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108"/>
  </p:notesMasterIdLst>
  <p:sldIdLst>
    <p:sldId id="256" r:id="rId2"/>
    <p:sldId id="346" r:id="rId3"/>
    <p:sldId id="364" r:id="rId4"/>
    <p:sldId id="329" r:id="rId5"/>
    <p:sldId id="328" r:id="rId6"/>
    <p:sldId id="333" r:id="rId7"/>
    <p:sldId id="335" r:id="rId8"/>
    <p:sldId id="336" r:id="rId9"/>
    <p:sldId id="334" r:id="rId10"/>
    <p:sldId id="337" r:id="rId11"/>
    <p:sldId id="358" r:id="rId12"/>
    <p:sldId id="359" r:id="rId13"/>
    <p:sldId id="257" r:id="rId14"/>
    <p:sldId id="258" r:id="rId15"/>
    <p:sldId id="259" r:id="rId16"/>
    <p:sldId id="260" r:id="rId17"/>
    <p:sldId id="261" r:id="rId18"/>
    <p:sldId id="265" r:id="rId19"/>
    <p:sldId id="262" r:id="rId20"/>
    <p:sldId id="266" r:id="rId21"/>
    <p:sldId id="263" r:id="rId22"/>
    <p:sldId id="264" r:id="rId23"/>
    <p:sldId id="267" r:id="rId24"/>
    <p:sldId id="325" r:id="rId25"/>
    <p:sldId id="268" r:id="rId26"/>
    <p:sldId id="269" r:id="rId27"/>
    <p:sldId id="270" r:id="rId28"/>
    <p:sldId id="271" r:id="rId29"/>
    <p:sldId id="272" r:id="rId30"/>
    <p:sldId id="273" r:id="rId31"/>
    <p:sldId id="274" r:id="rId32"/>
    <p:sldId id="275" r:id="rId33"/>
    <p:sldId id="276" r:id="rId34"/>
    <p:sldId id="277" r:id="rId35"/>
    <p:sldId id="323" r:id="rId36"/>
    <p:sldId id="278" r:id="rId37"/>
    <p:sldId id="279" r:id="rId38"/>
    <p:sldId id="280" r:id="rId39"/>
    <p:sldId id="281" r:id="rId40"/>
    <p:sldId id="338" r:id="rId41"/>
    <p:sldId id="339" r:id="rId42"/>
    <p:sldId id="342" r:id="rId43"/>
    <p:sldId id="347" r:id="rId44"/>
    <p:sldId id="341" r:id="rId45"/>
    <p:sldId id="283" r:id="rId46"/>
    <p:sldId id="343" r:id="rId47"/>
    <p:sldId id="282" r:id="rId48"/>
    <p:sldId id="344" r:id="rId49"/>
    <p:sldId id="349" r:id="rId50"/>
    <p:sldId id="345" r:id="rId51"/>
    <p:sldId id="284" r:id="rId52"/>
    <p:sldId id="350" r:id="rId53"/>
    <p:sldId id="351" r:id="rId54"/>
    <p:sldId id="348" r:id="rId55"/>
    <p:sldId id="352" r:id="rId56"/>
    <p:sldId id="354" r:id="rId57"/>
    <p:sldId id="353" r:id="rId58"/>
    <p:sldId id="297" r:id="rId59"/>
    <p:sldId id="285" r:id="rId60"/>
    <p:sldId id="286" r:id="rId61"/>
    <p:sldId id="355" r:id="rId62"/>
    <p:sldId id="330" r:id="rId63"/>
    <p:sldId id="287" r:id="rId64"/>
    <p:sldId id="288" r:id="rId65"/>
    <p:sldId id="331" r:id="rId66"/>
    <p:sldId id="356" r:id="rId67"/>
    <p:sldId id="289" r:id="rId68"/>
    <p:sldId id="290" r:id="rId69"/>
    <p:sldId id="291" r:id="rId70"/>
    <p:sldId id="357" r:id="rId71"/>
    <p:sldId id="332" r:id="rId72"/>
    <p:sldId id="292" r:id="rId73"/>
    <p:sldId id="293" r:id="rId74"/>
    <p:sldId id="294" r:id="rId75"/>
    <p:sldId id="295" r:id="rId76"/>
    <p:sldId id="296" r:id="rId77"/>
    <p:sldId id="327" r:id="rId78"/>
    <p:sldId id="298" r:id="rId79"/>
    <p:sldId id="299" r:id="rId80"/>
    <p:sldId id="300" r:id="rId81"/>
    <p:sldId id="360" r:id="rId82"/>
    <p:sldId id="361" r:id="rId83"/>
    <p:sldId id="362" r:id="rId84"/>
    <p:sldId id="363" r:id="rId85"/>
    <p:sldId id="301" r:id="rId86"/>
    <p:sldId id="302" r:id="rId87"/>
    <p:sldId id="303" r:id="rId88"/>
    <p:sldId id="304" r:id="rId89"/>
    <p:sldId id="305" r:id="rId90"/>
    <p:sldId id="306" r:id="rId91"/>
    <p:sldId id="307" r:id="rId92"/>
    <p:sldId id="309" r:id="rId93"/>
    <p:sldId id="308" r:id="rId94"/>
    <p:sldId id="310" r:id="rId95"/>
    <p:sldId id="311" r:id="rId96"/>
    <p:sldId id="312" r:id="rId97"/>
    <p:sldId id="313" r:id="rId98"/>
    <p:sldId id="314" r:id="rId99"/>
    <p:sldId id="315" r:id="rId100"/>
    <p:sldId id="316" r:id="rId101"/>
    <p:sldId id="317" r:id="rId102"/>
    <p:sldId id="318" r:id="rId103"/>
    <p:sldId id="319" r:id="rId104"/>
    <p:sldId id="320" r:id="rId105"/>
    <p:sldId id="321" r:id="rId106"/>
    <p:sldId id="322" r:id="rId107"/>
  </p:sldIdLst>
  <p:sldSz cx="9144000" cy="6858000" type="screen4x3"/>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15" autoAdjust="0"/>
    <p:restoredTop sz="94291" autoAdjust="0"/>
  </p:normalViewPr>
  <p:slideViewPr>
    <p:cSldViewPr>
      <p:cViewPr varScale="1">
        <p:scale>
          <a:sx n="65" d="100"/>
          <a:sy n="65" d="100"/>
        </p:scale>
        <p:origin x="1356" y="60"/>
      </p:cViewPr>
      <p:guideLst>
        <p:guide orient="horz" pos="2880"/>
        <p:guide pos="2160"/>
      </p:guideLst>
    </p:cSldViewPr>
  </p:slideViewPr>
  <p:notesTextViewPr>
    <p:cViewPr>
      <p:scale>
        <a:sx n="125" d="100"/>
        <a:sy n="125"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tableStyles" Target="tableStyle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notesMaster" Target="notesMasters/notesMaster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presProps" Target="presProp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4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5180013" y="0"/>
            <a:ext cx="3962400" cy="344488"/>
          </a:xfrm>
          <a:prstGeom prst="rect">
            <a:avLst/>
          </a:prstGeom>
        </p:spPr>
        <p:txBody>
          <a:bodyPr vert="horz" lIns="91440" tIns="45720" rIns="91440" bIns="45720" rtlCol="0"/>
          <a:lstStyle>
            <a:lvl1pPr algn="r">
              <a:defRPr sz="1200"/>
            </a:lvl1pPr>
          </a:lstStyle>
          <a:p>
            <a:fld id="{5D344EBC-2776-474D-93BD-5D18AD6870BF}" type="datetimeFigureOut">
              <a:rPr lang="en-IN" smtClean="0"/>
              <a:t>26-08-2019</a:t>
            </a:fld>
            <a:endParaRPr lang="en-IN"/>
          </a:p>
        </p:txBody>
      </p:sp>
      <p:sp>
        <p:nvSpPr>
          <p:cNvPr id="4" name="Slide Image Placeholder 3"/>
          <p:cNvSpPr>
            <a:spLocks noGrp="1" noRot="1" noChangeAspect="1"/>
          </p:cNvSpPr>
          <p:nvPr>
            <p:ph type="sldImg" idx="2"/>
          </p:nvPr>
        </p:nvSpPr>
        <p:spPr>
          <a:xfrm>
            <a:off x="3028950" y="857250"/>
            <a:ext cx="3086100" cy="2314575"/>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914400" y="3300413"/>
            <a:ext cx="7315200" cy="270033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6513513"/>
            <a:ext cx="3962400" cy="3444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5180013" y="6513513"/>
            <a:ext cx="3962400" cy="344487"/>
          </a:xfrm>
          <a:prstGeom prst="rect">
            <a:avLst/>
          </a:prstGeom>
        </p:spPr>
        <p:txBody>
          <a:bodyPr vert="horz" lIns="91440" tIns="45720" rIns="91440" bIns="45720" rtlCol="0" anchor="b"/>
          <a:lstStyle>
            <a:lvl1pPr algn="r">
              <a:defRPr sz="1200"/>
            </a:lvl1pPr>
          </a:lstStyle>
          <a:p>
            <a:fld id="{59E7D323-EA60-4F55-B84D-B25EAA16292C}" type="slidenum">
              <a:rPr lang="en-IN" smtClean="0"/>
              <a:t>‹#›</a:t>
            </a:fld>
            <a:endParaRPr lang="en-IN"/>
          </a:p>
        </p:txBody>
      </p:sp>
    </p:spTree>
    <p:extLst>
      <p:ext uri="{BB962C8B-B14F-4D97-AF65-F5344CB8AC3E}">
        <p14:creationId xmlns:p14="http://schemas.microsoft.com/office/powerpoint/2010/main" val="17485054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www.forbes.com/sites/forbestechcouncil/2018/05/18/prepping-for-the-inevitable-move-to-the-cloud/#6164b627e878"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hackernoon.com/how-to-play-pubg-on-aws-db2e75fa599b"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www.znetlive.com/blog/virtualization-in-cloud-computing/" TargetMode="External"/><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www.cloudhealthtech.com/blog/differences-between-public-private-hybrid-cloud" TargetMode="External"/><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www.guru99.com/cloud-computing-for-beginners.html"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www.digitaltrends.com/mobile/how-to-use-ar-mode-google-maps/"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59E7D323-EA60-4F55-B84D-B25EAA16292C}" type="slidenum">
              <a:rPr lang="en-IN" smtClean="0"/>
              <a:t>1</a:t>
            </a:fld>
            <a:endParaRPr lang="en-IN"/>
          </a:p>
        </p:txBody>
      </p:sp>
    </p:spTree>
    <p:extLst>
      <p:ext uri="{BB962C8B-B14F-4D97-AF65-F5344CB8AC3E}">
        <p14:creationId xmlns:p14="http://schemas.microsoft.com/office/powerpoint/2010/main" val="41056598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RDF</a:t>
            </a:r>
            <a:r>
              <a:rPr lang="en-US" sz="1200" b="0" i="0" kern="1200" dirty="0">
                <a:solidFill>
                  <a:schemeClr val="tx1"/>
                </a:solidFill>
                <a:effectLst/>
                <a:latin typeface="+mn-lt"/>
                <a:ea typeface="+mn-ea"/>
                <a:cs typeface="+mn-cs"/>
              </a:rPr>
              <a:t> is a standard model for data interchange on the Web. RDF has features that facilitate data merging even if the underlying schemas differ. </a:t>
            </a:r>
          </a:p>
          <a:p>
            <a:r>
              <a:rPr lang="en-US" sz="1200" b="0" i="0" kern="1200" dirty="0">
                <a:solidFill>
                  <a:schemeClr val="tx1"/>
                </a:solidFill>
                <a:effectLst/>
                <a:latin typeface="+mn-lt"/>
                <a:ea typeface="+mn-ea"/>
                <a:cs typeface="+mn-cs"/>
              </a:rPr>
              <a:t>RDF Vocabulary Description Language 1.0: RDF Schema (</a:t>
            </a:r>
            <a:r>
              <a:rPr lang="en-US" sz="1200" b="1" i="0" kern="1200" dirty="0">
                <a:solidFill>
                  <a:schemeClr val="tx1"/>
                </a:solidFill>
                <a:effectLst/>
                <a:latin typeface="+mn-lt"/>
                <a:ea typeface="+mn-ea"/>
                <a:cs typeface="+mn-cs"/>
              </a:rPr>
              <a:t>RDFS</a:t>
            </a:r>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Ontology Web Language</a:t>
            </a:r>
            <a:r>
              <a:rPr lang="en-US" sz="1200" b="0" i="0" kern="1200" dirty="0">
                <a:solidFill>
                  <a:schemeClr val="tx1"/>
                </a:solidFill>
                <a:effectLst/>
                <a:latin typeface="+mn-lt"/>
                <a:ea typeface="+mn-ea"/>
                <a:cs typeface="+mn-cs"/>
              </a:rPr>
              <a:t> (OWL) is a set of markup </a:t>
            </a:r>
            <a:r>
              <a:rPr lang="en-US" sz="1200" b="1" i="0" kern="1200" dirty="0">
                <a:solidFill>
                  <a:schemeClr val="tx1"/>
                </a:solidFill>
                <a:effectLst/>
                <a:latin typeface="+mn-lt"/>
                <a:ea typeface="+mn-ea"/>
                <a:cs typeface="+mn-cs"/>
              </a:rPr>
              <a:t>languages</a:t>
            </a:r>
            <a:r>
              <a:rPr lang="en-US" sz="1200" b="0" i="0" kern="1200" dirty="0">
                <a:solidFill>
                  <a:schemeClr val="tx1"/>
                </a:solidFill>
                <a:effectLst/>
                <a:latin typeface="+mn-lt"/>
                <a:ea typeface="+mn-ea"/>
                <a:cs typeface="+mn-cs"/>
              </a:rPr>
              <a:t> which are designed for use by applications that need to process the content of information instead of just presenting information to humans.</a:t>
            </a:r>
          </a:p>
        </p:txBody>
      </p:sp>
      <p:sp>
        <p:nvSpPr>
          <p:cNvPr id="4" name="Slide Number Placeholder 3"/>
          <p:cNvSpPr>
            <a:spLocks noGrp="1"/>
          </p:cNvSpPr>
          <p:nvPr>
            <p:ph type="sldNum" sz="quarter" idx="5"/>
          </p:nvPr>
        </p:nvSpPr>
        <p:spPr/>
        <p:txBody>
          <a:bodyPr/>
          <a:lstStyle/>
          <a:p>
            <a:fld id="{59E7D323-EA60-4F55-B84D-B25EAA16292C}" type="slidenum">
              <a:rPr lang="en-IN" smtClean="0"/>
              <a:t>25</a:t>
            </a:fld>
            <a:endParaRPr lang="en-IN"/>
          </a:p>
        </p:txBody>
      </p:sp>
    </p:spTree>
    <p:extLst>
      <p:ext uri="{BB962C8B-B14F-4D97-AF65-F5344CB8AC3E}">
        <p14:creationId xmlns:p14="http://schemas.microsoft.com/office/powerpoint/2010/main" val="14393491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b="1" spc="-5" dirty="0">
                <a:latin typeface="Perpetua"/>
                <a:cs typeface="Perpetua"/>
              </a:rPr>
              <a:t> Omnipresent- </a:t>
            </a:r>
            <a:r>
              <a:rPr lang="en-US" sz="1200" b="0" i="0" kern="1200" dirty="0">
                <a:solidFill>
                  <a:schemeClr val="tx1"/>
                </a:solidFill>
                <a:effectLst/>
                <a:latin typeface="+mn-lt"/>
                <a:ea typeface="+mn-ea"/>
                <a:cs typeface="+mn-cs"/>
              </a:rPr>
              <a:t>widely or constantly encountered; Present everywhere at the same time (God)</a:t>
            </a:r>
            <a:endParaRPr lang="en-IN" b="1" dirty="0"/>
          </a:p>
        </p:txBody>
      </p:sp>
      <p:sp>
        <p:nvSpPr>
          <p:cNvPr id="4" name="Slide Number Placeholder 3"/>
          <p:cNvSpPr>
            <a:spLocks noGrp="1"/>
          </p:cNvSpPr>
          <p:nvPr>
            <p:ph type="sldNum" sz="quarter" idx="5"/>
          </p:nvPr>
        </p:nvSpPr>
        <p:spPr/>
        <p:txBody>
          <a:bodyPr/>
          <a:lstStyle/>
          <a:p>
            <a:fld id="{59E7D323-EA60-4F55-B84D-B25EAA16292C}" type="slidenum">
              <a:rPr lang="en-IN" smtClean="0"/>
              <a:t>26</a:t>
            </a:fld>
            <a:endParaRPr lang="en-IN"/>
          </a:p>
        </p:txBody>
      </p:sp>
    </p:spTree>
    <p:extLst>
      <p:ext uri="{BB962C8B-B14F-4D97-AF65-F5344CB8AC3E}">
        <p14:creationId xmlns:p14="http://schemas.microsoft.com/office/powerpoint/2010/main" val="18595363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hlinkClick r:id="rId3"/>
              </a:rPr>
              <a:t>https://www.forbes.com/sites/forbestechcouncil/2018/05/18/prepping-for-the-inevitable-move-to-the-cloud/#6164b627e878</a:t>
            </a:r>
            <a:endParaRPr lang="en-IN" dirty="0"/>
          </a:p>
        </p:txBody>
      </p:sp>
      <p:sp>
        <p:nvSpPr>
          <p:cNvPr id="4" name="Slide Number Placeholder 3"/>
          <p:cNvSpPr>
            <a:spLocks noGrp="1"/>
          </p:cNvSpPr>
          <p:nvPr>
            <p:ph type="sldNum" sz="quarter" idx="5"/>
          </p:nvPr>
        </p:nvSpPr>
        <p:spPr/>
        <p:txBody>
          <a:bodyPr/>
          <a:lstStyle/>
          <a:p>
            <a:fld id="{59E7D323-EA60-4F55-B84D-B25EAA16292C}" type="slidenum">
              <a:rPr lang="en-IN" smtClean="0"/>
              <a:t>29</a:t>
            </a:fld>
            <a:endParaRPr lang="en-IN"/>
          </a:p>
        </p:txBody>
      </p:sp>
    </p:spTree>
    <p:extLst>
      <p:ext uri="{BB962C8B-B14F-4D97-AF65-F5344CB8AC3E}">
        <p14:creationId xmlns:p14="http://schemas.microsoft.com/office/powerpoint/2010/main" val="24972296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 facepalm is the physical gesture of placing one's hand across one's face or lowering one's face into one's hand or hands, covering or closing one's eyes. The gesture is often exaggerated by giving the motion more force and making a slapping noise when the hand comes in contact with the face</a:t>
            </a:r>
            <a:endParaRPr lang="en-IN" dirty="0"/>
          </a:p>
        </p:txBody>
      </p:sp>
      <p:sp>
        <p:nvSpPr>
          <p:cNvPr id="4" name="Slide Number Placeholder 3"/>
          <p:cNvSpPr>
            <a:spLocks noGrp="1"/>
          </p:cNvSpPr>
          <p:nvPr>
            <p:ph type="sldNum" sz="quarter" idx="5"/>
          </p:nvPr>
        </p:nvSpPr>
        <p:spPr/>
        <p:txBody>
          <a:bodyPr/>
          <a:lstStyle/>
          <a:p>
            <a:fld id="{59E7D323-EA60-4F55-B84D-B25EAA16292C}" type="slidenum">
              <a:rPr lang="en-IN" smtClean="0"/>
              <a:t>30</a:t>
            </a:fld>
            <a:endParaRPr lang="en-IN"/>
          </a:p>
        </p:txBody>
      </p:sp>
    </p:spTree>
    <p:extLst>
      <p:ext uri="{BB962C8B-B14F-4D97-AF65-F5344CB8AC3E}">
        <p14:creationId xmlns:p14="http://schemas.microsoft.com/office/powerpoint/2010/main" val="8693161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Multi tenant applications allow you to serve multiple customers with one install of the application. Each customer has their data completely isolated in such an architecture. Each customer is called a tenant.</a:t>
            </a:r>
          </a:p>
          <a:p>
            <a:endParaRPr lang="en-US" sz="1200" b="0" i="0" kern="1200" dirty="0">
              <a:solidFill>
                <a:schemeClr val="tx1"/>
              </a:solidFill>
              <a:effectLst/>
              <a:latin typeface="+mn-lt"/>
              <a:ea typeface="+mn-ea"/>
              <a:cs typeface="+mn-cs"/>
            </a:endParaRPr>
          </a:p>
          <a:p>
            <a:r>
              <a:rPr lang="en-US" sz="1200" b="0" i="0" kern="1200" dirty="0" err="1">
                <a:solidFill>
                  <a:schemeClr val="tx1"/>
                </a:solidFill>
                <a:effectLst/>
                <a:latin typeface="+mn-lt"/>
                <a:ea typeface="+mn-ea"/>
                <a:cs typeface="+mn-cs"/>
              </a:rPr>
              <a:t>EaaS</a:t>
            </a:r>
            <a:r>
              <a:rPr lang="en-US" sz="1200" b="0" i="0" kern="1200" dirty="0">
                <a:solidFill>
                  <a:schemeClr val="tx1"/>
                </a:solidFill>
                <a:effectLst/>
                <a:latin typeface="+mn-lt"/>
                <a:ea typeface="+mn-ea"/>
                <a:cs typeface="+mn-cs"/>
              </a:rPr>
              <a:t>- Enterprise as a Service</a:t>
            </a:r>
            <a:endParaRPr lang="en-IN" dirty="0"/>
          </a:p>
        </p:txBody>
      </p:sp>
      <p:sp>
        <p:nvSpPr>
          <p:cNvPr id="4" name="Slide Number Placeholder 3"/>
          <p:cNvSpPr>
            <a:spLocks noGrp="1"/>
          </p:cNvSpPr>
          <p:nvPr>
            <p:ph type="sldNum" sz="quarter" idx="5"/>
          </p:nvPr>
        </p:nvSpPr>
        <p:spPr/>
        <p:txBody>
          <a:bodyPr/>
          <a:lstStyle/>
          <a:p>
            <a:fld id="{59E7D323-EA60-4F55-B84D-B25EAA16292C}" type="slidenum">
              <a:rPr lang="en-IN" smtClean="0"/>
              <a:t>31</a:t>
            </a:fld>
            <a:endParaRPr lang="en-IN"/>
          </a:p>
        </p:txBody>
      </p:sp>
    </p:spTree>
    <p:extLst>
      <p:ext uri="{BB962C8B-B14F-4D97-AF65-F5344CB8AC3E}">
        <p14:creationId xmlns:p14="http://schemas.microsoft.com/office/powerpoint/2010/main" val="16163409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spc="-5" dirty="0">
                <a:solidFill>
                  <a:srgbClr val="FF0000"/>
                </a:solidFill>
                <a:latin typeface="Perpetua"/>
                <a:cs typeface="Perpetua"/>
              </a:rPr>
              <a:t>Ubiquitous- </a:t>
            </a:r>
            <a:r>
              <a:rPr lang="en-US" sz="1200" b="0" i="0" kern="1200" dirty="0">
                <a:solidFill>
                  <a:schemeClr val="tx1"/>
                </a:solidFill>
                <a:effectLst/>
                <a:latin typeface="+mn-lt"/>
                <a:ea typeface="+mn-ea"/>
                <a:cs typeface="+mn-cs"/>
              </a:rPr>
              <a:t>present, appearing, or found everywhere</a:t>
            </a:r>
            <a:r>
              <a:rPr lang="en-IN" sz="1200" spc="-5" dirty="0">
                <a:solidFill>
                  <a:srgbClr val="FF0000"/>
                </a:solidFill>
                <a:latin typeface="Perpetua"/>
                <a:cs typeface="Perpetua"/>
              </a:rPr>
              <a:t>. Pronounce- </a:t>
            </a:r>
            <a:r>
              <a:rPr lang="en-IN" sz="1200" b="0" i="0" kern="1200" dirty="0" err="1">
                <a:solidFill>
                  <a:schemeClr val="tx1"/>
                </a:solidFill>
                <a:effectLst/>
                <a:latin typeface="+mn-lt"/>
                <a:ea typeface="+mn-ea"/>
                <a:cs typeface="+mn-cs"/>
              </a:rPr>
              <a:t>yoo·</a:t>
            </a:r>
            <a:r>
              <a:rPr lang="en-IN" sz="1200" b="1" i="0" kern="1200" dirty="0" err="1">
                <a:solidFill>
                  <a:schemeClr val="tx1"/>
                </a:solidFill>
                <a:effectLst/>
                <a:latin typeface="+mn-lt"/>
                <a:ea typeface="+mn-ea"/>
                <a:cs typeface="+mn-cs"/>
              </a:rPr>
              <a:t>bi</a:t>
            </a:r>
            <a:r>
              <a:rPr lang="en-IN" sz="1200" b="0" i="0" kern="1200" dirty="0" err="1">
                <a:solidFill>
                  <a:schemeClr val="tx1"/>
                </a:solidFill>
                <a:effectLst/>
                <a:latin typeface="+mn-lt"/>
                <a:ea typeface="+mn-ea"/>
                <a:cs typeface="+mn-cs"/>
              </a:rPr>
              <a:t>·kwuh·thus</a:t>
            </a:r>
            <a:endParaRPr lang="en-IN" sz="1200" b="0" i="0" kern="1200" dirty="0">
              <a:solidFill>
                <a:schemeClr val="tx1"/>
              </a:solidFill>
              <a:effectLst/>
              <a:latin typeface="+mn-lt"/>
              <a:ea typeface="+mn-ea"/>
              <a:cs typeface="+mn-cs"/>
            </a:endParaRPr>
          </a:p>
          <a:p>
            <a:r>
              <a:rPr lang="en-IN" sz="1200" spc="-10" dirty="0">
                <a:solidFill>
                  <a:srgbClr val="FF0000"/>
                </a:solidFill>
                <a:latin typeface="Perpetua"/>
                <a:cs typeface="Perpetua"/>
              </a:rPr>
              <a:t>Provisioned- </a:t>
            </a:r>
            <a:r>
              <a:rPr lang="en-US" sz="1200" b="0" i="0" kern="1200" dirty="0">
                <a:solidFill>
                  <a:schemeClr val="tx1"/>
                </a:solidFill>
                <a:effectLst/>
                <a:latin typeface="+mn-lt"/>
                <a:ea typeface="+mn-ea"/>
                <a:cs typeface="+mn-cs"/>
              </a:rPr>
              <a:t>supply resources and equipment, especially for a journey.</a:t>
            </a:r>
            <a:endParaRPr lang="en-IN" sz="1200" b="0" i="0" kern="1200" dirty="0">
              <a:solidFill>
                <a:schemeClr val="tx1"/>
              </a:solidFill>
              <a:effectLst/>
              <a:latin typeface="+mn-lt"/>
              <a:ea typeface="+mn-ea"/>
              <a:cs typeface="+mn-cs"/>
            </a:endParaRPr>
          </a:p>
          <a:p>
            <a:endParaRPr lang="en-IN" dirty="0"/>
          </a:p>
        </p:txBody>
      </p:sp>
      <p:sp>
        <p:nvSpPr>
          <p:cNvPr id="4" name="Slide Number Placeholder 3"/>
          <p:cNvSpPr>
            <a:spLocks noGrp="1"/>
          </p:cNvSpPr>
          <p:nvPr>
            <p:ph type="sldNum" sz="quarter" idx="5"/>
          </p:nvPr>
        </p:nvSpPr>
        <p:spPr/>
        <p:txBody>
          <a:bodyPr/>
          <a:lstStyle/>
          <a:p>
            <a:fld id="{59E7D323-EA60-4F55-B84D-B25EAA16292C}" type="slidenum">
              <a:rPr lang="en-IN" smtClean="0"/>
              <a:t>32</a:t>
            </a:fld>
            <a:endParaRPr lang="en-IN"/>
          </a:p>
        </p:txBody>
      </p:sp>
    </p:spTree>
    <p:extLst>
      <p:ext uri="{BB962C8B-B14F-4D97-AF65-F5344CB8AC3E}">
        <p14:creationId xmlns:p14="http://schemas.microsoft.com/office/powerpoint/2010/main" val="5045975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1. Elastic Compute Cloud</a:t>
            </a:r>
          </a:p>
          <a:p>
            <a:r>
              <a:rPr lang="en-IN" dirty="0"/>
              <a:t>2. Yahoo, Google, Amazon</a:t>
            </a:r>
          </a:p>
          <a:p>
            <a:r>
              <a:rPr lang="en-IN" dirty="0"/>
              <a:t>3. </a:t>
            </a:r>
            <a:r>
              <a:rPr lang="en-IN" b="1" dirty="0"/>
              <a:t>Skype</a:t>
            </a:r>
            <a:r>
              <a:rPr lang="en-IN" dirty="0"/>
              <a:t>: 27 million Concurrent user, </a:t>
            </a:r>
            <a:r>
              <a:rPr lang="en-IN" b="1" dirty="0"/>
              <a:t>Facebook</a:t>
            </a:r>
            <a:r>
              <a:rPr lang="en-IN" dirty="0"/>
              <a:t>: 7 Million(2009). </a:t>
            </a:r>
            <a:r>
              <a:rPr lang="en-US" sz="1200" b="0" i="0" kern="1200" dirty="0">
                <a:solidFill>
                  <a:schemeClr val="tx1"/>
                </a:solidFill>
                <a:effectLst/>
                <a:latin typeface="+mn-lt"/>
                <a:ea typeface="+mn-ea"/>
                <a:cs typeface="+mn-cs"/>
              </a:rPr>
              <a:t>2.41 billion monthly active </a:t>
            </a:r>
            <a:r>
              <a:rPr lang="en-US" sz="1200" b="1" i="0" kern="1200" dirty="0">
                <a:solidFill>
                  <a:schemeClr val="tx1"/>
                </a:solidFill>
                <a:effectLst/>
                <a:latin typeface="+mn-lt"/>
                <a:ea typeface="+mn-ea"/>
                <a:cs typeface="+mn-cs"/>
              </a:rPr>
              <a:t>users</a:t>
            </a:r>
            <a:r>
              <a:rPr lang="en-US" sz="1200" b="0" i="0" kern="1200" dirty="0">
                <a:solidFill>
                  <a:schemeClr val="tx1"/>
                </a:solidFill>
                <a:effectLst/>
                <a:latin typeface="+mn-lt"/>
                <a:ea typeface="+mn-ea"/>
                <a:cs typeface="+mn-cs"/>
              </a:rPr>
              <a:t> as of the second quarter of 2019</a:t>
            </a:r>
          </a:p>
          <a:p>
            <a:r>
              <a:rPr lang="en-US" sz="1200" b="0" i="0" kern="1200" dirty="0">
                <a:solidFill>
                  <a:schemeClr val="tx1"/>
                </a:solidFill>
                <a:effectLst/>
                <a:latin typeface="+mn-lt"/>
                <a:ea typeface="+mn-ea"/>
                <a:cs typeface="+mn-cs"/>
              </a:rPr>
              <a:t>4. EC2- Number of Virtual Server allocation</a:t>
            </a:r>
          </a:p>
          <a:p>
            <a:r>
              <a:rPr lang="en-US" sz="1200" b="0" i="0" kern="1200" dirty="0">
                <a:solidFill>
                  <a:schemeClr val="tx1"/>
                </a:solidFill>
                <a:effectLst/>
                <a:latin typeface="+mn-lt"/>
                <a:ea typeface="+mn-ea"/>
                <a:cs typeface="+mn-cs"/>
              </a:rPr>
              <a:t>5. Commercial Cloud Services- Salesforce.com</a:t>
            </a:r>
            <a:endParaRPr lang="en-IN" dirty="0"/>
          </a:p>
        </p:txBody>
      </p:sp>
      <p:sp>
        <p:nvSpPr>
          <p:cNvPr id="4" name="Slide Number Placeholder 3"/>
          <p:cNvSpPr>
            <a:spLocks noGrp="1"/>
          </p:cNvSpPr>
          <p:nvPr>
            <p:ph type="sldNum" sz="quarter" idx="5"/>
          </p:nvPr>
        </p:nvSpPr>
        <p:spPr/>
        <p:txBody>
          <a:bodyPr/>
          <a:lstStyle/>
          <a:p>
            <a:fld id="{59E7D323-EA60-4F55-B84D-B25EAA16292C}" type="slidenum">
              <a:rPr lang="en-IN" smtClean="0"/>
              <a:t>34</a:t>
            </a:fld>
            <a:endParaRPr lang="en-IN"/>
          </a:p>
        </p:txBody>
      </p:sp>
    </p:spTree>
    <p:extLst>
      <p:ext uri="{BB962C8B-B14F-4D97-AF65-F5344CB8AC3E}">
        <p14:creationId xmlns:p14="http://schemas.microsoft.com/office/powerpoint/2010/main" val="31839470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59E7D323-EA60-4F55-B84D-B25EAA16292C}" type="slidenum">
              <a:rPr lang="en-IN" smtClean="0"/>
              <a:t>35</a:t>
            </a:fld>
            <a:endParaRPr lang="en-IN"/>
          </a:p>
        </p:txBody>
      </p:sp>
    </p:spTree>
    <p:extLst>
      <p:ext uri="{BB962C8B-B14F-4D97-AF65-F5344CB8AC3E}">
        <p14:creationId xmlns:p14="http://schemas.microsoft.com/office/powerpoint/2010/main" val="19946927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ROI</a:t>
            </a:r>
            <a:r>
              <a:rPr lang="en-US" sz="1200" b="0" i="0" kern="1200" dirty="0">
                <a:solidFill>
                  <a:schemeClr val="tx1"/>
                </a:solidFill>
                <a:effectLst/>
                <a:latin typeface="+mn-lt"/>
                <a:ea typeface="+mn-ea"/>
                <a:cs typeface="+mn-cs"/>
              </a:rPr>
              <a:t> - return on investment</a:t>
            </a:r>
            <a:endParaRPr lang="en-IN" dirty="0"/>
          </a:p>
        </p:txBody>
      </p:sp>
      <p:sp>
        <p:nvSpPr>
          <p:cNvPr id="4" name="Slide Number Placeholder 3"/>
          <p:cNvSpPr>
            <a:spLocks noGrp="1"/>
          </p:cNvSpPr>
          <p:nvPr>
            <p:ph type="sldNum" sz="quarter" idx="5"/>
          </p:nvPr>
        </p:nvSpPr>
        <p:spPr/>
        <p:txBody>
          <a:bodyPr/>
          <a:lstStyle/>
          <a:p>
            <a:fld id="{59E7D323-EA60-4F55-B84D-B25EAA16292C}" type="slidenum">
              <a:rPr lang="en-IN" smtClean="0"/>
              <a:t>37</a:t>
            </a:fld>
            <a:endParaRPr lang="en-IN"/>
          </a:p>
        </p:txBody>
      </p:sp>
    </p:spTree>
    <p:extLst>
      <p:ext uri="{BB962C8B-B14F-4D97-AF65-F5344CB8AC3E}">
        <p14:creationId xmlns:p14="http://schemas.microsoft.com/office/powerpoint/2010/main" val="25815989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Virtualization</a:t>
            </a:r>
            <a:r>
              <a:rPr lang="en-US" sz="1200" b="0" i="0" kern="1200" dirty="0">
                <a:solidFill>
                  <a:schemeClr val="tx1"/>
                </a:solidFill>
                <a:effectLst/>
                <a:latin typeface="+mn-lt"/>
                <a:ea typeface="+mn-ea"/>
                <a:cs typeface="+mn-cs"/>
              </a:rPr>
              <a:t> refers to the act of creating a virtual (rather than actual) version of something, including virtual computer hardware platforms, storage devices, and computer network resources.</a:t>
            </a:r>
          </a:p>
          <a:p>
            <a:r>
              <a:rPr lang="en-US" sz="1200" b="1" i="0" kern="1200" dirty="0">
                <a:solidFill>
                  <a:schemeClr val="tx1"/>
                </a:solidFill>
                <a:effectLst/>
                <a:latin typeface="+mn-lt"/>
                <a:ea typeface="+mn-ea"/>
                <a:cs typeface="+mn-cs"/>
              </a:rPr>
              <a:t>Migration</a:t>
            </a:r>
            <a:r>
              <a:rPr lang="en-US" sz="1200" b="0" i="0" kern="1200" dirty="0">
                <a:solidFill>
                  <a:schemeClr val="tx1"/>
                </a:solidFill>
                <a:effectLst/>
                <a:latin typeface="+mn-lt"/>
                <a:ea typeface="+mn-ea"/>
                <a:cs typeface="+mn-cs"/>
              </a:rPr>
              <a:t> is a way to move from one place to another in order to work.</a:t>
            </a:r>
            <a:endParaRPr lang="en-IN" dirty="0"/>
          </a:p>
        </p:txBody>
      </p:sp>
      <p:sp>
        <p:nvSpPr>
          <p:cNvPr id="4" name="Slide Number Placeholder 3"/>
          <p:cNvSpPr>
            <a:spLocks noGrp="1"/>
          </p:cNvSpPr>
          <p:nvPr>
            <p:ph type="sldNum" sz="quarter" idx="5"/>
          </p:nvPr>
        </p:nvSpPr>
        <p:spPr/>
        <p:txBody>
          <a:bodyPr/>
          <a:lstStyle/>
          <a:p>
            <a:fld id="{59E7D323-EA60-4F55-B84D-B25EAA16292C}" type="slidenum">
              <a:rPr lang="en-IN" smtClean="0"/>
              <a:t>38</a:t>
            </a:fld>
            <a:endParaRPr lang="en-IN"/>
          </a:p>
        </p:txBody>
      </p:sp>
    </p:spTree>
    <p:extLst>
      <p:ext uri="{BB962C8B-B14F-4D97-AF65-F5344CB8AC3E}">
        <p14:creationId xmlns:p14="http://schemas.microsoft.com/office/powerpoint/2010/main" val="2118161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hlinkClick r:id="rId3"/>
              </a:rPr>
              <a:t>https://hackernoon.com/how-to-play-pubg-on-aws-db2e75fa599b</a:t>
            </a:r>
            <a:endParaRPr lang="en-IN" dirty="0"/>
          </a:p>
        </p:txBody>
      </p:sp>
      <p:sp>
        <p:nvSpPr>
          <p:cNvPr id="4" name="Slide Number Placeholder 3"/>
          <p:cNvSpPr>
            <a:spLocks noGrp="1"/>
          </p:cNvSpPr>
          <p:nvPr>
            <p:ph type="sldNum" sz="quarter" idx="5"/>
          </p:nvPr>
        </p:nvSpPr>
        <p:spPr/>
        <p:txBody>
          <a:bodyPr/>
          <a:lstStyle/>
          <a:p>
            <a:fld id="{59E7D323-EA60-4F55-B84D-B25EAA16292C}" type="slidenum">
              <a:rPr lang="en-IN" smtClean="0"/>
              <a:t>5</a:t>
            </a:fld>
            <a:endParaRPr lang="en-IN"/>
          </a:p>
        </p:txBody>
      </p:sp>
    </p:spTree>
    <p:extLst>
      <p:ext uri="{BB962C8B-B14F-4D97-AF65-F5344CB8AC3E}">
        <p14:creationId xmlns:p14="http://schemas.microsoft.com/office/powerpoint/2010/main" val="1051754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Virtualization</a:t>
            </a:r>
            <a:r>
              <a:rPr lang="en-US" sz="1200" b="0" i="0" kern="1200" dirty="0">
                <a:solidFill>
                  <a:schemeClr val="tx1"/>
                </a:solidFill>
                <a:effectLst/>
                <a:latin typeface="+mn-lt"/>
                <a:ea typeface="+mn-ea"/>
                <a:cs typeface="+mn-cs"/>
              </a:rPr>
              <a:t> is a technique, which allows to share a single physical instance of a resource or an application among multiple customers and organizations. It does by assigning a logical name to a physical storage and providing a pointer to that physical resource when demanded.</a:t>
            </a:r>
          </a:p>
          <a:p>
            <a:endParaRPr lang="en-IN" dirty="0"/>
          </a:p>
        </p:txBody>
      </p:sp>
      <p:sp>
        <p:nvSpPr>
          <p:cNvPr id="4" name="Slide Number Placeholder 3"/>
          <p:cNvSpPr>
            <a:spLocks noGrp="1"/>
          </p:cNvSpPr>
          <p:nvPr>
            <p:ph type="sldNum" sz="quarter" idx="5"/>
          </p:nvPr>
        </p:nvSpPr>
        <p:spPr/>
        <p:txBody>
          <a:bodyPr/>
          <a:lstStyle/>
          <a:p>
            <a:fld id="{59E7D323-EA60-4F55-B84D-B25EAA16292C}" type="slidenum">
              <a:rPr lang="en-IN" smtClean="0"/>
              <a:t>39</a:t>
            </a:fld>
            <a:endParaRPr lang="en-IN"/>
          </a:p>
        </p:txBody>
      </p:sp>
    </p:spTree>
    <p:extLst>
      <p:ext uri="{BB962C8B-B14F-4D97-AF65-F5344CB8AC3E}">
        <p14:creationId xmlns:p14="http://schemas.microsoft.com/office/powerpoint/2010/main" val="31999887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59E7D323-EA60-4F55-B84D-B25EAA16292C}" type="slidenum">
              <a:rPr lang="en-IN" smtClean="0"/>
              <a:t>45</a:t>
            </a:fld>
            <a:endParaRPr lang="en-IN"/>
          </a:p>
        </p:txBody>
      </p:sp>
    </p:spTree>
    <p:extLst>
      <p:ext uri="{BB962C8B-B14F-4D97-AF65-F5344CB8AC3E}">
        <p14:creationId xmlns:p14="http://schemas.microsoft.com/office/powerpoint/2010/main" val="20977121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59E7D323-EA60-4F55-B84D-B25EAA16292C}" type="slidenum">
              <a:rPr lang="en-IN" smtClean="0"/>
              <a:t>49</a:t>
            </a:fld>
            <a:endParaRPr lang="en-IN"/>
          </a:p>
        </p:txBody>
      </p:sp>
    </p:spTree>
    <p:extLst>
      <p:ext uri="{BB962C8B-B14F-4D97-AF65-F5344CB8AC3E}">
        <p14:creationId xmlns:p14="http://schemas.microsoft.com/office/powerpoint/2010/main" val="372455826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This software is known as a </a:t>
            </a:r>
            <a:r>
              <a:rPr lang="en-US" sz="1200" b="1" i="0" kern="1200" dirty="0">
                <a:solidFill>
                  <a:schemeClr val="tx1"/>
                </a:solidFill>
                <a:effectLst/>
                <a:latin typeface="+mn-lt"/>
                <a:ea typeface="+mn-ea"/>
                <a:cs typeface="+mn-cs"/>
              </a:rPr>
              <a:t>Hypervisor</a:t>
            </a:r>
            <a:r>
              <a:rPr lang="en-US" sz="1200" b="0" i="0" kern="1200" dirty="0">
                <a:solidFill>
                  <a:schemeClr val="tx1"/>
                </a:solidFill>
                <a:effectLst/>
                <a:latin typeface="+mn-lt"/>
                <a:ea typeface="+mn-ea"/>
                <a:cs typeface="+mn-cs"/>
              </a:rPr>
              <a:t>, also known as a </a:t>
            </a:r>
            <a:r>
              <a:rPr lang="en-US" sz="1200" b="1" i="0" kern="1200" dirty="0">
                <a:solidFill>
                  <a:schemeClr val="tx1"/>
                </a:solidFill>
                <a:effectLst/>
                <a:latin typeface="+mn-lt"/>
                <a:ea typeface="+mn-ea"/>
                <a:cs typeface="+mn-cs"/>
              </a:rPr>
              <a:t>virtualization manager</a:t>
            </a:r>
            <a:r>
              <a:rPr lang="en-US" sz="1200" b="0" i="0" kern="1200" dirty="0">
                <a:solidFill>
                  <a:schemeClr val="tx1"/>
                </a:solidFill>
                <a:effectLst/>
                <a:latin typeface="+mn-lt"/>
                <a:ea typeface="+mn-ea"/>
                <a:cs typeface="+mn-cs"/>
              </a:rPr>
              <a:t>. It sits between the hardware and the operating system, and assigns the amount of access that the applications and operating systems have with the processor and other hardware resources.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For more:</a:t>
            </a:r>
          </a:p>
          <a:p>
            <a:r>
              <a:rPr lang="en-IN" dirty="0">
                <a:hlinkClick r:id="rId3"/>
              </a:rPr>
              <a:t>https://www.znetlive.com/blog/virtualization-in-cloud-computing/</a:t>
            </a:r>
            <a:endParaRPr lang="en-IN" dirty="0"/>
          </a:p>
        </p:txBody>
      </p:sp>
      <p:sp>
        <p:nvSpPr>
          <p:cNvPr id="4" name="Slide Number Placeholder 3"/>
          <p:cNvSpPr>
            <a:spLocks noGrp="1"/>
          </p:cNvSpPr>
          <p:nvPr>
            <p:ph type="sldNum" sz="quarter" idx="5"/>
          </p:nvPr>
        </p:nvSpPr>
        <p:spPr/>
        <p:txBody>
          <a:bodyPr/>
          <a:lstStyle/>
          <a:p>
            <a:fld id="{59E7D323-EA60-4F55-B84D-B25EAA16292C}" type="slidenum">
              <a:rPr lang="en-IN" smtClean="0"/>
              <a:t>50</a:t>
            </a:fld>
            <a:endParaRPr lang="en-IN"/>
          </a:p>
        </p:txBody>
      </p:sp>
    </p:spTree>
    <p:extLst>
      <p:ext uri="{BB962C8B-B14F-4D97-AF65-F5344CB8AC3E}">
        <p14:creationId xmlns:p14="http://schemas.microsoft.com/office/powerpoint/2010/main" val="197482114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hlinkClick r:id="rId3"/>
              </a:rPr>
              <a:t>https://www.cloudhealthtech.com/blog/differences-between-public-private-hybrid-cloud</a:t>
            </a:r>
            <a:endParaRPr lang="en-IN" dirty="0"/>
          </a:p>
        </p:txBody>
      </p:sp>
      <p:sp>
        <p:nvSpPr>
          <p:cNvPr id="4" name="Slide Number Placeholder 3"/>
          <p:cNvSpPr>
            <a:spLocks noGrp="1"/>
          </p:cNvSpPr>
          <p:nvPr>
            <p:ph type="sldNum" sz="quarter" idx="5"/>
          </p:nvPr>
        </p:nvSpPr>
        <p:spPr/>
        <p:txBody>
          <a:bodyPr/>
          <a:lstStyle/>
          <a:p>
            <a:fld id="{59E7D323-EA60-4F55-B84D-B25EAA16292C}" type="slidenum">
              <a:rPr lang="en-IN" smtClean="0"/>
              <a:t>57</a:t>
            </a:fld>
            <a:endParaRPr lang="en-IN"/>
          </a:p>
        </p:txBody>
      </p:sp>
    </p:spTree>
    <p:extLst>
      <p:ext uri="{BB962C8B-B14F-4D97-AF65-F5344CB8AC3E}">
        <p14:creationId xmlns:p14="http://schemas.microsoft.com/office/powerpoint/2010/main" val="328889860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Infrastructure as a Service (IaaS)</a:t>
            </a:r>
            <a:r>
              <a:rPr lang="en-US" sz="1200" b="0" i="0" kern="1200" dirty="0">
                <a:solidFill>
                  <a:schemeClr val="tx1"/>
                </a:solidFill>
                <a:effectLst/>
                <a:latin typeface="+mn-lt"/>
                <a:ea typeface="+mn-ea"/>
                <a:cs typeface="+mn-cs"/>
              </a:rPr>
              <a:t> means you're buying access to raw computing hardware over the Net, such as servers or storage. Since you buy what you need and pay-as-you-go, this is often referred to as utility computing. Ordinary web hosting is a simple example of IaaS: you pay a monthly subscription or a per-megabyte/gigabyte fee to have a hosting company serve up files for your website from their servers.</a:t>
            </a:r>
          </a:p>
          <a:p>
            <a:endParaRPr lang="en-IN" dirty="0"/>
          </a:p>
        </p:txBody>
      </p:sp>
      <p:sp>
        <p:nvSpPr>
          <p:cNvPr id="4" name="Slide Number Placeholder 3"/>
          <p:cNvSpPr>
            <a:spLocks noGrp="1"/>
          </p:cNvSpPr>
          <p:nvPr>
            <p:ph type="sldNum" sz="quarter" idx="5"/>
          </p:nvPr>
        </p:nvSpPr>
        <p:spPr/>
        <p:txBody>
          <a:bodyPr/>
          <a:lstStyle/>
          <a:p>
            <a:fld id="{59E7D323-EA60-4F55-B84D-B25EAA16292C}" type="slidenum">
              <a:rPr lang="en-IN" smtClean="0"/>
              <a:t>60</a:t>
            </a:fld>
            <a:endParaRPr lang="en-IN"/>
          </a:p>
        </p:txBody>
      </p:sp>
    </p:spTree>
    <p:extLst>
      <p:ext uri="{BB962C8B-B14F-4D97-AF65-F5344CB8AC3E}">
        <p14:creationId xmlns:p14="http://schemas.microsoft.com/office/powerpoint/2010/main" val="137629743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59E7D323-EA60-4F55-B84D-B25EAA16292C}" type="slidenum">
              <a:rPr lang="en-IN" smtClean="0"/>
              <a:t>65</a:t>
            </a:fld>
            <a:endParaRPr lang="en-IN"/>
          </a:p>
        </p:txBody>
      </p:sp>
    </p:spTree>
    <p:extLst>
      <p:ext uri="{BB962C8B-B14F-4D97-AF65-F5344CB8AC3E}">
        <p14:creationId xmlns:p14="http://schemas.microsoft.com/office/powerpoint/2010/main" val="125010852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59E7D323-EA60-4F55-B84D-B25EAA16292C}" type="slidenum">
              <a:rPr lang="en-IN" smtClean="0"/>
              <a:t>69</a:t>
            </a:fld>
            <a:endParaRPr lang="en-IN"/>
          </a:p>
        </p:txBody>
      </p:sp>
    </p:spTree>
    <p:extLst>
      <p:ext uri="{BB962C8B-B14F-4D97-AF65-F5344CB8AC3E}">
        <p14:creationId xmlns:p14="http://schemas.microsoft.com/office/powerpoint/2010/main" val="204774818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https://www.google.com/url?sa=i&amp;source=images&amp;cd=&amp;cad=rja&amp;uact=8&amp;ved=2ahUKEwiJxoLimPfjAhUK3o8KHQSRC_UQjhx6BAgBEAI&amp;url=https%3A%2F%2Fwww.intricately.com%2Fblog%2Flatin-america-cloud-market-report-h1-2018&amp;psig=AOvVaw3iIeenmImzC9vR2XFcyY4S&amp;ust=1565488074134993</a:t>
            </a:r>
          </a:p>
        </p:txBody>
      </p:sp>
      <p:sp>
        <p:nvSpPr>
          <p:cNvPr id="4" name="Slide Number Placeholder 3"/>
          <p:cNvSpPr>
            <a:spLocks noGrp="1"/>
          </p:cNvSpPr>
          <p:nvPr>
            <p:ph type="sldNum" sz="quarter" idx="5"/>
          </p:nvPr>
        </p:nvSpPr>
        <p:spPr/>
        <p:txBody>
          <a:bodyPr/>
          <a:lstStyle/>
          <a:p>
            <a:fld id="{59E7D323-EA60-4F55-B84D-B25EAA16292C}" type="slidenum">
              <a:rPr lang="en-IN" smtClean="0"/>
              <a:t>76</a:t>
            </a:fld>
            <a:endParaRPr lang="en-IN"/>
          </a:p>
        </p:txBody>
      </p:sp>
    </p:spTree>
    <p:extLst>
      <p:ext uri="{BB962C8B-B14F-4D97-AF65-F5344CB8AC3E}">
        <p14:creationId xmlns:p14="http://schemas.microsoft.com/office/powerpoint/2010/main" val="370523322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https://www.google.com/url?sa=i&amp;source=imgres&amp;cd=&amp;cad=rja&amp;uact=8&amp;ved=2ahUKEwik37Dkl_fjAhVMiHAKHb0kCUQQjhx6BAgBEAI&amp;url=https%3A%2F%2Fwww.zdnet.com%2Farticle%2Ftop-cloud-providers-2018-how-aws-microsoft-google-ibm-oracle-alibaba-stack-up%2F&amp;psig=AOvVaw3c5TmAlmJYHHZ0k-gMJy8s&amp;ust=1565488101751751</a:t>
            </a:r>
          </a:p>
          <a:p>
            <a:endParaRPr lang="en-IN" dirty="0"/>
          </a:p>
        </p:txBody>
      </p:sp>
      <p:sp>
        <p:nvSpPr>
          <p:cNvPr id="4" name="Slide Number Placeholder 3"/>
          <p:cNvSpPr>
            <a:spLocks noGrp="1"/>
          </p:cNvSpPr>
          <p:nvPr>
            <p:ph type="sldNum" sz="quarter" idx="5"/>
          </p:nvPr>
        </p:nvSpPr>
        <p:spPr/>
        <p:txBody>
          <a:bodyPr/>
          <a:lstStyle/>
          <a:p>
            <a:fld id="{59E7D323-EA60-4F55-B84D-B25EAA16292C}" type="slidenum">
              <a:rPr lang="en-IN" smtClean="0"/>
              <a:t>77</a:t>
            </a:fld>
            <a:endParaRPr lang="en-IN"/>
          </a:p>
        </p:txBody>
      </p:sp>
    </p:spTree>
    <p:extLst>
      <p:ext uri="{BB962C8B-B14F-4D97-AF65-F5344CB8AC3E}">
        <p14:creationId xmlns:p14="http://schemas.microsoft.com/office/powerpoint/2010/main" val="18583560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hlinkClick r:id="rId3"/>
              </a:rPr>
              <a:t>https://www.guru99.com/cloud-computing-for-beginners.html</a:t>
            </a:r>
            <a:endParaRPr lang="en-IN" dirty="0"/>
          </a:p>
        </p:txBody>
      </p:sp>
      <p:sp>
        <p:nvSpPr>
          <p:cNvPr id="4" name="Slide Number Placeholder 3"/>
          <p:cNvSpPr>
            <a:spLocks noGrp="1"/>
          </p:cNvSpPr>
          <p:nvPr>
            <p:ph type="sldNum" sz="quarter" idx="5"/>
          </p:nvPr>
        </p:nvSpPr>
        <p:spPr/>
        <p:txBody>
          <a:bodyPr/>
          <a:lstStyle/>
          <a:p>
            <a:fld id="{59E7D323-EA60-4F55-B84D-B25EAA16292C}" type="slidenum">
              <a:rPr lang="en-IN" smtClean="0"/>
              <a:t>8</a:t>
            </a:fld>
            <a:endParaRPr lang="en-IN"/>
          </a:p>
        </p:txBody>
      </p:sp>
    </p:spTree>
    <p:extLst>
      <p:ext uri="{BB962C8B-B14F-4D97-AF65-F5344CB8AC3E}">
        <p14:creationId xmlns:p14="http://schemas.microsoft.com/office/powerpoint/2010/main" val="340684371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service models:  SaaS, PaaS, IaaS </a:t>
            </a:r>
            <a:endParaRPr lang="en-IN" dirty="0"/>
          </a:p>
        </p:txBody>
      </p:sp>
      <p:sp>
        <p:nvSpPr>
          <p:cNvPr id="4" name="Slide Number Placeholder 3"/>
          <p:cNvSpPr>
            <a:spLocks noGrp="1"/>
          </p:cNvSpPr>
          <p:nvPr>
            <p:ph type="sldNum" sz="quarter" idx="5"/>
          </p:nvPr>
        </p:nvSpPr>
        <p:spPr/>
        <p:txBody>
          <a:bodyPr/>
          <a:lstStyle/>
          <a:p>
            <a:fld id="{59E7D323-EA60-4F55-B84D-B25EAA16292C}" type="slidenum">
              <a:rPr lang="en-IN" smtClean="0"/>
              <a:t>81</a:t>
            </a:fld>
            <a:endParaRPr lang="en-IN"/>
          </a:p>
        </p:txBody>
      </p:sp>
    </p:spTree>
    <p:extLst>
      <p:ext uri="{BB962C8B-B14F-4D97-AF65-F5344CB8AC3E}">
        <p14:creationId xmlns:p14="http://schemas.microsoft.com/office/powerpoint/2010/main" val="362136736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Port Mirroring</a:t>
            </a:r>
            <a:r>
              <a:rPr lang="en-US" sz="1200" b="0" i="0" kern="1200" dirty="0">
                <a:solidFill>
                  <a:schemeClr val="tx1"/>
                </a:solidFill>
                <a:effectLst/>
                <a:latin typeface="+mn-lt"/>
                <a:ea typeface="+mn-ea"/>
                <a:cs typeface="+mn-cs"/>
              </a:rPr>
              <a:t>, also known as </a:t>
            </a:r>
            <a:r>
              <a:rPr lang="en-US" sz="1200" b="1" i="0" kern="1200" dirty="0">
                <a:solidFill>
                  <a:schemeClr val="tx1"/>
                </a:solidFill>
                <a:effectLst/>
                <a:latin typeface="+mn-lt"/>
                <a:ea typeface="+mn-ea"/>
                <a:cs typeface="+mn-cs"/>
              </a:rPr>
              <a:t>SPAN</a:t>
            </a:r>
            <a:r>
              <a:rPr lang="en-US" sz="1200" b="0" i="0" kern="1200" dirty="0">
                <a:solidFill>
                  <a:schemeClr val="tx1"/>
                </a:solidFill>
                <a:effectLst/>
                <a:latin typeface="+mn-lt"/>
                <a:ea typeface="+mn-ea"/>
                <a:cs typeface="+mn-cs"/>
              </a:rPr>
              <a:t> (Switched </a:t>
            </a:r>
            <a:r>
              <a:rPr lang="en-US" sz="1200" b="1" i="0" kern="1200" dirty="0">
                <a:solidFill>
                  <a:schemeClr val="tx1"/>
                </a:solidFill>
                <a:effectLst/>
                <a:latin typeface="+mn-lt"/>
                <a:ea typeface="+mn-ea"/>
                <a:cs typeface="+mn-cs"/>
              </a:rPr>
              <a:t>Port</a:t>
            </a:r>
            <a:r>
              <a:rPr lang="en-US" sz="1200" b="0" i="0" kern="1200" dirty="0">
                <a:solidFill>
                  <a:schemeClr val="tx1"/>
                </a:solidFill>
                <a:effectLst/>
                <a:latin typeface="+mn-lt"/>
                <a:ea typeface="+mn-ea"/>
                <a:cs typeface="+mn-cs"/>
              </a:rPr>
              <a:t> Analyzer), is a method of monitoring </a:t>
            </a:r>
            <a:r>
              <a:rPr lang="en-US" sz="1200" b="1" i="0" kern="1200" dirty="0">
                <a:solidFill>
                  <a:schemeClr val="tx1"/>
                </a:solidFill>
                <a:effectLst/>
                <a:latin typeface="+mn-lt"/>
                <a:ea typeface="+mn-ea"/>
                <a:cs typeface="+mn-cs"/>
              </a:rPr>
              <a:t>network</a:t>
            </a:r>
            <a:r>
              <a:rPr lang="en-US" sz="1200" b="0" i="0" kern="1200" dirty="0">
                <a:solidFill>
                  <a:schemeClr val="tx1"/>
                </a:solidFill>
                <a:effectLst/>
                <a:latin typeface="+mn-lt"/>
                <a:ea typeface="+mn-ea"/>
                <a:cs typeface="+mn-cs"/>
              </a:rPr>
              <a:t> traffic. With </a:t>
            </a:r>
            <a:r>
              <a:rPr lang="en-US" sz="1200" b="1" i="0" kern="1200" dirty="0">
                <a:solidFill>
                  <a:schemeClr val="tx1"/>
                </a:solidFill>
                <a:effectLst/>
                <a:latin typeface="+mn-lt"/>
                <a:ea typeface="+mn-ea"/>
                <a:cs typeface="+mn-cs"/>
              </a:rPr>
              <a:t>port mirroring</a:t>
            </a:r>
            <a:r>
              <a:rPr lang="en-US" sz="1200" b="0" i="0" kern="1200" dirty="0">
                <a:solidFill>
                  <a:schemeClr val="tx1"/>
                </a:solidFill>
                <a:effectLst/>
                <a:latin typeface="+mn-lt"/>
                <a:ea typeface="+mn-ea"/>
                <a:cs typeface="+mn-cs"/>
              </a:rPr>
              <a:t> enabled, the switch sends a copy of all </a:t>
            </a:r>
            <a:r>
              <a:rPr lang="en-US" sz="1200" b="1" i="0" kern="1200" dirty="0">
                <a:solidFill>
                  <a:schemeClr val="tx1"/>
                </a:solidFill>
                <a:effectLst/>
                <a:latin typeface="+mn-lt"/>
                <a:ea typeface="+mn-ea"/>
                <a:cs typeface="+mn-cs"/>
              </a:rPr>
              <a:t>network</a:t>
            </a:r>
            <a:r>
              <a:rPr lang="en-US" sz="1200" b="0" i="0" kern="1200" dirty="0">
                <a:solidFill>
                  <a:schemeClr val="tx1"/>
                </a:solidFill>
                <a:effectLst/>
                <a:latin typeface="+mn-lt"/>
                <a:ea typeface="+mn-ea"/>
                <a:cs typeface="+mn-cs"/>
              </a:rPr>
              <a:t> packets seen on one </a:t>
            </a:r>
            <a:r>
              <a:rPr lang="en-US" sz="1200" b="1" i="0" kern="1200" dirty="0">
                <a:solidFill>
                  <a:schemeClr val="tx1"/>
                </a:solidFill>
                <a:effectLst/>
                <a:latin typeface="+mn-lt"/>
                <a:ea typeface="+mn-ea"/>
                <a:cs typeface="+mn-cs"/>
              </a:rPr>
              <a:t>port</a:t>
            </a:r>
            <a:r>
              <a:rPr lang="en-US" sz="1200" b="0" i="0" kern="1200" dirty="0">
                <a:solidFill>
                  <a:schemeClr val="tx1"/>
                </a:solidFill>
                <a:effectLst/>
                <a:latin typeface="+mn-lt"/>
                <a:ea typeface="+mn-ea"/>
                <a:cs typeface="+mn-cs"/>
              </a:rPr>
              <a:t> (or an entire VLAN) to another </a:t>
            </a:r>
            <a:r>
              <a:rPr lang="en-US" sz="1200" b="1" i="0" kern="1200" dirty="0">
                <a:solidFill>
                  <a:schemeClr val="tx1"/>
                </a:solidFill>
                <a:effectLst/>
                <a:latin typeface="+mn-lt"/>
                <a:ea typeface="+mn-ea"/>
                <a:cs typeface="+mn-cs"/>
              </a:rPr>
              <a:t>port</a:t>
            </a:r>
            <a:r>
              <a:rPr lang="en-US" sz="1200" b="0" i="0" kern="1200" dirty="0">
                <a:solidFill>
                  <a:schemeClr val="tx1"/>
                </a:solidFill>
                <a:effectLst/>
                <a:latin typeface="+mn-lt"/>
                <a:ea typeface="+mn-ea"/>
                <a:cs typeface="+mn-cs"/>
              </a:rPr>
              <a:t>, where the packet can be analyzed.</a:t>
            </a:r>
            <a:endParaRPr lang="en-IN" dirty="0"/>
          </a:p>
        </p:txBody>
      </p:sp>
      <p:sp>
        <p:nvSpPr>
          <p:cNvPr id="4" name="Slide Number Placeholder 3"/>
          <p:cNvSpPr>
            <a:spLocks noGrp="1"/>
          </p:cNvSpPr>
          <p:nvPr>
            <p:ph type="sldNum" sz="quarter" idx="5"/>
          </p:nvPr>
        </p:nvSpPr>
        <p:spPr/>
        <p:txBody>
          <a:bodyPr/>
          <a:lstStyle/>
          <a:p>
            <a:fld id="{59E7D323-EA60-4F55-B84D-B25EAA16292C}" type="slidenum">
              <a:rPr lang="en-IN" smtClean="0"/>
              <a:t>83</a:t>
            </a:fld>
            <a:endParaRPr lang="en-IN"/>
          </a:p>
        </p:txBody>
      </p:sp>
    </p:spTree>
    <p:extLst>
      <p:ext uri="{BB962C8B-B14F-4D97-AF65-F5344CB8AC3E}">
        <p14:creationId xmlns:p14="http://schemas.microsoft.com/office/powerpoint/2010/main" val="398874612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Latency- </a:t>
            </a:r>
            <a:r>
              <a:rPr lang="en-IN" sz="1200" b="0" i="0" kern="1200" dirty="0">
                <a:solidFill>
                  <a:schemeClr val="tx1"/>
                </a:solidFill>
                <a:effectLst/>
                <a:latin typeface="+mn-lt"/>
                <a:ea typeface="+mn-ea"/>
                <a:cs typeface="+mn-cs"/>
              </a:rPr>
              <a:t> delay before a transfer </a:t>
            </a:r>
            <a:endParaRPr lang="en-IN" dirty="0"/>
          </a:p>
        </p:txBody>
      </p:sp>
      <p:sp>
        <p:nvSpPr>
          <p:cNvPr id="4" name="Slide Number Placeholder 3"/>
          <p:cNvSpPr>
            <a:spLocks noGrp="1"/>
          </p:cNvSpPr>
          <p:nvPr>
            <p:ph type="sldNum" sz="quarter" idx="5"/>
          </p:nvPr>
        </p:nvSpPr>
        <p:spPr/>
        <p:txBody>
          <a:bodyPr/>
          <a:lstStyle/>
          <a:p>
            <a:fld id="{59E7D323-EA60-4F55-B84D-B25EAA16292C}" type="slidenum">
              <a:rPr lang="en-IN" smtClean="0"/>
              <a:t>90</a:t>
            </a:fld>
            <a:endParaRPr lang="en-IN"/>
          </a:p>
        </p:txBody>
      </p:sp>
    </p:spTree>
    <p:extLst>
      <p:ext uri="{BB962C8B-B14F-4D97-AF65-F5344CB8AC3E}">
        <p14:creationId xmlns:p14="http://schemas.microsoft.com/office/powerpoint/2010/main" val="16958615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59E7D323-EA60-4F55-B84D-B25EAA16292C}" type="slidenum">
              <a:rPr lang="en-IN" smtClean="0"/>
              <a:t>9</a:t>
            </a:fld>
            <a:endParaRPr lang="en-IN"/>
          </a:p>
        </p:txBody>
      </p:sp>
    </p:spTree>
    <p:extLst>
      <p:ext uri="{BB962C8B-B14F-4D97-AF65-F5344CB8AC3E}">
        <p14:creationId xmlns:p14="http://schemas.microsoft.com/office/powerpoint/2010/main" val="29386079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b="1" dirty="0"/>
              <a:t>Agility: </a:t>
            </a:r>
            <a:r>
              <a:rPr lang="en-US" sz="1200" b="0" i="0" kern="1200" dirty="0">
                <a:solidFill>
                  <a:schemeClr val="tx1"/>
                </a:solidFill>
                <a:effectLst/>
                <a:latin typeface="+mn-lt"/>
                <a:ea typeface="+mn-ea"/>
                <a:cs typeface="+mn-cs"/>
              </a:rPr>
              <a:t>ability to move quickly and easily.</a:t>
            </a:r>
            <a:endParaRPr lang="en-IN" dirty="0"/>
          </a:p>
          <a:p>
            <a:endParaRPr lang="en-IN" dirty="0"/>
          </a:p>
        </p:txBody>
      </p:sp>
      <p:sp>
        <p:nvSpPr>
          <p:cNvPr id="4" name="Slide Number Placeholder 3"/>
          <p:cNvSpPr>
            <a:spLocks noGrp="1"/>
          </p:cNvSpPr>
          <p:nvPr>
            <p:ph type="sldNum" sz="quarter" idx="5"/>
          </p:nvPr>
        </p:nvSpPr>
        <p:spPr/>
        <p:txBody>
          <a:bodyPr/>
          <a:lstStyle/>
          <a:p>
            <a:fld id="{59E7D323-EA60-4F55-B84D-B25EAA16292C}" type="slidenum">
              <a:rPr lang="en-IN" smtClean="0"/>
              <a:t>10</a:t>
            </a:fld>
            <a:endParaRPr lang="en-IN"/>
          </a:p>
        </p:txBody>
      </p:sp>
    </p:spTree>
    <p:extLst>
      <p:ext uri="{BB962C8B-B14F-4D97-AF65-F5344CB8AC3E}">
        <p14:creationId xmlns:p14="http://schemas.microsoft.com/office/powerpoint/2010/main" val="26056185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750 million in 2011 to 1.59 billion in June 2019</a:t>
            </a:r>
          </a:p>
        </p:txBody>
      </p:sp>
      <p:sp>
        <p:nvSpPr>
          <p:cNvPr id="4" name="Slide Number Placeholder 3"/>
          <p:cNvSpPr>
            <a:spLocks noGrp="1"/>
          </p:cNvSpPr>
          <p:nvPr>
            <p:ph type="sldNum" sz="quarter" idx="5"/>
          </p:nvPr>
        </p:nvSpPr>
        <p:spPr/>
        <p:txBody>
          <a:bodyPr/>
          <a:lstStyle/>
          <a:p>
            <a:fld id="{59E7D323-EA60-4F55-B84D-B25EAA16292C}" type="slidenum">
              <a:rPr lang="en-IN" smtClean="0"/>
              <a:t>19</a:t>
            </a:fld>
            <a:endParaRPr lang="en-IN"/>
          </a:p>
        </p:txBody>
      </p:sp>
    </p:spTree>
    <p:extLst>
      <p:ext uri="{BB962C8B-B14F-4D97-AF65-F5344CB8AC3E}">
        <p14:creationId xmlns:p14="http://schemas.microsoft.com/office/powerpoint/2010/main" val="3442407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What is the use of accelerometer sensor?</a:t>
            </a:r>
          </a:p>
          <a:p>
            <a:r>
              <a:rPr lang="en-US" sz="1200" b="0" i="0" kern="1200" dirty="0">
                <a:solidFill>
                  <a:schemeClr val="tx1"/>
                </a:solidFill>
                <a:effectLst/>
                <a:latin typeface="+mn-lt"/>
                <a:ea typeface="+mn-ea"/>
                <a:cs typeface="+mn-cs"/>
              </a:rPr>
              <a:t>An </a:t>
            </a:r>
            <a:r>
              <a:rPr lang="en-US" sz="1200" b="1" i="0" kern="1200" dirty="0">
                <a:solidFill>
                  <a:schemeClr val="tx1"/>
                </a:solidFill>
                <a:effectLst/>
                <a:latin typeface="+mn-lt"/>
                <a:ea typeface="+mn-ea"/>
                <a:cs typeface="+mn-cs"/>
              </a:rPr>
              <a:t>accelerometer</a:t>
            </a:r>
            <a:r>
              <a:rPr lang="en-US" sz="1200" b="0" i="0" kern="1200" dirty="0">
                <a:solidFill>
                  <a:schemeClr val="tx1"/>
                </a:solidFill>
                <a:effectLst/>
                <a:latin typeface="+mn-lt"/>
                <a:ea typeface="+mn-ea"/>
                <a:cs typeface="+mn-cs"/>
              </a:rPr>
              <a:t> is an electromechanical device </a:t>
            </a:r>
            <a:r>
              <a:rPr lang="en-US" sz="1200" b="1" i="0" kern="1200" dirty="0">
                <a:solidFill>
                  <a:schemeClr val="tx1"/>
                </a:solidFill>
                <a:effectLst/>
                <a:latin typeface="+mn-lt"/>
                <a:ea typeface="+mn-ea"/>
                <a:cs typeface="+mn-cs"/>
              </a:rPr>
              <a:t>used</a:t>
            </a:r>
            <a:r>
              <a:rPr lang="en-US" sz="1200" b="0" i="0" kern="1200" dirty="0">
                <a:solidFill>
                  <a:schemeClr val="tx1"/>
                </a:solidFill>
                <a:effectLst/>
                <a:latin typeface="+mn-lt"/>
                <a:ea typeface="+mn-ea"/>
                <a:cs typeface="+mn-cs"/>
              </a:rPr>
              <a:t> to measure acceleration forces. Such forces may be static, like the continuous force of gravity or, as is the case with many mobile devices, dynamic to sense movement or vibrations. Acceleration is the measurement of the change in velocity, or speed divided by time.</a:t>
            </a:r>
          </a:p>
          <a:p>
            <a:r>
              <a:rPr lang="en-IN" dirty="0">
                <a:hlinkClick r:id="rId3"/>
              </a:rPr>
              <a:t>https://www.digitaltrends.com/mobile/how-to-use-ar-mode-google-maps/</a:t>
            </a:r>
            <a:endParaRPr lang="en-US" sz="1200" b="0" i="0" kern="1200" dirty="0">
              <a:solidFill>
                <a:schemeClr val="tx1"/>
              </a:solidFill>
              <a:effectLst/>
              <a:latin typeface="+mn-lt"/>
              <a:ea typeface="+mn-ea"/>
              <a:cs typeface="+mn-cs"/>
            </a:endParaRPr>
          </a:p>
          <a:p>
            <a:endParaRPr lang="en-IN" dirty="0"/>
          </a:p>
        </p:txBody>
      </p:sp>
      <p:sp>
        <p:nvSpPr>
          <p:cNvPr id="4" name="Slide Number Placeholder 3"/>
          <p:cNvSpPr>
            <a:spLocks noGrp="1"/>
          </p:cNvSpPr>
          <p:nvPr>
            <p:ph type="sldNum" sz="quarter" idx="5"/>
          </p:nvPr>
        </p:nvSpPr>
        <p:spPr/>
        <p:txBody>
          <a:bodyPr/>
          <a:lstStyle/>
          <a:p>
            <a:fld id="{59E7D323-EA60-4F55-B84D-B25EAA16292C}" type="slidenum">
              <a:rPr lang="en-IN" smtClean="0"/>
              <a:t>21</a:t>
            </a:fld>
            <a:endParaRPr lang="en-IN"/>
          </a:p>
        </p:txBody>
      </p:sp>
    </p:spTree>
    <p:extLst>
      <p:ext uri="{BB962C8B-B14F-4D97-AF65-F5344CB8AC3E}">
        <p14:creationId xmlns:p14="http://schemas.microsoft.com/office/powerpoint/2010/main" val="10526123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aka: </a:t>
            </a:r>
            <a:r>
              <a:rPr lang="en-IN" sz="1200" b="0" i="0" kern="1200" dirty="0">
                <a:solidFill>
                  <a:schemeClr val="tx1"/>
                </a:solidFill>
                <a:effectLst/>
                <a:latin typeface="+mn-lt"/>
                <a:ea typeface="+mn-ea"/>
                <a:cs typeface="+mn-cs"/>
              </a:rPr>
              <a:t>also known as</a:t>
            </a:r>
            <a:endParaRPr lang="en-IN" dirty="0"/>
          </a:p>
        </p:txBody>
      </p:sp>
      <p:sp>
        <p:nvSpPr>
          <p:cNvPr id="4" name="Slide Number Placeholder 3"/>
          <p:cNvSpPr>
            <a:spLocks noGrp="1"/>
          </p:cNvSpPr>
          <p:nvPr>
            <p:ph type="sldNum" sz="quarter" idx="5"/>
          </p:nvPr>
        </p:nvSpPr>
        <p:spPr/>
        <p:txBody>
          <a:bodyPr/>
          <a:lstStyle/>
          <a:p>
            <a:fld id="{59E7D323-EA60-4F55-B84D-B25EAA16292C}" type="slidenum">
              <a:rPr lang="en-IN" smtClean="0"/>
              <a:t>22</a:t>
            </a:fld>
            <a:endParaRPr lang="en-IN"/>
          </a:p>
        </p:txBody>
      </p:sp>
    </p:spTree>
    <p:extLst>
      <p:ext uri="{BB962C8B-B14F-4D97-AF65-F5344CB8AC3E}">
        <p14:creationId xmlns:p14="http://schemas.microsoft.com/office/powerpoint/2010/main" val="20045113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Semantic: </a:t>
            </a:r>
            <a:r>
              <a:rPr lang="en-US" sz="1200" b="0" i="0" kern="1200" dirty="0">
                <a:solidFill>
                  <a:schemeClr val="tx1"/>
                </a:solidFill>
                <a:effectLst/>
                <a:latin typeface="+mn-lt"/>
                <a:ea typeface="+mn-ea"/>
                <a:cs typeface="+mn-cs"/>
              </a:rPr>
              <a:t>relating to meaning in language or logics</a:t>
            </a:r>
            <a:endParaRPr lang="en-IN" dirty="0"/>
          </a:p>
        </p:txBody>
      </p:sp>
      <p:sp>
        <p:nvSpPr>
          <p:cNvPr id="4" name="Slide Number Placeholder 3"/>
          <p:cNvSpPr>
            <a:spLocks noGrp="1"/>
          </p:cNvSpPr>
          <p:nvPr>
            <p:ph type="sldNum" sz="quarter" idx="5"/>
          </p:nvPr>
        </p:nvSpPr>
        <p:spPr/>
        <p:txBody>
          <a:bodyPr/>
          <a:lstStyle/>
          <a:p>
            <a:fld id="{59E7D323-EA60-4F55-B84D-B25EAA16292C}" type="slidenum">
              <a:rPr lang="en-IN" smtClean="0"/>
              <a:t>23</a:t>
            </a:fld>
            <a:endParaRPr lang="en-IN"/>
          </a:p>
        </p:txBody>
      </p:sp>
    </p:spTree>
    <p:extLst>
      <p:ext uri="{BB962C8B-B14F-4D97-AF65-F5344CB8AC3E}">
        <p14:creationId xmlns:p14="http://schemas.microsoft.com/office/powerpoint/2010/main" val="22109630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685800" y="2125980"/>
            <a:ext cx="7772400" cy="1440180"/>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371600" y="3840480"/>
            <a:ext cx="6400800" cy="171450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dt" sz="half" idx="6"/>
          </p:nvPr>
        </p:nvSpPr>
        <p:spPr>
          <a:xfrm>
            <a:off x="1131627" y="6329531"/>
            <a:ext cx="3429000" cy="342900"/>
          </a:xfrm>
        </p:spPr>
        <p:txBody>
          <a:bodyPr lIns="0" tIns="0" rIns="0" bIns="0"/>
          <a:lstStyle>
            <a:lvl1pPr algn="l">
              <a:defRPr>
                <a:solidFill>
                  <a:schemeClr val="tx1">
                    <a:tint val="75000"/>
                  </a:schemeClr>
                </a:solidFill>
              </a:defRPr>
            </a:lvl1pPr>
          </a:lstStyle>
          <a:p>
            <a:fld id="{E1A07BCD-BE66-41AF-A4B9-6051DEE407CF}" type="datetime2">
              <a:rPr lang="en-US" smtClean="0"/>
              <a:t>Monday, August 26, 2019</a:t>
            </a:fld>
            <a:endParaRPr lang="en-US"/>
          </a:p>
        </p:txBody>
      </p:sp>
      <p:sp>
        <p:nvSpPr>
          <p:cNvPr id="6" name="Holder 6"/>
          <p:cNvSpPr>
            <a:spLocks noGrp="1"/>
          </p:cNvSpPr>
          <p:nvPr>
            <p:ph type="sldNum" sz="quarter" idx="7"/>
          </p:nvPr>
        </p:nvSpPr>
        <p:spPr/>
        <p:txBody>
          <a:bodyPr lIns="0" tIns="0" rIns="0" bIns="0"/>
          <a:lstStyle>
            <a:lvl1pPr>
              <a:defRPr sz="1400" b="0" i="0">
                <a:solidFill>
                  <a:schemeClr val="bg1"/>
                </a:solidFill>
                <a:latin typeface="Franklin Gothic Book"/>
                <a:cs typeface="Franklin Gothic Book"/>
              </a:defRPr>
            </a:lvl1pPr>
          </a:lstStyle>
          <a:p>
            <a:pPr marL="25400">
              <a:lnSpc>
                <a:spcPts val="1664"/>
              </a:lnSpc>
            </a:pPr>
            <a:fld id="{81D60167-4931-47E6-BA6A-407CBD079E47}" type="slidenum">
              <a:rPr dirty="0"/>
              <a:t>‹#›</a:t>
            </a:fld>
            <a:endParaRPr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a:xfrm>
            <a:off x="838200" y="345302"/>
            <a:ext cx="4844955" cy="635000"/>
          </a:xfrm>
        </p:spPr>
        <p:txBody>
          <a:bodyPr lIns="0" tIns="0" rIns="0" bIns="0"/>
          <a:lstStyle>
            <a:lvl1pPr>
              <a:defRPr sz="4000" b="0" i="0">
                <a:solidFill>
                  <a:schemeClr val="accent6">
                    <a:lumMod val="75000"/>
                  </a:schemeClr>
                </a:solidFill>
                <a:latin typeface="Franklin Gothic Book"/>
                <a:cs typeface="Franklin Gothic Book"/>
              </a:defRPr>
            </a:lvl1pPr>
          </a:lstStyle>
          <a:p>
            <a:endParaRPr dirty="0"/>
          </a:p>
        </p:txBody>
      </p:sp>
      <p:sp>
        <p:nvSpPr>
          <p:cNvPr id="3" name="Holder 3"/>
          <p:cNvSpPr>
            <a:spLocks noGrp="1"/>
          </p:cNvSpPr>
          <p:nvPr>
            <p:ph type="body" idx="1"/>
          </p:nvPr>
        </p:nvSpPr>
        <p:spPr>
          <a:xfrm>
            <a:off x="838200" y="1201737"/>
            <a:ext cx="7755229" cy="4454525"/>
          </a:xfrm>
        </p:spPr>
        <p:txBody>
          <a:bodyPr lIns="0" tIns="0" rIns="0" bIns="0"/>
          <a:lstStyle>
            <a:lvl1pPr>
              <a:defRPr sz="2600" b="0" i="0">
                <a:solidFill>
                  <a:schemeClr val="tx1"/>
                </a:solidFill>
                <a:latin typeface="Perpetua"/>
                <a:cs typeface="Perpetua"/>
              </a:defRPr>
            </a:lvl1pPr>
          </a:lstStyle>
          <a:p>
            <a:endParaRPr dirty="0"/>
          </a:p>
        </p:txBody>
      </p:sp>
      <p:sp>
        <p:nvSpPr>
          <p:cNvPr id="5" name="Holder 5"/>
          <p:cNvSpPr>
            <a:spLocks noGrp="1"/>
          </p:cNvSpPr>
          <p:nvPr>
            <p:ph type="dt" sz="half" idx="6"/>
          </p:nvPr>
        </p:nvSpPr>
        <p:spPr>
          <a:xfrm>
            <a:off x="990600" y="6342052"/>
            <a:ext cx="2971800" cy="215444"/>
          </a:xfrm>
        </p:spPr>
        <p:txBody>
          <a:bodyPr lIns="0" tIns="0" rIns="0" bIns="0"/>
          <a:lstStyle>
            <a:lvl1pPr algn="l">
              <a:defRPr sz="1400" b="0">
                <a:solidFill>
                  <a:schemeClr val="tx1">
                    <a:tint val="75000"/>
                  </a:schemeClr>
                </a:solidFill>
              </a:defRPr>
            </a:lvl1pPr>
          </a:lstStyle>
          <a:p>
            <a:fld id="{2EE5B8DB-B91C-495E-9C71-A8A6F8739A78}" type="datetime2">
              <a:rPr lang="en-US" smtClean="0"/>
              <a:t>Monday, August 26, 2019</a:t>
            </a:fld>
            <a:endParaRPr lang="en-US" dirty="0"/>
          </a:p>
        </p:txBody>
      </p:sp>
      <p:sp>
        <p:nvSpPr>
          <p:cNvPr id="6" name="Holder 6"/>
          <p:cNvSpPr>
            <a:spLocks noGrp="1"/>
          </p:cNvSpPr>
          <p:nvPr>
            <p:ph type="sldNum" sz="quarter" idx="7"/>
          </p:nvPr>
        </p:nvSpPr>
        <p:spPr/>
        <p:txBody>
          <a:bodyPr lIns="0" tIns="0" rIns="0" bIns="0"/>
          <a:lstStyle>
            <a:lvl1pPr>
              <a:defRPr sz="1400" b="0" i="0">
                <a:solidFill>
                  <a:schemeClr val="bg1"/>
                </a:solidFill>
                <a:latin typeface="Franklin Gothic Book"/>
                <a:cs typeface="Franklin Gothic Book"/>
              </a:defRPr>
            </a:lvl1pPr>
          </a:lstStyle>
          <a:p>
            <a:pPr marL="25400">
              <a:lnSpc>
                <a:spcPts val="1664"/>
              </a:lnSpc>
            </a:pPr>
            <a:fld id="{81D60167-4931-47E6-BA6A-407CBD079E47}" type="slidenum">
              <a:rPr dirty="0"/>
              <a:t>‹#›</a:t>
            </a:fld>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a:xfrm>
            <a:off x="2590800" y="436880"/>
            <a:ext cx="4648200" cy="635000"/>
          </a:xfrm>
        </p:spPr>
        <p:txBody>
          <a:bodyPr lIns="0" tIns="0" rIns="0" bIns="0"/>
          <a:lstStyle>
            <a:lvl1pPr>
              <a:defRPr sz="4000" b="0" i="0">
                <a:solidFill>
                  <a:schemeClr val="accent6">
                    <a:lumMod val="75000"/>
                  </a:schemeClr>
                </a:solidFill>
                <a:latin typeface="Franklin Gothic Book"/>
                <a:cs typeface="Franklin Gothic Book"/>
              </a:defRPr>
            </a:lvl1pPr>
          </a:lstStyle>
          <a:p>
            <a:endParaRPr dirty="0"/>
          </a:p>
        </p:txBody>
      </p:sp>
      <p:sp>
        <p:nvSpPr>
          <p:cNvPr id="3" name="Holder 3"/>
          <p:cNvSpPr>
            <a:spLocks noGrp="1"/>
          </p:cNvSpPr>
          <p:nvPr>
            <p:ph sz="half" idx="2"/>
          </p:nvPr>
        </p:nvSpPr>
        <p:spPr>
          <a:xfrm>
            <a:off x="457200" y="1577340"/>
            <a:ext cx="3977640" cy="4526280"/>
          </a:xfrm>
          <a:prstGeom prst="rect">
            <a:avLst/>
          </a:prstGeom>
        </p:spPr>
        <p:txBody>
          <a:bodyPr wrap="square" lIns="0" tIns="0" rIns="0" bIns="0">
            <a:spAutoFit/>
          </a:bodyPr>
          <a:lstStyle>
            <a:lvl1pPr>
              <a:defRPr/>
            </a:lvl1pPr>
          </a:lstStyle>
          <a:p>
            <a:endParaRPr dirty="0"/>
          </a:p>
        </p:txBody>
      </p:sp>
      <p:sp>
        <p:nvSpPr>
          <p:cNvPr id="4" name="Holder 4"/>
          <p:cNvSpPr>
            <a:spLocks noGrp="1"/>
          </p:cNvSpPr>
          <p:nvPr>
            <p:ph sz="half" idx="3"/>
          </p:nvPr>
        </p:nvSpPr>
        <p:spPr>
          <a:xfrm>
            <a:off x="4709160" y="1577340"/>
            <a:ext cx="3977640" cy="4526280"/>
          </a:xfrm>
          <a:prstGeom prst="rect">
            <a:avLst/>
          </a:prstGeom>
        </p:spPr>
        <p:txBody>
          <a:bodyPr wrap="square" lIns="0" tIns="0" rIns="0" bIns="0">
            <a:spAutoFit/>
          </a:bodyPr>
          <a:lstStyle>
            <a:lvl1pPr>
              <a:defRPr/>
            </a:lvl1pPr>
          </a:lstStyle>
          <a:p>
            <a:endParaRPr dirty="0"/>
          </a:p>
        </p:txBody>
      </p:sp>
      <p:sp>
        <p:nvSpPr>
          <p:cNvPr id="6" name="Holder 6"/>
          <p:cNvSpPr>
            <a:spLocks noGrp="1"/>
          </p:cNvSpPr>
          <p:nvPr>
            <p:ph type="dt" sz="half" idx="6"/>
          </p:nvPr>
        </p:nvSpPr>
        <p:spPr>
          <a:xfrm>
            <a:off x="1102512" y="6329531"/>
            <a:ext cx="3352800" cy="342900"/>
          </a:xfrm>
        </p:spPr>
        <p:txBody>
          <a:bodyPr lIns="0" tIns="0" rIns="0" bIns="0"/>
          <a:lstStyle>
            <a:lvl1pPr algn="l">
              <a:defRPr>
                <a:solidFill>
                  <a:schemeClr val="tx1">
                    <a:tint val="75000"/>
                  </a:schemeClr>
                </a:solidFill>
              </a:defRPr>
            </a:lvl1pPr>
          </a:lstStyle>
          <a:p>
            <a:fld id="{A9617AEB-992C-46FA-85EC-A6E3FBE67ABA}" type="datetime2">
              <a:rPr lang="en-US" smtClean="0"/>
              <a:t>Monday, August 26, 2019</a:t>
            </a:fld>
            <a:endParaRPr lang="en-US"/>
          </a:p>
        </p:txBody>
      </p:sp>
      <p:sp>
        <p:nvSpPr>
          <p:cNvPr id="7" name="Holder 7"/>
          <p:cNvSpPr>
            <a:spLocks noGrp="1"/>
          </p:cNvSpPr>
          <p:nvPr>
            <p:ph type="sldNum" sz="quarter" idx="7"/>
          </p:nvPr>
        </p:nvSpPr>
        <p:spPr/>
        <p:txBody>
          <a:bodyPr lIns="0" tIns="0" rIns="0" bIns="0"/>
          <a:lstStyle>
            <a:lvl1pPr>
              <a:defRPr sz="1400" b="0" i="0">
                <a:solidFill>
                  <a:schemeClr val="bg1"/>
                </a:solidFill>
                <a:latin typeface="Franklin Gothic Book"/>
                <a:cs typeface="Franklin Gothic Book"/>
              </a:defRPr>
            </a:lvl1pPr>
          </a:lstStyle>
          <a:p>
            <a:pPr marL="25400">
              <a:lnSpc>
                <a:spcPts val="1664"/>
              </a:lnSpc>
            </a:pPr>
            <a:fld id="{81D60167-4931-47E6-BA6A-407CBD079E47}" type="slidenum">
              <a:rPr dirty="0"/>
              <a:t>‹#›</a:t>
            </a:fld>
            <a:endParaRP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a:xfrm>
            <a:off x="533400" y="243037"/>
            <a:ext cx="4038600" cy="635000"/>
          </a:xfrm>
        </p:spPr>
        <p:txBody>
          <a:bodyPr lIns="0" tIns="0" rIns="0" bIns="0"/>
          <a:lstStyle>
            <a:lvl1pPr>
              <a:defRPr sz="4000" b="0" i="0">
                <a:solidFill>
                  <a:srgbClr val="FF0000"/>
                </a:solidFill>
                <a:latin typeface="Franklin Gothic Book"/>
                <a:cs typeface="Franklin Gothic Book"/>
              </a:defRPr>
            </a:lvl1pPr>
          </a:lstStyle>
          <a:p>
            <a:endParaRPr dirty="0"/>
          </a:p>
        </p:txBody>
      </p:sp>
      <p:sp>
        <p:nvSpPr>
          <p:cNvPr id="4" name="Holder 4"/>
          <p:cNvSpPr>
            <a:spLocks noGrp="1"/>
          </p:cNvSpPr>
          <p:nvPr>
            <p:ph type="dt" sz="half" idx="6"/>
          </p:nvPr>
        </p:nvSpPr>
        <p:spPr>
          <a:xfrm>
            <a:off x="990600" y="6272063"/>
            <a:ext cx="3080002" cy="342900"/>
          </a:xfrm>
        </p:spPr>
        <p:txBody>
          <a:bodyPr lIns="0" tIns="0" rIns="0" bIns="0"/>
          <a:lstStyle>
            <a:lvl1pPr algn="l">
              <a:defRPr>
                <a:solidFill>
                  <a:schemeClr val="tx1">
                    <a:tint val="75000"/>
                  </a:schemeClr>
                </a:solidFill>
              </a:defRPr>
            </a:lvl1pPr>
          </a:lstStyle>
          <a:p>
            <a:fld id="{5B7051D7-19BF-402F-AC6B-B357C5CB86EE}" type="datetime2">
              <a:rPr lang="en-US" smtClean="0"/>
              <a:t>Monday, August 26, 2019</a:t>
            </a:fld>
            <a:endParaRPr lang="en-US" dirty="0"/>
          </a:p>
        </p:txBody>
      </p:sp>
      <p:sp>
        <p:nvSpPr>
          <p:cNvPr id="5" name="Holder 5"/>
          <p:cNvSpPr>
            <a:spLocks noGrp="1"/>
          </p:cNvSpPr>
          <p:nvPr>
            <p:ph type="sldNum" sz="quarter" idx="7"/>
          </p:nvPr>
        </p:nvSpPr>
        <p:spPr/>
        <p:txBody>
          <a:bodyPr lIns="0" tIns="0" rIns="0" bIns="0"/>
          <a:lstStyle>
            <a:lvl1pPr>
              <a:defRPr sz="1400" b="0" i="0">
                <a:solidFill>
                  <a:schemeClr val="bg1"/>
                </a:solidFill>
                <a:latin typeface="Franklin Gothic Book"/>
                <a:cs typeface="Franklin Gothic Book"/>
              </a:defRPr>
            </a:lvl1pPr>
          </a:lstStyle>
          <a:p>
            <a:pPr marL="25400">
              <a:lnSpc>
                <a:spcPts val="1664"/>
              </a:lnSpc>
            </a:pPr>
            <a:fld id="{81D60167-4931-47E6-BA6A-407CBD079E47}" type="slidenum">
              <a:rPr dirty="0"/>
              <a:t>‹#›</a:t>
            </a:fld>
            <a:endParaRPr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Holder 3"/>
          <p:cNvSpPr>
            <a:spLocks noGrp="1"/>
          </p:cNvSpPr>
          <p:nvPr>
            <p:ph type="dt" sz="half" idx="6"/>
          </p:nvPr>
        </p:nvSpPr>
        <p:spPr>
          <a:xfrm>
            <a:off x="1143000" y="6326501"/>
            <a:ext cx="2895600" cy="342900"/>
          </a:xfrm>
        </p:spPr>
        <p:txBody>
          <a:bodyPr lIns="0" tIns="0" rIns="0" bIns="0"/>
          <a:lstStyle>
            <a:lvl1pPr algn="l">
              <a:defRPr>
                <a:solidFill>
                  <a:schemeClr val="tx1">
                    <a:tint val="75000"/>
                  </a:schemeClr>
                </a:solidFill>
              </a:defRPr>
            </a:lvl1pPr>
          </a:lstStyle>
          <a:p>
            <a:fld id="{4814498E-B427-4380-B6BC-EC6EF1BCA03F}" type="datetime2">
              <a:rPr lang="en-US" smtClean="0"/>
              <a:t>Monday, August 26, 2019</a:t>
            </a:fld>
            <a:endParaRPr lang="en-US" dirty="0"/>
          </a:p>
        </p:txBody>
      </p:sp>
      <p:sp>
        <p:nvSpPr>
          <p:cNvPr id="4" name="Holder 4"/>
          <p:cNvSpPr>
            <a:spLocks noGrp="1"/>
          </p:cNvSpPr>
          <p:nvPr>
            <p:ph type="sldNum" sz="quarter" idx="7"/>
          </p:nvPr>
        </p:nvSpPr>
        <p:spPr/>
        <p:txBody>
          <a:bodyPr lIns="0" tIns="0" rIns="0" bIns="0"/>
          <a:lstStyle>
            <a:lvl1pPr>
              <a:defRPr sz="1400" b="0" i="0">
                <a:solidFill>
                  <a:schemeClr val="bg1"/>
                </a:solidFill>
                <a:latin typeface="Franklin Gothic Book"/>
                <a:cs typeface="Franklin Gothic Book"/>
              </a:defRPr>
            </a:lvl1pPr>
          </a:lstStyle>
          <a:p>
            <a:pPr marL="25400">
              <a:lnSpc>
                <a:spcPts val="1664"/>
              </a:lnSpc>
            </a:pPr>
            <a:fld id="{81D60167-4931-47E6-BA6A-407CBD079E47}" type="slidenum">
              <a:rPr dirty="0"/>
              <a:t>‹#›</a:t>
            </a:fld>
            <a:endParaRPr dirty="0"/>
          </a:p>
        </p:txBody>
      </p:sp>
      <p:sp>
        <p:nvSpPr>
          <p:cNvPr id="5" name="Text Placeholder 4">
            <a:extLst>
              <a:ext uri="{FF2B5EF4-FFF2-40B4-BE49-F238E27FC236}">
                <a16:creationId xmlns:a16="http://schemas.microsoft.com/office/drawing/2014/main" id="{9349E006-ACC9-4D61-92AE-49CEDE519126}"/>
              </a:ext>
            </a:extLst>
          </p:cNvPr>
          <p:cNvSpPr>
            <a:spLocks noGrp="1"/>
          </p:cNvSpPr>
          <p:nvPr>
            <p:ph type="body" sz="quarter" idx="10"/>
          </p:nvPr>
        </p:nvSpPr>
        <p:spPr>
          <a:xfrm>
            <a:off x="376238" y="381000"/>
            <a:ext cx="8462962" cy="1631216"/>
          </a:xfrm>
        </p:spPr>
        <p:txBody>
          <a:bodyPr/>
          <a:lstStyle>
            <a:lvl1pPr marL="457200" indent="-457200">
              <a:buFont typeface="Arial" panose="020B0604020202020204" pitchFamily="34" charset="0"/>
              <a:buChar char="•"/>
              <a:defRPr sz="2800"/>
            </a:lvl1pPr>
            <a:lvl2pPr marL="800100" indent="-342900">
              <a:buFont typeface="Courier New" panose="02070309020205020404" pitchFamily="49" charset="0"/>
              <a:buChar char="o"/>
              <a:defRPr sz="2400">
                <a:latin typeface="Perpetua" panose="02020502060401020303" pitchFamily="18" charset="0"/>
              </a:defRPr>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64007" y="69722"/>
            <a:ext cx="9013825" cy="6693534"/>
          </a:xfrm>
          <a:custGeom>
            <a:avLst/>
            <a:gdLst/>
            <a:ahLst/>
            <a:cxnLst/>
            <a:rect l="l" t="t" r="r" b="b"/>
            <a:pathLst>
              <a:path w="9013825" h="6693534">
                <a:moveTo>
                  <a:pt x="0" y="329946"/>
                </a:moveTo>
                <a:lnTo>
                  <a:pt x="3577" y="281184"/>
                </a:lnTo>
                <a:lnTo>
                  <a:pt x="13968" y="234645"/>
                </a:lnTo>
                <a:lnTo>
                  <a:pt x="30664" y="190840"/>
                </a:lnTo>
                <a:lnTo>
                  <a:pt x="53153" y="150277"/>
                </a:lnTo>
                <a:lnTo>
                  <a:pt x="80925" y="113468"/>
                </a:lnTo>
                <a:lnTo>
                  <a:pt x="113469" y="80923"/>
                </a:lnTo>
                <a:lnTo>
                  <a:pt x="150276" y="53151"/>
                </a:lnTo>
                <a:lnTo>
                  <a:pt x="190835" y="30662"/>
                </a:lnTo>
                <a:lnTo>
                  <a:pt x="234636" y="13967"/>
                </a:lnTo>
                <a:lnTo>
                  <a:pt x="281168" y="3576"/>
                </a:lnTo>
                <a:lnTo>
                  <a:pt x="329920" y="0"/>
                </a:lnTo>
                <a:lnTo>
                  <a:pt x="8683498" y="0"/>
                </a:lnTo>
                <a:lnTo>
                  <a:pt x="8732228" y="3576"/>
                </a:lnTo>
                <a:lnTo>
                  <a:pt x="8778740" y="13967"/>
                </a:lnTo>
                <a:lnTo>
                  <a:pt x="8822525" y="30662"/>
                </a:lnTo>
                <a:lnTo>
                  <a:pt x="8863071" y="53151"/>
                </a:lnTo>
                <a:lnTo>
                  <a:pt x="8899868" y="80923"/>
                </a:lnTo>
                <a:lnTo>
                  <a:pt x="8932405" y="113468"/>
                </a:lnTo>
                <a:lnTo>
                  <a:pt x="8960172" y="150277"/>
                </a:lnTo>
                <a:lnTo>
                  <a:pt x="8982656" y="190840"/>
                </a:lnTo>
                <a:lnTo>
                  <a:pt x="8999349" y="234645"/>
                </a:lnTo>
                <a:lnTo>
                  <a:pt x="9009740" y="281184"/>
                </a:lnTo>
                <a:lnTo>
                  <a:pt x="9013317" y="329946"/>
                </a:lnTo>
                <a:lnTo>
                  <a:pt x="9013317" y="6363525"/>
                </a:lnTo>
                <a:lnTo>
                  <a:pt x="9009740" y="6412277"/>
                </a:lnTo>
                <a:lnTo>
                  <a:pt x="8999349" y="6458809"/>
                </a:lnTo>
                <a:lnTo>
                  <a:pt x="8982656" y="6502609"/>
                </a:lnTo>
                <a:lnTo>
                  <a:pt x="8960172" y="6543167"/>
                </a:lnTo>
                <a:lnTo>
                  <a:pt x="8932405" y="6579973"/>
                </a:lnTo>
                <a:lnTo>
                  <a:pt x="8899868" y="6612517"/>
                </a:lnTo>
                <a:lnTo>
                  <a:pt x="8863071" y="6640288"/>
                </a:lnTo>
                <a:lnTo>
                  <a:pt x="8822525" y="6662776"/>
                </a:lnTo>
                <a:lnTo>
                  <a:pt x="8778740" y="6679471"/>
                </a:lnTo>
                <a:lnTo>
                  <a:pt x="8732228" y="6689862"/>
                </a:lnTo>
                <a:lnTo>
                  <a:pt x="8683498" y="6693439"/>
                </a:lnTo>
                <a:lnTo>
                  <a:pt x="329920" y="6693439"/>
                </a:lnTo>
                <a:lnTo>
                  <a:pt x="281168" y="6689862"/>
                </a:lnTo>
                <a:lnTo>
                  <a:pt x="234636" y="6679471"/>
                </a:lnTo>
                <a:lnTo>
                  <a:pt x="190835" y="6662776"/>
                </a:lnTo>
                <a:lnTo>
                  <a:pt x="150276" y="6640288"/>
                </a:lnTo>
                <a:lnTo>
                  <a:pt x="113469" y="6612517"/>
                </a:lnTo>
                <a:lnTo>
                  <a:pt x="80925" y="6579973"/>
                </a:lnTo>
                <a:lnTo>
                  <a:pt x="53153" y="6543167"/>
                </a:lnTo>
                <a:lnTo>
                  <a:pt x="30664" y="6502609"/>
                </a:lnTo>
                <a:lnTo>
                  <a:pt x="13968" y="6458809"/>
                </a:lnTo>
                <a:lnTo>
                  <a:pt x="3577" y="6412277"/>
                </a:lnTo>
                <a:lnTo>
                  <a:pt x="0" y="6363525"/>
                </a:lnTo>
                <a:lnTo>
                  <a:pt x="0" y="329946"/>
                </a:lnTo>
                <a:close/>
              </a:path>
            </a:pathLst>
          </a:custGeom>
          <a:ln w="6350">
            <a:solidFill>
              <a:srgbClr val="000000"/>
            </a:solidFill>
          </a:ln>
        </p:spPr>
        <p:txBody>
          <a:bodyPr wrap="square" lIns="0" tIns="0" rIns="0" bIns="0" rtlCol="0"/>
          <a:lstStyle/>
          <a:p>
            <a:endParaRPr/>
          </a:p>
        </p:txBody>
      </p:sp>
      <p:sp>
        <p:nvSpPr>
          <p:cNvPr id="2" name="Holder 2"/>
          <p:cNvSpPr>
            <a:spLocks noGrp="1"/>
          </p:cNvSpPr>
          <p:nvPr>
            <p:ph type="title"/>
          </p:nvPr>
        </p:nvSpPr>
        <p:spPr>
          <a:xfrm>
            <a:off x="3031998" y="2763392"/>
            <a:ext cx="3080003" cy="635000"/>
          </a:xfrm>
          <a:prstGeom prst="rect">
            <a:avLst/>
          </a:prstGeom>
        </p:spPr>
        <p:txBody>
          <a:bodyPr wrap="square" lIns="0" tIns="0" rIns="0" bIns="0">
            <a:spAutoFit/>
          </a:bodyPr>
          <a:lstStyle>
            <a:lvl1pPr>
              <a:defRPr sz="4000" b="0" i="0">
                <a:solidFill>
                  <a:srgbClr val="FF0000"/>
                </a:solidFill>
                <a:latin typeface="Franklin Gothic Book"/>
                <a:cs typeface="Franklin Gothic Book"/>
              </a:defRPr>
            </a:lvl1pPr>
          </a:lstStyle>
          <a:p>
            <a:endParaRPr/>
          </a:p>
        </p:txBody>
      </p:sp>
      <p:sp>
        <p:nvSpPr>
          <p:cNvPr id="3" name="Holder 3"/>
          <p:cNvSpPr>
            <a:spLocks noGrp="1"/>
          </p:cNvSpPr>
          <p:nvPr>
            <p:ph type="body" idx="1"/>
          </p:nvPr>
        </p:nvSpPr>
        <p:spPr>
          <a:xfrm>
            <a:off x="694385" y="1358239"/>
            <a:ext cx="7755229" cy="4454525"/>
          </a:xfrm>
          <a:prstGeom prst="rect">
            <a:avLst/>
          </a:prstGeom>
        </p:spPr>
        <p:txBody>
          <a:bodyPr wrap="square" lIns="0" tIns="0" rIns="0" bIns="0">
            <a:spAutoFit/>
          </a:bodyPr>
          <a:lstStyle>
            <a:lvl1pPr>
              <a:defRPr sz="2600" b="0" i="0">
                <a:solidFill>
                  <a:schemeClr val="tx1"/>
                </a:solidFill>
                <a:latin typeface="Perpetua"/>
                <a:cs typeface="Perpetua"/>
              </a:defRPr>
            </a:lvl1pPr>
          </a:lstStyle>
          <a:p>
            <a:endParaRPr/>
          </a:p>
        </p:txBody>
      </p:sp>
      <p:sp>
        <p:nvSpPr>
          <p:cNvPr id="5" name="Holder 5"/>
          <p:cNvSpPr>
            <a:spLocks noGrp="1"/>
          </p:cNvSpPr>
          <p:nvPr>
            <p:ph type="dt" sz="half" idx="6"/>
          </p:nvPr>
        </p:nvSpPr>
        <p:spPr>
          <a:xfrm>
            <a:off x="962996" y="6272063"/>
            <a:ext cx="3151803" cy="215444"/>
          </a:xfrm>
          <a:prstGeom prst="rect">
            <a:avLst/>
          </a:prstGeom>
        </p:spPr>
        <p:txBody>
          <a:bodyPr wrap="square" lIns="0" tIns="0" rIns="0" bIns="0">
            <a:spAutoFit/>
          </a:bodyPr>
          <a:lstStyle>
            <a:lvl1pPr algn="l">
              <a:defRPr sz="1400">
                <a:solidFill>
                  <a:schemeClr val="tx1">
                    <a:tint val="75000"/>
                  </a:schemeClr>
                </a:solidFill>
              </a:defRPr>
            </a:lvl1pPr>
          </a:lstStyle>
          <a:p>
            <a:fld id="{02FC35DD-F211-42C1-9088-20F548196212}" type="datetime2">
              <a:rPr lang="en-US" smtClean="0"/>
              <a:pPr/>
              <a:t>Monday, August 26, 2019</a:t>
            </a:fld>
            <a:endParaRPr lang="en-US"/>
          </a:p>
        </p:txBody>
      </p:sp>
      <p:sp>
        <p:nvSpPr>
          <p:cNvPr id="6" name="Holder 6"/>
          <p:cNvSpPr>
            <a:spLocks noGrp="1"/>
          </p:cNvSpPr>
          <p:nvPr>
            <p:ph type="sldNum" sz="quarter" idx="7"/>
          </p:nvPr>
        </p:nvSpPr>
        <p:spPr>
          <a:xfrm>
            <a:off x="243128" y="6329531"/>
            <a:ext cx="264795" cy="227965"/>
          </a:xfrm>
          <a:prstGeom prst="rect">
            <a:avLst/>
          </a:prstGeom>
        </p:spPr>
        <p:txBody>
          <a:bodyPr wrap="square" lIns="0" tIns="0" rIns="0" bIns="0">
            <a:spAutoFit/>
          </a:bodyPr>
          <a:lstStyle>
            <a:lvl1pPr>
              <a:defRPr sz="1400" b="0" i="0">
                <a:solidFill>
                  <a:schemeClr val="bg1"/>
                </a:solidFill>
                <a:latin typeface="Franklin Gothic Book"/>
                <a:cs typeface="Franklin Gothic Book"/>
              </a:defRPr>
            </a:lvl1pPr>
          </a:lstStyle>
          <a:p>
            <a:pPr marL="25400">
              <a:lnSpc>
                <a:spcPts val="1664"/>
              </a:lnSpc>
            </a:pPr>
            <a:fld id="{81D60167-4931-47E6-BA6A-407CBD079E47}" type="slidenum">
              <a:rPr dirty="0"/>
              <a:t>‹#›</a:t>
            </a:fld>
            <a:endParaRPr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hf hdr="0" ftr="0"/>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5.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73.jpg"/><Relationship Id="rId1" Type="http://schemas.openxmlformats.org/officeDocument/2006/relationships/slideLayout" Target="../slideLayouts/slideLayout4.xml"/></Relationships>
</file>

<file path=ppt/slides/_rels/slide103.xml.rels><?xml version="1.0" encoding="UTF-8" standalone="yes"?>
<Relationships xmlns="http://schemas.openxmlformats.org/package/2006/relationships"><Relationship Id="rId2" Type="http://schemas.openxmlformats.org/officeDocument/2006/relationships/image" Target="../media/image74.jp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75.jp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76.jpg"/><Relationship Id="rId1" Type="http://schemas.openxmlformats.org/officeDocument/2006/relationships/slideLayout" Target="../slideLayouts/slideLayout4.xml"/></Relationships>
</file>

<file path=ppt/slides/_rels/slide106.xml.rels><?xml version="1.0" encoding="UTF-8" standalone="yes"?>
<Relationships xmlns="http://schemas.openxmlformats.org/package/2006/relationships"><Relationship Id="rId2" Type="http://schemas.openxmlformats.org/officeDocument/2006/relationships/hyperlink" Target="http://www.online-pdf-no-copy.com/" TargetMode="Externa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openxmlformats.org/officeDocument/2006/relationships/image" Target="../media/image10.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0.jpeg"/></Relationships>
</file>

<file path=ppt/slides/_rels/slide3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37.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6.jp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e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22.xml"/><Relationship Id="rId1" Type="http://schemas.openxmlformats.org/officeDocument/2006/relationships/slideLayout" Target="../slideLayouts/slideLayout4.xml"/><Relationship Id="rId5" Type="http://schemas.openxmlformats.org/officeDocument/2006/relationships/image" Target="../media/image33.jpeg"/><Relationship Id="rId4" Type="http://schemas.openxmlformats.org/officeDocument/2006/relationships/image" Target="../media/image32.png"/></Relationships>
</file>

<file path=ppt/slides/_rels/slide5.xml.rels><?xml version="1.0" encoding="UTF-8" standalone="yes"?>
<Relationships xmlns="http://schemas.openxmlformats.org/package/2006/relationships"><Relationship Id="rId3" Type="http://schemas.openxmlformats.org/officeDocument/2006/relationships/hyperlink" Target="http://www.pubgonthecloud.com/" TargetMode="External"/><Relationship Id="rId2" Type="http://schemas.openxmlformats.org/officeDocument/2006/relationships/notesSlide" Target="../notesSlides/notesSlide2.xml"/><Relationship Id="rId1" Type="http://schemas.openxmlformats.org/officeDocument/2006/relationships/slideLayout" Target="../slideLayouts/slideLayout5.xml"/><Relationship Id="rId4" Type="http://schemas.openxmlformats.org/officeDocument/2006/relationships/image" Target="../media/image4.jpe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pn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56.jpg"/><Relationship Id="rId1" Type="http://schemas.openxmlformats.org/officeDocument/2006/relationships/slideLayout" Target="../slideLayouts/slideLayout5.xml"/></Relationships>
</file>

<file path=ppt/slides/_rels/slide7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jpg"/><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2" Type="http://schemas.openxmlformats.org/officeDocument/2006/relationships/image" Target="../media/image59.jpg"/><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2" Type="http://schemas.openxmlformats.org/officeDocument/2006/relationships/image" Target="../media/image60.jpg"/><Relationship Id="rId1" Type="http://schemas.openxmlformats.org/officeDocument/2006/relationships/slideLayout" Target="../slideLayouts/slideLayout5.xml"/></Relationships>
</file>

<file path=ppt/slides/_rels/slide76.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28.xml"/><Relationship Id="rId1" Type="http://schemas.openxmlformats.org/officeDocument/2006/relationships/slideLayout" Target="../slideLayouts/slideLayout5.xml"/><Relationship Id="rId4" Type="http://schemas.openxmlformats.org/officeDocument/2006/relationships/image" Target="../media/image62.jpg"/></Relationships>
</file>

<file path=ppt/slides/_rels/slide7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9.xml"/><Relationship Id="rId1" Type="http://schemas.openxmlformats.org/officeDocument/2006/relationships/slideLayout" Target="../slideLayouts/slideLayout5.xml"/><Relationship Id="rId4" Type="http://schemas.openxmlformats.org/officeDocument/2006/relationships/image" Target="../media/image64.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67.jpg"/><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68.jpg"/><Relationship Id="rId1" Type="http://schemas.openxmlformats.org/officeDocument/2006/relationships/slideLayout" Target="../slideLayouts/slideLayout5.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69.jp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70.jpg"/><Relationship Id="rId1" Type="http://schemas.openxmlformats.org/officeDocument/2006/relationships/slideLayout" Target="../slideLayouts/slideLayout5.xml"/></Relationships>
</file>

<file path=ppt/slides/_rels/slide98.xml.rels><?xml version="1.0" encoding="UTF-8" standalone="yes"?>
<Relationships xmlns="http://schemas.openxmlformats.org/package/2006/relationships"><Relationship Id="rId2" Type="http://schemas.openxmlformats.org/officeDocument/2006/relationships/image" Target="../media/image71.jpg"/><Relationship Id="rId1" Type="http://schemas.openxmlformats.org/officeDocument/2006/relationships/slideLayout" Target="../slideLayouts/slideLayout5.xml"/></Relationships>
</file>

<file path=ppt/slides/_rels/slide99.xml.rels><?xml version="1.0" encoding="UTF-8" standalone="yes"?>
<Relationships xmlns="http://schemas.openxmlformats.org/package/2006/relationships"><Relationship Id="rId2" Type="http://schemas.openxmlformats.org/officeDocument/2006/relationships/image" Target="../media/image72.jp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9144000" cy="6858000"/>
          </a:xfrm>
          <a:prstGeom prst="rect">
            <a:avLst/>
          </a:prstGeom>
          <a:blipFill>
            <a:blip r:embed="rId3" cstate="print"/>
            <a:stretch>
              <a:fillRect/>
            </a:stretch>
          </a:blipFill>
        </p:spPr>
        <p:txBody>
          <a:bodyPr wrap="square" lIns="0" tIns="0" rIns="0" bIns="0" rtlCol="0"/>
          <a:lstStyle/>
          <a:p>
            <a:endParaRPr/>
          </a:p>
        </p:txBody>
      </p:sp>
      <p:sp>
        <p:nvSpPr>
          <p:cNvPr id="3" name="object 3"/>
          <p:cNvSpPr/>
          <p:nvPr/>
        </p:nvSpPr>
        <p:spPr>
          <a:xfrm>
            <a:off x="0" y="0"/>
            <a:ext cx="9144000" cy="6858000"/>
          </a:xfrm>
          <a:custGeom>
            <a:avLst/>
            <a:gdLst/>
            <a:ahLst/>
            <a:cxnLst/>
            <a:rect l="l" t="t" r="r" b="b"/>
            <a:pathLst>
              <a:path w="9144000" h="6858000">
                <a:moveTo>
                  <a:pt x="0" y="6858000"/>
                </a:moveTo>
                <a:lnTo>
                  <a:pt x="9144000" y="6858000"/>
                </a:lnTo>
                <a:lnTo>
                  <a:pt x="9144000" y="0"/>
                </a:lnTo>
                <a:lnTo>
                  <a:pt x="0" y="0"/>
                </a:lnTo>
                <a:lnTo>
                  <a:pt x="0" y="6858000"/>
                </a:lnTo>
                <a:close/>
              </a:path>
            </a:pathLst>
          </a:custGeom>
          <a:solidFill>
            <a:srgbClr val="FFFFFF"/>
          </a:solidFill>
        </p:spPr>
        <p:txBody>
          <a:bodyPr wrap="square" lIns="0" tIns="0" rIns="0" bIns="0" rtlCol="0"/>
          <a:lstStyle/>
          <a:p>
            <a:endParaRPr/>
          </a:p>
        </p:txBody>
      </p:sp>
      <p:sp>
        <p:nvSpPr>
          <p:cNvPr id="4" name="object 4"/>
          <p:cNvSpPr/>
          <p:nvPr/>
        </p:nvSpPr>
        <p:spPr>
          <a:xfrm>
            <a:off x="58989" y="89569"/>
            <a:ext cx="9013408" cy="6692231"/>
          </a:xfrm>
          <a:prstGeom prst="rect">
            <a:avLst/>
          </a:prstGeom>
          <a:blipFill>
            <a:blip r:embed="rId4" cstate="print"/>
            <a:stretch>
              <a:fillRect/>
            </a:stretch>
          </a:blipFill>
        </p:spPr>
        <p:txBody>
          <a:bodyPr wrap="square" lIns="0" tIns="0" rIns="0" bIns="0" rtlCol="0"/>
          <a:lstStyle/>
          <a:p>
            <a:endParaRPr/>
          </a:p>
        </p:txBody>
      </p:sp>
      <p:sp>
        <p:nvSpPr>
          <p:cNvPr id="5" name="object 5"/>
          <p:cNvSpPr/>
          <p:nvPr/>
        </p:nvSpPr>
        <p:spPr>
          <a:xfrm>
            <a:off x="65313" y="69722"/>
            <a:ext cx="9013825" cy="6692265"/>
          </a:xfrm>
          <a:custGeom>
            <a:avLst/>
            <a:gdLst/>
            <a:ahLst/>
            <a:cxnLst/>
            <a:rect l="l" t="t" r="r" b="b"/>
            <a:pathLst>
              <a:path w="9013825" h="6692265">
                <a:moveTo>
                  <a:pt x="0" y="329946"/>
                </a:moveTo>
                <a:lnTo>
                  <a:pt x="3576" y="281184"/>
                </a:lnTo>
                <a:lnTo>
                  <a:pt x="13965" y="234645"/>
                </a:lnTo>
                <a:lnTo>
                  <a:pt x="30657" y="190840"/>
                </a:lnTo>
                <a:lnTo>
                  <a:pt x="53141" y="150277"/>
                </a:lnTo>
                <a:lnTo>
                  <a:pt x="80907" y="113468"/>
                </a:lnTo>
                <a:lnTo>
                  <a:pt x="113445" y="80923"/>
                </a:lnTo>
                <a:lnTo>
                  <a:pt x="150245" y="53151"/>
                </a:lnTo>
                <a:lnTo>
                  <a:pt x="190796" y="30662"/>
                </a:lnTo>
                <a:lnTo>
                  <a:pt x="234589" y="13967"/>
                </a:lnTo>
                <a:lnTo>
                  <a:pt x="281114" y="3576"/>
                </a:lnTo>
                <a:lnTo>
                  <a:pt x="329859" y="0"/>
                </a:lnTo>
                <a:lnTo>
                  <a:pt x="8683462" y="0"/>
                </a:lnTo>
                <a:lnTo>
                  <a:pt x="8732224" y="3576"/>
                </a:lnTo>
                <a:lnTo>
                  <a:pt x="8778762" y="13967"/>
                </a:lnTo>
                <a:lnTo>
                  <a:pt x="8822568" y="30662"/>
                </a:lnTo>
                <a:lnTo>
                  <a:pt x="8863130" y="53151"/>
                </a:lnTo>
                <a:lnTo>
                  <a:pt x="8899939" y="80923"/>
                </a:lnTo>
                <a:lnTo>
                  <a:pt x="8932485" y="113468"/>
                </a:lnTo>
                <a:lnTo>
                  <a:pt x="8960257" y="150277"/>
                </a:lnTo>
                <a:lnTo>
                  <a:pt x="8982745" y="190840"/>
                </a:lnTo>
                <a:lnTo>
                  <a:pt x="8999440" y="234645"/>
                </a:lnTo>
                <a:lnTo>
                  <a:pt x="9009831" y="281184"/>
                </a:lnTo>
                <a:lnTo>
                  <a:pt x="9013408" y="329946"/>
                </a:lnTo>
                <a:lnTo>
                  <a:pt x="9013408" y="6362369"/>
                </a:lnTo>
                <a:lnTo>
                  <a:pt x="9009831" y="6411115"/>
                </a:lnTo>
                <a:lnTo>
                  <a:pt x="8999440" y="6457639"/>
                </a:lnTo>
                <a:lnTo>
                  <a:pt x="8982745" y="6501432"/>
                </a:lnTo>
                <a:lnTo>
                  <a:pt x="8960257" y="6541984"/>
                </a:lnTo>
                <a:lnTo>
                  <a:pt x="8932485" y="6578785"/>
                </a:lnTo>
                <a:lnTo>
                  <a:pt x="8899939" y="6611323"/>
                </a:lnTo>
                <a:lnTo>
                  <a:pt x="8863130" y="6639090"/>
                </a:lnTo>
                <a:lnTo>
                  <a:pt x="8822568" y="6661574"/>
                </a:lnTo>
                <a:lnTo>
                  <a:pt x="8778762" y="6678266"/>
                </a:lnTo>
                <a:lnTo>
                  <a:pt x="8732224" y="6688655"/>
                </a:lnTo>
                <a:lnTo>
                  <a:pt x="8683462" y="6692231"/>
                </a:lnTo>
                <a:lnTo>
                  <a:pt x="329859" y="6692231"/>
                </a:lnTo>
                <a:lnTo>
                  <a:pt x="281114" y="6688655"/>
                </a:lnTo>
                <a:lnTo>
                  <a:pt x="234589" y="6678266"/>
                </a:lnTo>
                <a:lnTo>
                  <a:pt x="190796" y="6661574"/>
                </a:lnTo>
                <a:lnTo>
                  <a:pt x="150245" y="6639090"/>
                </a:lnTo>
                <a:lnTo>
                  <a:pt x="113445" y="6611323"/>
                </a:lnTo>
                <a:lnTo>
                  <a:pt x="80907" y="6578785"/>
                </a:lnTo>
                <a:lnTo>
                  <a:pt x="53141" y="6541984"/>
                </a:lnTo>
                <a:lnTo>
                  <a:pt x="30657" y="6501432"/>
                </a:lnTo>
                <a:lnTo>
                  <a:pt x="13965" y="6457639"/>
                </a:lnTo>
                <a:lnTo>
                  <a:pt x="3576" y="6411115"/>
                </a:lnTo>
                <a:lnTo>
                  <a:pt x="0" y="6362369"/>
                </a:lnTo>
                <a:lnTo>
                  <a:pt x="0" y="329946"/>
                </a:lnTo>
                <a:close/>
              </a:path>
            </a:pathLst>
          </a:custGeom>
          <a:ln w="6350">
            <a:solidFill>
              <a:srgbClr val="000000"/>
            </a:solidFill>
          </a:ln>
        </p:spPr>
        <p:txBody>
          <a:bodyPr wrap="square" lIns="0" tIns="0" rIns="0" bIns="0" rtlCol="0"/>
          <a:lstStyle/>
          <a:p>
            <a:endParaRPr/>
          </a:p>
        </p:txBody>
      </p:sp>
      <p:sp>
        <p:nvSpPr>
          <p:cNvPr id="6" name="object 6"/>
          <p:cNvSpPr/>
          <p:nvPr/>
        </p:nvSpPr>
        <p:spPr>
          <a:xfrm>
            <a:off x="62931" y="1396688"/>
            <a:ext cx="9022080" cy="120650"/>
          </a:xfrm>
          <a:custGeom>
            <a:avLst/>
            <a:gdLst/>
            <a:ahLst/>
            <a:cxnLst/>
            <a:rect l="l" t="t" r="r" b="b"/>
            <a:pathLst>
              <a:path w="9022080" h="120650">
                <a:moveTo>
                  <a:pt x="0" y="120580"/>
                </a:moveTo>
                <a:lnTo>
                  <a:pt x="9021572" y="120580"/>
                </a:lnTo>
                <a:lnTo>
                  <a:pt x="9021572" y="0"/>
                </a:lnTo>
                <a:lnTo>
                  <a:pt x="0" y="0"/>
                </a:lnTo>
                <a:lnTo>
                  <a:pt x="0" y="120580"/>
                </a:lnTo>
                <a:close/>
              </a:path>
            </a:pathLst>
          </a:custGeom>
          <a:solidFill>
            <a:srgbClr val="E6B0AB"/>
          </a:solidFill>
        </p:spPr>
        <p:txBody>
          <a:bodyPr wrap="square" lIns="0" tIns="0" rIns="0" bIns="0" rtlCol="0"/>
          <a:lstStyle/>
          <a:p>
            <a:endParaRPr/>
          </a:p>
        </p:txBody>
      </p:sp>
      <p:sp>
        <p:nvSpPr>
          <p:cNvPr id="7" name="object 7"/>
          <p:cNvSpPr/>
          <p:nvPr/>
        </p:nvSpPr>
        <p:spPr>
          <a:xfrm>
            <a:off x="62931" y="2976711"/>
            <a:ext cx="9022080" cy="111125"/>
          </a:xfrm>
          <a:custGeom>
            <a:avLst/>
            <a:gdLst/>
            <a:ahLst/>
            <a:cxnLst/>
            <a:rect l="l" t="t" r="r" b="b"/>
            <a:pathLst>
              <a:path w="9022080" h="111125">
                <a:moveTo>
                  <a:pt x="0" y="110531"/>
                </a:moveTo>
                <a:lnTo>
                  <a:pt x="9021572" y="110531"/>
                </a:lnTo>
                <a:lnTo>
                  <a:pt x="9021572" y="0"/>
                </a:lnTo>
                <a:lnTo>
                  <a:pt x="0" y="0"/>
                </a:lnTo>
                <a:lnTo>
                  <a:pt x="0" y="110531"/>
                </a:lnTo>
                <a:close/>
              </a:path>
            </a:pathLst>
          </a:custGeom>
          <a:solidFill>
            <a:srgbClr val="918485"/>
          </a:solidFill>
        </p:spPr>
        <p:txBody>
          <a:bodyPr wrap="square" lIns="0" tIns="0" rIns="0" bIns="0" rtlCol="0"/>
          <a:lstStyle/>
          <a:p>
            <a:endParaRPr/>
          </a:p>
        </p:txBody>
      </p:sp>
      <p:sp>
        <p:nvSpPr>
          <p:cNvPr id="8" name="object 8"/>
          <p:cNvSpPr txBox="1"/>
          <p:nvPr/>
        </p:nvSpPr>
        <p:spPr>
          <a:xfrm>
            <a:off x="2819400" y="3228808"/>
            <a:ext cx="4051554" cy="826508"/>
          </a:xfrm>
          <a:prstGeom prst="rect">
            <a:avLst/>
          </a:prstGeom>
        </p:spPr>
        <p:txBody>
          <a:bodyPr vert="horz" wrap="square" lIns="0" tIns="13335" rIns="0" bIns="0" rtlCol="0">
            <a:spAutoFit/>
          </a:bodyPr>
          <a:lstStyle/>
          <a:p>
            <a:pPr marL="12700" algn="ctr">
              <a:lnSpc>
                <a:spcPct val="100000"/>
              </a:lnSpc>
              <a:spcBef>
                <a:spcPts val="105"/>
              </a:spcBef>
            </a:pPr>
            <a:r>
              <a:rPr lang="en-IN" sz="2600" spc="-20" dirty="0">
                <a:solidFill>
                  <a:srgbClr val="696363"/>
                </a:solidFill>
                <a:latin typeface="Perpetua"/>
                <a:cs typeface="Perpetua"/>
              </a:rPr>
              <a:t>Mr. Tamal Dey</a:t>
            </a:r>
          </a:p>
          <a:p>
            <a:pPr marL="12700" algn="ctr">
              <a:lnSpc>
                <a:spcPct val="100000"/>
              </a:lnSpc>
              <a:spcBef>
                <a:spcPts val="105"/>
              </a:spcBef>
            </a:pPr>
            <a:r>
              <a:rPr lang="en-IN" sz="2600" spc="-20" dirty="0">
                <a:solidFill>
                  <a:srgbClr val="696363"/>
                </a:solidFill>
                <a:latin typeface="Perpetua"/>
                <a:cs typeface="Perpetua"/>
              </a:rPr>
              <a:t>Dept. of MCA,PESU</a:t>
            </a:r>
            <a:endParaRPr sz="2600" dirty="0">
              <a:latin typeface="Perpetua"/>
              <a:cs typeface="Perpetua"/>
            </a:endParaRPr>
          </a:p>
        </p:txBody>
      </p:sp>
      <p:sp>
        <p:nvSpPr>
          <p:cNvPr id="9" name="object 9"/>
          <p:cNvSpPr txBox="1"/>
          <p:nvPr/>
        </p:nvSpPr>
        <p:spPr>
          <a:xfrm>
            <a:off x="62931" y="1517269"/>
            <a:ext cx="9022080" cy="1307409"/>
          </a:xfrm>
          <a:prstGeom prst="rect">
            <a:avLst/>
          </a:prstGeom>
          <a:solidFill>
            <a:srgbClr val="D24717"/>
          </a:solidFill>
        </p:spPr>
        <p:txBody>
          <a:bodyPr vert="horz" wrap="square" lIns="0" tIns="75565" rIns="0" bIns="0" rtlCol="0">
            <a:spAutoFit/>
          </a:bodyPr>
          <a:lstStyle/>
          <a:p>
            <a:pPr algn="ctr">
              <a:lnSpc>
                <a:spcPct val="100000"/>
              </a:lnSpc>
              <a:spcBef>
                <a:spcPts val="595"/>
              </a:spcBef>
            </a:pPr>
            <a:r>
              <a:rPr sz="4000" spc="-20" dirty="0">
                <a:solidFill>
                  <a:srgbClr val="FFFFFF"/>
                </a:solidFill>
                <a:latin typeface="Franklin Gothic Book"/>
                <a:cs typeface="Franklin Gothic Book"/>
              </a:rPr>
              <a:t>U</a:t>
            </a:r>
            <a:r>
              <a:rPr lang="en-IN" sz="4000" spc="-20" dirty="0">
                <a:solidFill>
                  <a:srgbClr val="FFFFFF"/>
                </a:solidFill>
                <a:latin typeface="Franklin Gothic Book"/>
                <a:cs typeface="Franklin Gothic Book"/>
              </a:rPr>
              <a:t>E</a:t>
            </a:r>
            <a:r>
              <a:rPr sz="4000" spc="-20" dirty="0">
                <a:solidFill>
                  <a:srgbClr val="FFFFFF"/>
                </a:solidFill>
                <a:latin typeface="Franklin Gothic Book"/>
                <a:cs typeface="Franklin Gothic Book"/>
              </a:rPr>
              <a:t>1</a:t>
            </a:r>
            <a:r>
              <a:rPr lang="en-IN" sz="4000" spc="-20" dirty="0">
                <a:solidFill>
                  <a:srgbClr val="FFFFFF"/>
                </a:solidFill>
                <a:latin typeface="Franklin Gothic Book"/>
                <a:cs typeface="Franklin Gothic Book"/>
              </a:rPr>
              <a:t>7</a:t>
            </a:r>
            <a:r>
              <a:rPr sz="4000" spc="-20" dirty="0">
                <a:solidFill>
                  <a:srgbClr val="FFFFFF"/>
                </a:solidFill>
                <a:latin typeface="Franklin Gothic Book"/>
                <a:cs typeface="Franklin Gothic Book"/>
              </a:rPr>
              <a:t>MC602</a:t>
            </a:r>
            <a:endParaRPr sz="4000" dirty="0">
              <a:latin typeface="Franklin Gothic Book"/>
              <a:cs typeface="Franklin Gothic Book"/>
            </a:endParaRPr>
          </a:p>
          <a:p>
            <a:pPr algn="ctr">
              <a:lnSpc>
                <a:spcPct val="100000"/>
              </a:lnSpc>
            </a:pPr>
            <a:r>
              <a:rPr sz="4000" spc="-10" dirty="0">
                <a:solidFill>
                  <a:srgbClr val="FFFFFF"/>
                </a:solidFill>
                <a:latin typeface="Franklin Gothic Book"/>
                <a:cs typeface="Franklin Gothic Book"/>
              </a:rPr>
              <a:t>Cloud </a:t>
            </a:r>
            <a:r>
              <a:rPr sz="4000" spc="-15" dirty="0">
                <a:solidFill>
                  <a:srgbClr val="FFFFFF"/>
                </a:solidFill>
                <a:latin typeface="Franklin Gothic Book"/>
                <a:cs typeface="Franklin Gothic Book"/>
              </a:rPr>
              <a:t>Computing</a:t>
            </a:r>
            <a:endParaRPr sz="4000" dirty="0">
              <a:latin typeface="Franklin Gothic Book"/>
              <a:cs typeface="Franklin Gothic Book"/>
            </a:endParaRPr>
          </a:p>
        </p:txBody>
      </p:sp>
      <p:sp>
        <p:nvSpPr>
          <p:cNvPr id="12" name="object 12"/>
          <p:cNvSpPr txBox="1"/>
          <p:nvPr/>
        </p:nvSpPr>
        <p:spPr>
          <a:xfrm>
            <a:off x="244652" y="6329531"/>
            <a:ext cx="261620" cy="227965"/>
          </a:xfrm>
          <a:prstGeom prst="rect">
            <a:avLst/>
          </a:prstGeom>
        </p:spPr>
        <p:txBody>
          <a:bodyPr vert="horz" wrap="square" lIns="0" tIns="0" rIns="0" bIns="0" rtlCol="0">
            <a:spAutoFit/>
          </a:bodyPr>
          <a:lstStyle/>
          <a:p>
            <a:pPr marL="25400">
              <a:lnSpc>
                <a:spcPts val="1664"/>
              </a:lnSpc>
            </a:pPr>
            <a:fld id="{81D60167-4931-47E6-BA6A-407CBD079E47}" type="slidenum">
              <a:rPr sz="1400" dirty="0">
                <a:solidFill>
                  <a:srgbClr val="FFFFFF"/>
                </a:solidFill>
                <a:latin typeface="Franklin Gothic Book"/>
                <a:cs typeface="Franklin Gothic Book"/>
              </a:rPr>
              <a:t>1</a:t>
            </a:fld>
            <a:endParaRPr sz="1400">
              <a:latin typeface="Franklin Gothic Book"/>
              <a:cs typeface="Franklin Gothic Book"/>
            </a:endParaRPr>
          </a:p>
        </p:txBody>
      </p:sp>
      <p:sp>
        <p:nvSpPr>
          <p:cNvPr id="13" name="Date Placeholder 12">
            <a:extLst>
              <a:ext uri="{FF2B5EF4-FFF2-40B4-BE49-F238E27FC236}">
                <a16:creationId xmlns:a16="http://schemas.microsoft.com/office/drawing/2014/main" id="{3487D9A9-1502-48F4-A7A9-490CC3376F57}"/>
              </a:ext>
            </a:extLst>
          </p:cNvPr>
          <p:cNvSpPr>
            <a:spLocks noGrp="1"/>
          </p:cNvSpPr>
          <p:nvPr>
            <p:ph type="dt" sz="half" idx="6"/>
          </p:nvPr>
        </p:nvSpPr>
        <p:spPr>
          <a:xfrm>
            <a:off x="701852" y="6375620"/>
            <a:ext cx="3035046" cy="289560"/>
          </a:xfrm>
        </p:spPr>
        <p:txBody>
          <a:bodyPr/>
          <a:lstStyle/>
          <a:p>
            <a:fld id="{F4BBCFCC-98C7-4656-8197-40FE4BA314A5}" type="datetime2">
              <a:rPr lang="en-US" smtClean="0"/>
              <a:t>Monday, August 26, 2019</a:t>
            </a:fld>
            <a:endParaRPr lang="en-US" dirty="0"/>
          </a:p>
        </p:txBody>
      </p:sp>
      <p:sp>
        <p:nvSpPr>
          <p:cNvPr id="11" name="Slide Number Placeholder 10">
            <a:extLst>
              <a:ext uri="{FF2B5EF4-FFF2-40B4-BE49-F238E27FC236}">
                <a16:creationId xmlns:a16="http://schemas.microsoft.com/office/drawing/2014/main" id="{F3E11FFC-9BFC-4070-A556-B6516E20ACAD}"/>
              </a:ext>
            </a:extLst>
          </p:cNvPr>
          <p:cNvSpPr>
            <a:spLocks noGrp="1"/>
          </p:cNvSpPr>
          <p:nvPr>
            <p:ph type="sldNum" sz="quarter" idx="7"/>
          </p:nvPr>
        </p:nvSpPr>
        <p:spPr/>
        <p:txBody>
          <a:bodyPr/>
          <a:lstStyle/>
          <a:p>
            <a:pPr marL="25400">
              <a:lnSpc>
                <a:spcPts val="1664"/>
              </a:lnSpc>
            </a:pPr>
            <a:fld id="{81D60167-4931-47E6-BA6A-407CBD079E47}" type="slidenum">
              <a:rPr lang="en-IN" smtClean="0"/>
              <a:t>1</a:t>
            </a:fld>
            <a:endParaRPr lang="en-IN"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DAA746A-0636-4122-98D1-FC76FC4695E5}"/>
              </a:ext>
            </a:extLst>
          </p:cNvPr>
          <p:cNvSpPr>
            <a:spLocks noGrp="1"/>
          </p:cNvSpPr>
          <p:nvPr>
            <p:ph type="dt" sz="half" idx="6"/>
          </p:nvPr>
        </p:nvSpPr>
        <p:spPr/>
        <p:txBody>
          <a:bodyPr/>
          <a:lstStyle/>
          <a:p>
            <a:fld id="{4814498E-B427-4380-B6BC-EC6EF1BCA03F}" type="datetime2">
              <a:rPr lang="en-US" smtClean="0"/>
              <a:t>Monday, August 26, 2019</a:t>
            </a:fld>
            <a:endParaRPr lang="en-US" dirty="0"/>
          </a:p>
        </p:txBody>
      </p:sp>
      <p:sp>
        <p:nvSpPr>
          <p:cNvPr id="3" name="Slide Number Placeholder 2">
            <a:extLst>
              <a:ext uri="{FF2B5EF4-FFF2-40B4-BE49-F238E27FC236}">
                <a16:creationId xmlns:a16="http://schemas.microsoft.com/office/drawing/2014/main" id="{B67AEAF5-FE48-4051-BF9F-8BBE75D4FE04}"/>
              </a:ext>
            </a:extLst>
          </p:cNvPr>
          <p:cNvSpPr>
            <a:spLocks noGrp="1"/>
          </p:cNvSpPr>
          <p:nvPr>
            <p:ph type="sldNum" sz="quarter" idx="7"/>
          </p:nvPr>
        </p:nvSpPr>
        <p:spPr/>
        <p:txBody>
          <a:bodyPr/>
          <a:lstStyle/>
          <a:p>
            <a:pPr marL="25400">
              <a:lnSpc>
                <a:spcPts val="1664"/>
              </a:lnSpc>
            </a:pPr>
            <a:fld id="{81D60167-4931-47E6-BA6A-407CBD079E47}" type="slidenum">
              <a:rPr lang="en-IN" smtClean="0"/>
              <a:t>10</a:t>
            </a:fld>
            <a:endParaRPr lang="en-IN" dirty="0"/>
          </a:p>
        </p:txBody>
      </p:sp>
      <p:sp>
        <p:nvSpPr>
          <p:cNvPr id="4" name="Text Placeholder 3">
            <a:extLst>
              <a:ext uri="{FF2B5EF4-FFF2-40B4-BE49-F238E27FC236}">
                <a16:creationId xmlns:a16="http://schemas.microsoft.com/office/drawing/2014/main" id="{D2EC313F-B7BE-4449-BE62-7025F5D74065}"/>
              </a:ext>
            </a:extLst>
          </p:cNvPr>
          <p:cNvSpPr>
            <a:spLocks noGrp="1"/>
          </p:cNvSpPr>
          <p:nvPr>
            <p:ph type="body" sz="quarter" idx="10"/>
          </p:nvPr>
        </p:nvSpPr>
        <p:spPr>
          <a:xfrm>
            <a:off x="362387" y="300504"/>
            <a:ext cx="8462962" cy="3016210"/>
          </a:xfrm>
        </p:spPr>
        <p:txBody>
          <a:bodyPr/>
          <a:lstStyle/>
          <a:p>
            <a:r>
              <a:rPr lang="en-US" dirty="0"/>
              <a:t>Services can be temporarily taken offline or shut down permanently as business demands dictate. </a:t>
            </a:r>
          </a:p>
          <a:p>
            <a:r>
              <a:rPr lang="en-US" dirty="0"/>
              <a:t>In addition, with pay-per-use billing, AWS Cloud services become an operational expense instead of a capital expense.</a:t>
            </a:r>
          </a:p>
          <a:p>
            <a:r>
              <a:rPr lang="en-US" dirty="0"/>
              <a:t>While each organization experiences a unique journey to the cloud with numerous</a:t>
            </a:r>
            <a:r>
              <a:rPr lang="en-US" b="1" dirty="0"/>
              <a:t> benefits</a:t>
            </a:r>
            <a:r>
              <a:rPr lang="en-US" dirty="0"/>
              <a:t>.</a:t>
            </a:r>
            <a:endParaRPr lang="en-IN" dirty="0"/>
          </a:p>
          <a:p>
            <a:endParaRPr lang="en-IN" dirty="0"/>
          </a:p>
        </p:txBody>
      </p:sp>
      <p:pic>
        <p:nvPicPr>
          <p:cNvPr id="5" name="Picture 4">
            <a:extLst>
              <a:ext uri="{FF2B5EF4-FFF2-40B4-BE49-F238E27FC236}">
                <a16:creationId xmlns:a16="http://schemas.microsoft.com/office/drawing/2014/main" id="{2CDA94CF-662F-46EA-A439-4A5A48529AF1}"/>
              </a:ext>
            </a:extLst>
          </p:cNvPr>
          <p:cNvPicPr>
            <a:picLocks noChangeAspect="1"/>
          </p:cNvPicPr>
          <p:nvPr/>
        </p:nvPicPr>
        <p:blipFill>
          <a:blip r:embed="rId3"/>
          <a:stretch>
            <a:fillRect/>
          </a:stretch>
        </p:blipFill>
        <p:spPr>
          <a:xfrm>
            <a:off x="2362200" y="2766799"/>
            <a:ext cx="6172200" cy="3902602"/>
          </a:xfrm>
          <a:prstGeom prst="rect">
            <a:avLst/>
          </a:prstGeom>
        </p:spPr>
      </p:pic>
    </p:spTree>
    <p:extLst>
      <p:ext uri="{BB962C8B-B14F-4D97-AF65-F5344CB8AC3E}">
        <p14:creationId xmlns:p14="http://schemas.microsoft.com/office/powerpoint/2010/main" val="1057606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93444" y="688974"/>
            <a:ext cx="7469505" cy="635000"/>
          </a:xfrm>
          <a:prstGeom prst="rect">
            <a:avLst/>
          </a:prstGeom>
        </p:spPr>
        <p:txBody>
          <a:bodyPr vert="horz" wrap="square" lIns="0" tIns="12065" rIns="0" bIns="0" rtlCol="0">
            <a:spAutoFit/>
          </a:bodyPr>
          <a:lstStyle/>
          <a:p>
            <a:pPr marL="12700">
              <a:lnSpc>
                <a:spcPct val="100000"/>
              </a:lnSpc>
              <a:spcBef>
                <a:spcPts val="95"/>
              </a:spcBef>
            </a:pPr>
            <a:r>
              <a:rPr spc="-10" dirty="0">
                <a:solidFill>
                  <a:srgbClr val="696363"/>
                </a:solidFill>
              </a:rPr>
              <a:t>Cloud </a:t>
            </a:r>
            <a:r>
              <a:rPr spc="-5" dirty="0">
                <a:solidFill>
                  <a:srgbClr val="696363"/>
                </a:solidFill>
              </a:rPr>
              <a:t>application design</a:t>
            </a:r>
            <a:r>
              <a:rPr spc="-25" dirty="0">
                <a:solidFill>
                  <a:srgbClr val="696363"/>
                </a:solidFill>
              </a:rPr>
              <a:t> </a:t>
            </a:r>
            <a:r>
              <a:rPr spc="-10" dirty="0">
                <a:solidFill>
                  <a:srgbClr val="696363"/>
                </a:solidFill>
              </a:rPr>
              <a:t>principles</a:t>
            </a:r>
          </a:p>
        </p:txBody>
      </p:sp>
      <p:sp>
        <p:nvSpPr>
          <p:cNvPr id="3" name="object 3"/>
          <p:cNvSpPr txBox="1"/>
          <p:nvPr/>
        </p:nvSpPr>
        <p:spPr>
          <a:xfrm>
            <a:off x="993444" y="1358239"/>
            <a:ext cx="4415155" cy="2861310"/>
          </a:xfrm>
          <a:prstGeom prst="rect">
            <a:avLst/>
          </a:prstGeom>
        </p:spPr>
        <p:txBody>
          <a:bodyPr vert="horz" wrap="square" lIns="0" tIns="88900" rIns="0" bIns="0" rtlCol="0">
            <a:spAutoFit/>
          </a:bodyPr>
          <a:lstStyle/>
          <a:p>
            <a:pPr marL="286385" indent="-274320">
              <a:lnSpc>
                <a:spcPct val="100000"/>
              </a:lnSpc>
              <a:spcBef>
                <a:spcPts val="700"/>
              </a:spcBef>
              <a:buClr>
                <a:srgbClr val="D24717"/>
              </a:buClr>
              <a:buSzPct val="84615"/>
              <a:buFont typeface="Wingdings 2"/>
              <a:buChar char=""/>
              <a:tabLst>
                <a:tab pos="287020" algn="l"/>
              </a:tabLst>
            </a:pPr>
            <a:r>
              <a:rPr sz="2600" dirty="0">
                <a:latin typeface="Perpetua"/>
                <a:cs typeface="Perpetua"/>
              </a:rPr>
              <a:t>Designing for</a:t>
            </a:r>
            <a:r>
              <a:rPr sz="2600" spc="-20" dirty="0">
                <a:latin typeface="Perpetua"/>
                <a:cs typeface="Perpetua"/>
              </a:rPr>
              <a:t> </a:t>
            </a:r>
            <a:r>
              <a:rPr sz="2600" spc="-5" dirty="0">
                <a:latin typeface="Perpetua"/>
                <a:cs typeface="Perpetua"/>
              </a:rPr>
              <a:t>scale</a:t>
            </a:r>
            <a:endParaRPr sz="2600">
              <a:latin typeface="Perpetua"/>
              <a:cs typeface="Perpetua"/>
            </a:endParaRPr>
          </a:p>
          <a:p>
            <a:pPr marL="286385" indent="-274320">
              <a:lnSpc>
                <a:spcPct val="100000"/>
              </a:lnSpc>
              <a:spcBef>
                <a:spcPts val="600"/>
              </a:spcBef>
              <a:buClr>
                <a:srgbClr val="D24717"/>
              </a:buClr>
              <a:buSzPct val="84615"/>
              <a:buFont typeface="Wingdings 2"/>
              <a:buChar char=""/>
              <a:tabLst>
                <a:tab pos="287020" algn="l"/>
              </a:tabLst>
            </a:pPr>
            <a:r>
              <a:rPr sz="2600" spc="-15" dirty="0">
                <a:latin typeface="Perpetua"/>
                <a:cs typeface="Perpetua"/>
              </a:rPr>
              <a:t>Automating </a:t>
            </a:r>
            <a:r>
              <a:rPr sz="2600" spc="-5" dirty="0">
                <a:latin typeface="Perpetua"/>
                <a:cs typeface="Perpetua"/>
              </a:rPr>
              <a:t>cloud</a:t>
            </a:r>
            <a:r>
              <a:rPr sz="2600" spc="10" dirty="0">
                <a:latin typeface="Perpetua"/>
                <a:cs typeface="Perpetua"/>
              </a:rPr>
              <a:t> </a:t>
            </a:r>
            <a:r>
              <a:rPr sz="2600" dirty="0">
                <a:latin typeface="Perpetua"/>
                <a:cs typeface="Perpetua"/>
              </a:rPr>
              <a:t>infrastructure</a:t>
            </a:r>
            <a:endParaRPr sz="2600">
              <a:latin typeface="Perpetua"/>
              <a:cs typeface="Perpetua"/>
            </a:endParaRPr>
          </a:p>
          <a:p>
            <a:pPr marL="286385" indent="-274320">
              <a:lnSpc>
                <a:spcPct val="100000"/>
              </a:lnSpc>
              <a:spcBef>
                <a:spcPts val="600"/>
              </a:spcBef>
              <a:buClr>
                <a:srgbClr val="D24717"/>
              </a:buClr>
              <a:buSzPct val="84615"/>
              <a:buFont typeface="Wingdings 2"/>
              <a:buChar char=""/>
              <a:tabLst>
                <a:tab pos="287020" algn="l"/>
              </a:tabLst>
            </a:pPr>
            <a:r>
              <a:rPr sz="2600" dirty="0">
                <a:latin typeface="Perpetua"/>
                <a:cs typeface="Perpetua"/>
              </a:rPr>
              <a:t>Designing for</a:t>
            </a:r>
            <a:r>
              <a:rPr sz="2600" spc="-20" dirty="0">
                <a:latin typeface="Perpetua"/>
                <a:cs typeface="Perpetua"/>
              </a:rPr>
              <a:t> </a:t>
            </a:r>
            <a:r>
              <a:rPr sz="2600" spc="-10" dirty="0">
                <a:latin typeface="Perpetua"/>
                <a:cs typeface="Perpetua"/>
              </a:rPr>
              <a:t>failure</a:t>
            </a:r>
            <a:endParaRPr sz="2600">
              <a:latin typeface="Perpetua"/>
              <a:cs typeface="Perpetua"/>
            </a:endParaRPr>
          </a:p>
          <a:p>
            <a:pPr marL="286385" indent="-274320">
              <a:lnSpc>
                <a:spcPct val="100000"/>
              </a:lnSpc>
              <a:spcBef>
                <a:spcPts val="600"/>
              </a:spcBef>
              <a:buClr>
                <a:srgbClr val="D24717"/>
              </a:buClr>
              <a:buSzPct val="84615"/>
              <a:buFont typeface="Wingdings 2"/>
              <a:buChar char=""/>
              <a:tabLst>
                <a:tab pos="287020" algn="l"/>
              </a:tabLst>
            </a:pPr>
            <a:r>
              <a:rPr sz="2600" dirty="0">
                <a:latin typeface="Perpetua"/>
                <a:cs typeface="Perpetua"/>
              </a:rPr>
              <a:t>Designing for </a:t>
            </a:r>
            <a:r>
              <a:rPr sz="2600" spc="-5" dirty="0">
                <a:latin typeface="Perpetua"/>
                <a:cs typeface="Perpetua"/>
              </a:rPr>
              <a:t>parallel</a:t>
            </a:r>
            <a:r>
              <a:rPr sz="2600" spc="-35" dirty="0">
                <a:latin typeface="Perpetua"/>
                <a:cs typeface="Perpetua"/>
              </a:rPr>
              <a:t> </a:t>
            </a:r>
            <a:r>
              <a:rPr sz="2600" spc="-5" dirty="0">
                <a:latin typeface="Perpetua"/>
                <a:cs typeface="Perpetua"/>
              </a:rPr>
              <a:t>processing</a:t>
            </a:r>
            <a:endParaRPr sz="2600">
              <a:latin typeface="Perpetua"/>
              <a:cs typeface="Perpetua"/>
            </a:endParaRPr>
          </a:p>
          <a:p>
            <a:pPr marL="286385" indent="-274320">
              <a:lnSpc>
                <a:spcPct val="100000"/>
              </a:lnSpc>
              <a:spcBef>
                <a:spcPts val="600"/>
              </a:spcBef>
              <a:buClr>
                <a:srgbClr val="D24717"/>
              </a:buClr>
              <a:buSzPct val="84615"/>
              <a:buFont typeface="Wingdings 2"/>
              <a:buChar char=""/>
              <a:tabLst>
                <a:tab pos="287020" algn="l"/>
              </a:tabLst>
            </a:pPr>
            <a:r>
              <a:rPr sz="2600" dirty="0">
                <a:latin typeface="Perpetua"/>
                <a:cs typeface="Perpetua"/>
              </a:rPr>
              <a:t>Designing for</a:t>
            </a:r>
            <a:r>
              <a:rPr sz="2600" spc="-20" dirty="0">
                <a:latin typeface="Perpetua"/>
                <a:cs typeface="Perpetua"/>
              </a:rPr>
              <a:t> </a:t>
            </a:r>
            <a:r>
              <a:rPr sz="2600" dirty="0">
                <a:latin typeface="Perpetua"/>
                <a:cs typeface="Perpetua"/>
              </a:rPr>
              <a:t>performance</a:t>
            </a:r>
            <a:endParaRPr sz="2600">
              <a:latin typeface="Perpetua"/>
              <a:cs typeface="Perpetua"/>
            </a:endParaRPr>
          </a:p>
          <a:p>
            <a:pPr marL="286385" indent="-274320">
              <a:lnSpc>
                <a:spcPct val="100000"/>
              </a:lnSpc>
              <a:spcBef>
                <a:spcPts val="605"/>
              </a:spcBef>
              <a:buClr>
                <a:srgbClr val="D24717"/>
              </a:buClr>
              <a:buSzPct val="84615"/>
              <a:buFont typeface="Wingdings 2"/>
              <a:buChar char=""/>
              <a:tabLst>
                <a:tab pos="287020" algn="l"/>
              </a:tabLst>
            </a:pPr>
            <a:r>
              <a:rPr sz="2600" dirty="0">
                <a:latin typeface="Perpetua"/>
                <a:cs typeface="Perpetua"/>
              </a:rPr>
              <a:t>Designing </a:t>
            </a:r>
            <a:r>
              <a:rPr sz="2600" spc="-5" dirty="0">
                <a:latin typeface="Perpetua"/>
                <a:cs typeface="Perpetua"/>
              </a:rPr>
              <a:t>for </a:t>
            </a:r>
            <a:r>
              <a:rPr sz="2600" spc="-15" dirty="0">
                <a:latin typeface="Perpetua"/>
                <a:cs typeface="Perpetua"/>
              </a:rPr>
              <a:t>eventual</a:t>
            </a:r>
            <a:r>
              <a:rPr sz="2600" spc="-55" dirty="0">
                <a:latin typeface="Perpetua"/>
                <a:cs typeface="Perpetua"/>
              </a:rPr>
              <a:t> </a:t>
            </a:r>
            <a:r>
              <a:rPr sz="2600" dirty="0">
                <a:latin typeface="Perpetua"/>
                <a:cs typeface="Perpetua"/>
              </a:rPr>
              <a:t>consistency</a:t>
            </a:r>
            <a:endParaRPr sz="2600">
              <a:latin typeface="Perpetua"/>
              <a:cs typeface="Perpetua"/>
            </a:endParaRPr>
          </a:p>
        </p:txBody>
      </p:sp>
      <p:sp>
        <p:nvSpPr>
          <p:cNvPr id="4" name="object 4"/>
          <p:cNvSpPr/>
          <p:nvPr/>
        </p:nvSpPr>
        <p:spPr>
          <a:xfrm>
            <a:off x="146304" y="6210300"/>
            <a:ext cx="457200" cy="457200"/>
          </a:xfrm>
          <a:custGeom>
            <a:avLst/>
            <a:gdLst/>
            <a:ahLst/>
            <a:cxnLst/>
            <a:rect l="l" t="t" r="r" b="b"/>
            <a:pathLst>
              <a:path w="457200" h="457200">
                <a:moveTo>
                  <a:pt x="228600" y="0"/>
                </a:moveTo>
                <a:lnTo>
                  <a:pt x="182529" y="4644"/>
                </a:lnTo>
                <a:lnTo>
                  <a:pt x="139619" y="17964"/>
                </a:lnTo>
                <a:lnTo>
                  <a:pt x="100788" y="39041"/>
                </a:lnTo>
                <a:lnTo>
                  <a:pt x="66955" y="66955"/>
                </a:lnTo>
                <a:lnTo>
                  <a:pt x="39041" y="100788"/>
                </a:lnTo>
                <a:lnTo>
                  <a:pt x="17964" y="139619"/>
                </a:lnTo>
                <a:lnTo>
                  <a:pt x="4644" y="182529"/>
                </a:lnTo>
                <a:lnTo>
                  <a:pt x="0" y="228600"/>
                </a:lnTo>
                <a:lnTo>
                  <a:pt x="4644" y="274670"/>
                </a:lnTo>
                <a:lnTo>
                  <a:pt x="17964" y="317580"/>
                </a:lnTo>
                <a:lnTo>
                  <a:pt x="39041" y="356411"/>
                </a:lnTo>
                <a:lnTo>
                  <a:pt x="66955" y="390244"/>
                </a:lnTo>
                <a:lnTo>
                  <a:pt x="100788" y="418158"/>
                </a:lnTo>
                <a:lnTo>
                  <a:pt x="139619" y="439235"/>
                </a:lnTo>
                <a:lnTo>
                  <a:pt x="182529" y="452555"/>
                </a:lnTo>
                <a:lnTo>
                  <a:pt x="228600" y="457200"/>
                </a:lnTo>
                <a:lnTo>
                  <a:pt x="274670" y="452555"/>
                </a:lnTo>
                <a:lnTo>
                  <a:pt x="317580" y="439235"/>
                </a:lnTo>
                <a:lnTo>
                  <a:pt x="356411" y="418158"/>
                </a:lnTo>
                <a:lnTo>
                  <a:pt x="390244" y="390244"/>
                </a:lnTo>
                <a:lnTo>
                  <a:pt x="418158" y="356411"/>
                </a:lnTo>
                <a:lnTo>
                  <a:pt x="439235" y="317580"/>
                </a:lnTo>
                <a:lnTo>
                  <a:pt x="452555" y="274670"/>
                </a:lnTo>
                <a:lnTo>
                  <a:pt x="457200" y="228600"/>
                </a:lnTo>
                <a:lnTo>
                  <a:pt x="452555" y="182529"/>
                </a:lnTo>
                <a:lnTo>
                  <a:pt x="439235" y="139619"/>
                </a:lnTo>
                <a:lnTo>
                  <a:pt x="418158" y="100788"/>
                </a:lnTo>
                <a:lnTo>
                  <a:pt x="390244" y="66955"/>
                </a:lnTo>
                <a:lnTo>
                  <a:pt x="356411" y="39041"/>
                </a:lnTo>
                <a:lnTo>
                  <a:pt x="317580" y="17964"/>
                </a:lnTo>
                <a:lnTo>
                  <a:pt x="274670" y="4644"/>
                </a:lnTo>
                <a:lnTo>
                  <a:pt x="228600" y="0"/>
                </a:lnTo>
                <a:close/>
              </a:path>
            </a:pathLst>
          </a:custGeom>
          <a:solidFill>
            <a:srgbClr val="D24717"/>
          </a:solidFill>
        </p:spPr>
        <p:txBody>
          <a:bodyPr wrap="square" lIns="0" tIns="0" rIns="0" bIns="0" rtlCol="0"/>
          <a:lstStyle/>
          <a:p>
            <a:endParaRPr/>
          </a:p>
        </p:txBody>
      </p:sp>
      <p:sp>
        <p:nvSpPr>
          <p:cNvPr id="7" name="Date Placeholder 6">
            <a:extLst>
              <a:ext uri="{FF2B5EF4-FFF2-40B4-BE49-F238E27FC236}">
                <a16:creationId xmlns:a16="http://schemas.microsoft.com/office/drawing/2014/main" id="{4BDDC4EA-A6A3-4B7D-BD92-24421504A528}"/>
              </a:ext>
            </a:extLst>
          </p:cNvPr>
          <p:cNvSpPr>
            <a:spLocks noGrp="1"/>
          </p:cNvSpPr>
          <p:nvPr>
            <p:ph type="dt" sz="half" idx="6"/>
          </p:nvPr>
        </p:nvSpPr>
        <p:spPr/>
        <p:txBody>
          <a:bodyPr/>
          <a:lstStyle/>
          <a:p>
            <a:fld id="{32FE955F-2FC9-4B94-ACBD-9F3159D87936}" type="datetime2">
              <a:rPr lang="en-US" smtClean="0"/>
              <a:t>Monday, August 26, 2019</a:t>
            </a:fld>
            <a:endParaRPr lang="en-US" dirty="0"/>
          </a:p>
        </p:txBody>
      </p:sp>
      <p:sp>
        <p:nvSpPr>
          <p:cNvPr id="5" name="Slide Number Placeholder 4">
            <a:extLst>
              <a:ext uri="{FF2B5EF4-FFF2-40B4-BE49-F238E27FC236}">
                <a16:creationId xmlns:a16="http://schemas.microsoft.com/office/drawing/2014/main" id="{D0175DDB-2A60-4C92-8EDB-B16E306470C3}"/>
              </a:ext>
            </a:extLst>
          </p:cNvPr>
          <p:cNvSpPr>
            <a:spLocks noGrp="1"/>
          </p:cNvSpPr>
          <p:nvPr>
            <p:ph type="sldNum" sz="quarter" idx="7"/>
          </p:nvPr>
        </p:nvSpPr>
        <p:spPr/>
        <p:txBody>
          <a:bodyPr/>
          <a:lstStyle/>
          <a:p>
            <a:pPr marL="25400">
              <a:lnSpc>
                <a:spcPts val="1664"/>
              </a:lnSpc>
            </a:pPr>
            <a:fld id="{81D60167-4931-47E6-BA6A-407CBD079E47}" type="slidenum">
              <a:rPr lang="en-IN" smtClean="0"/>
              <a:t>100</a:t>
            </a:fld>
            <a:endParaRPr lang="en-IN" dirty="0"/>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93444" y="813943"/>
            <a:ext cx="7012940" cy="513715"/>
          </a:xfrm>
          <a:prstGeom prst="rect">
            <a:avLst/>
          </a:prstGeom>
        </p:spPr>
        <p:txBody>
          <a:bodyPr vert="horz" wrap="square" lIns="0" tIns="13335" rIns="0" bIns="0" rtlCol="0">
            <a:spAutoFit/>
          </a:bodyPr>
          <a:lstStyle/>
          <a:p>
            <a:pPr marL="12700">
              <a:lnSpc>
                <a:spcPct val="100000"/>
              </a:lnSpc>
              <a:spcBef>
                <a:spcPts val="105"/>
              </a:spcBef>
            </a:pPr>
            <a:r>
              <a:rPr sz="3200" spc="-5" dirty="0">
                <a:solidFill>
                  <a:srgbClr val="696363"/>
                </a:solidFill>
              </a:rPr>
              <a:t>Emerging cloud </a:t>
            </a:r>
            <a:r>
              <a:rPr sz="3200" dirty="0">
                <a:solidFill>
                  <a:srgbClr val="696363"/>
                </a:solidFill>
              </a:rPr>
              <a:t>application</a:t>
            </a:r>
            <a:r>
              <a:rPr sz="3200" spc="-15" dirty="0">
                <a:solidFill>
                  <a:srgbClr val="696363"/>
                </a:solidFill>
              </a:rPr>
              <a:t> </a:t>
            </a:r>
            <a:r>
              <a:rPr sz="3200" spc="-10" dirty="0">
                <a:solidFill>
                  <a:srgbClr val="696363"/>
                </a:solidFill>
              </a:rPr>
              <a:t>architectures</a:t>
            </a:r>
            <a:endParaRPr sz="3200"/>
          </a:p>
        </p:txBody>
      </p:sp>
      <p:sp>
        <p:nvSpPr>
          <p:cNvPr id="3" name="object 3"/>
          <p:cNvSpPr txBox="1"/>
          <p:nvPr/>
        </p:nvSpPr>
        <p:spPr>
          <a:xfrm>
            <a:off x="993444" y="1358239"/>
            <a:ext cx="7617156" cy="3967753"/>
          </a:xfrm>
          <a:prstGeom prst="rect">
            <a:avLst/>
          </a:prstGeom>
        </p:spPr>
        <p:txBody>
          <a:bodyPr vert="horz" wrap="square" lIns="0" tIns="88900" rIns="0" bIns="0" rtlCol="0">
            <a:spAutoFit/>
          </a:bodyPr>
          <a:lstStyle/>
          <a:p>
            <a:pPr marL="286385" indent="-274320" algn="just">
              <a:lnSpc>
                <a:spcPct val="100000"/>
              </a:lnSpc>
              <a:spcBef>
                <a:spcPts val="700"/>
              </a:spcBef>
              <a:buClr>
                <a:srgbClr val="D24717"/>
              </a:buClr>
              <a:buSzPct val="84615"/>
              <a:buFont typeface="Wingdings 2"/>
              <a:buChar char=""/>
              <a:tabLst>
                <a:tab pos="287020" algn="l"/>
              </a:tabLst>
            </a:pPr>
            <a:r>
              <a:rPr sz="2200" b="1" dirty="0">
                <a:latin typeface="Perpetua" panose="02020502060401020303" pitchFamily="18" charset="0"/>
                <a:cs typeface="Perpetua"/>
              </a:rPr>
              <a:t>Batch</a:t>
            </a:r>
            <a:r>
              <a:rPr sz="2200" b="1" spc="-5" dirty="0">
                <a:latin typeface="Perpetua" panose="02020502060401020303" pitchFamily="18" charset="0"/>
                <a:cs typeface="Perpetua"/>
              </a:rPr>
              <a:t> processing</a:t>
            </a:r>
            <a:r>
              <a:rPr lang="en-IN" sz="2200" b="1" spc="-5" dirty="0">
                <a:latin typeface="Perpetua" panose="02020502060401020303" pitchFamily="18" charset="0"/>
                <a:cs typeface="Perpetua"/>
              </a:rPr>
              <a:t>: </a:t>
            </a:r>
            <a:r>
              <a:rPr lang="en-US" sz="2200" dirty="0">
                <a:latin typeface="Perpetua" panose="02020502060401020303" pitchFamily="18" charset="0"/>
              </a:rPr>
              <a:t>the processing of previously collected jobs in a single batch.</a:t>
            </a:r>
            <a:endParaRPr sz="2200" dirty="0">
              <a:latin typeface="Perpetua" panose="02020502060401020303" pitchFamily="18" charset="0"/>
              <a:cs typeface="Perpetua"/>
            </a:endParaRPr>
          </a:p>
          <a:p>
            <a:pPr marL="286385" indent="-274320" algn="just">
              <a:lnSpc>
                <a:spcPct val="100000"/>
              </a:lnSpc>
              <a:spcBef>
                <a:spcPts val="600"/>
              </a:spcBef>
              <a:buClr>
                <a:srgbClr val="D24717"/>
              </a:buClr>
              <a:buSzPct val="84615"/>
              <a:buFont typeface="Wingdings 2"/>
              <a:buChar char=""/>
              <a:tabLst>
                <a:tab pos="287020" algn="l"/>
              </a:tabLst>
            </a:pPr>
            <a:r>
              <a:rPr sz="2200" b="1" spc="-5" dirty="0">
                <a:latin typeface="Perpetua" panose="02020502060401020303" pitchFamily="18" charset="0"/>
                <a:cs typeface="Perpetua"/>
              </a:rPr>
              <a:t>Streaming </a:t>
            </a:r>
            <a:r>
              <a:rPr sz="2200" b="1" spc="-10" dirty="0">
                <a:latin typeface="Perpetua" panose="02020502060401020303" pitchFamily="18" charset="0"/>
                <a:cs typeface="Perpetua"/>
              </a:rPr>
              <a:t>applications</a:t>
            </a:r>
            <a:r>
              <a:rPr lang="en-IN" sz="2200" b="1" spc="-10" dirty="0">
                <a:latin typeface="Perpetua" panose="02020502060401020303" pitchFamily="18" charset="0"/>
                <a:cs typeface="Perpetua"/>
              </a:rPr>
              <a:t>: </a:t>
            </a:r>
            <a:r>
              <a:rPr lang="en-US" sz="2200" dirty="0">
                <a:latin typeface="Perpetua" panose="02020502060401020303" pitchFamily="18" charset="0"/>
              </a:rPr>
              <a:t>A </a:t>
            </a:r>
            <a:r>
              <a:rPr lang="en-US" sz="2200" b="1" dirty="0">
                <a:latin typeface="Perpetua" panose="02020502060401020303" pitchFamily="18" charset="0"/>
              </a:rPr>
              <a:t>streaming application</a:t>
            </a:r>
            <a:r>
              <a:rPr lang="en-US" sz="2200" dirty="0">
                <a:latin typeface="Perpetua" panose="02020502060401020303" pitchFamily="18" charset="0"/>
              </a:rPr>
              <a:t> is a program that has its necessary components downloaded as needed instead of being installed ahead of time on a computer. </a:t>
            </a:r>
            <a:r>
              <a:rPr lang="en-US" sz="2200" b="1" dirty="0">
                <a:latin typeface="Perpetua" panose="02020502060401020303" pitchFamily="18" charset="0"/>
              </a:rPr>
              <a:t>Application streaming</a:t>
            </a:r>
            <a:r>
              <a:rPr lang="en-US" sz="2200" dirty="0">
                <a:latin typeface="Perpetua" panose="02020502060401020303" pitchFamily="18" charset="0"/>
              </a:rPr>
              <a:t> is a method of delivering virtualized </a:t>
            </a:r>
            <a:r>
              <a:rPr lang="en-US" sz="2200" b="1" dirty="0">
                <a:latin typeface="Perpetua" panose="02020502060401020303" pitchFamily="18" charset="0"/>
              </a:rPr>
              <a:t>applications</a:t>
            </a:r>
            <a:r>
              <a:rPr lang="en-US" sz="2200" dirty="0">
                <a:latin typeface="Perpetua" panose="02020502060401020303" pitchFamily="18" charset="0"/>
              </a:rPr>
              <a:t>.</a:t>
            </a:r>
            <a:endParaRPr sz="2200" dirty="0">
              <a:latin typeface="Perpetua" panose="02020502060401020303" pitchFamily="18" charset="0"/>
              <a:cs typeface="Perpetua"/>
            </a:endParaRPr>
          </a:p>
          <a:p>
            <a:pPr marL="286385" indent="-274320" algn="just">
              <a:lnSpc>
                <a:spcPct val="100000"/>
              </a:lnSpc>
              <a:spcBef>
                <a:spcPts val="600"/>
              </a:spcBef>
              <a:buClr>
                <a:srgbClr val="D24717"/>
              </a:buClr>
              <a:buSzPct val="84615"/>
              <a:buFont typeface="Wingdings 2"/>
              <a:buChar char=""/>
              <a:tabLst>
                <a:tab pos="287020" algn="l"/>
              </a:tabLst>
            </a:pPr>
            <a:r>
              <a:rPr sz="2200" b="1" spc="5" dirty="0">
                <a:latin typeface="Perpetua" panose="02020502060401020303" pitchFamily="18" charset="0"/>
                <a:cs typeface="Perpetua"/>
              </a:rPr>
              <a:t>Machine learning</a:t>
            </a:r>
            <a:r>
              <a:rPr sz="2200" b="1" spc="-80" dirty="0">
                <a:latin typeface="Perpetua" panose="02020502060401020303" pitchFamily="18" charset="0"/>
                <a:cs typeface="Perpetua"/>
              </a:rPr>
              <a:t> </a:t>
            </a:r>
            <a:r>
              <a:rPr sz="2200" b="1" dirty="0">
                <a:latin typeface="Perpetua" panose="02020502060401020303" pitchFamily="18" charset="0"/>
                <a:cs typeface="Perpetua"/>
              </a:rPr>
              <a:t>pipelines</a:t>
            </a:r>
            <a:r>
              <a:rPr lang="en-IN" sz="2200" b="1" dirty="0">
                <a:latin typeface="Perpetua" panose="02020502060401020303" pitchFamily="18" charset="0"/>
                <a:cs typeface="Perpetua"/>
              </a:rPr>
              <a:t>: </a:t>
            </a:r>
            <a:r>
              <a:rPr lang="en-IN" sz="2200" dirty="0">
                <a:latin typeface="Perpetua" panose="02020502060401020303" pitchFamily="18" charset="0"/>
                <a:cs typeface="Perpetua"/>
              </a:rPr>
              <a:t>Cloud </a:t>
            </a:r>
            <a:r>
              <a:rPr lang="en-US" sz="2200" dirty="0">
                <a:latin typeface="Perpetua" panose="02020502060401020303" pitchFamily="18" charset="0"/>
              </a:rPr>
              <a:t>consist of several steps to train a model, but the term ‘</a:t>
            </a:r>
            <a:r>
              <a:rPr lang="en-US" sz="2200" b="1" dirty="0">
                <a:latin typeface="Perpetua" panose="02020502060401020303" pitchFamily="18" charset="0"/>
              </a:rPr>
              <a:t>pipeline</a:t>
            </a:r>
            <a:r>
              <a:rPr lang="en-US" sz="2200" dirty="0">
                <a:latin typeface="Perpetua" panose="02020502060401020303" pitchFamily="18" charset="0"/>
              </a:rPr>
              <a:t>’ is misleading as it implies a one-way flow of data.  Instead, machine learning pipelines are cyclical and iterative as every step is repeated to continuously improve the accuracy of the model and achieve a successful algorithm.  </a:t>
            </a:r>
          </a:p>
        </p:txBody>
      </p:sp>
      <p:sp>
        <p:nvSpPr>
          <p:cNvPr id="4" name="object 4"/>
          <p:cNvSpPr/>
          <p:nvPr/>
        </p:nvSpPr>
        <p:spPr>
          <a:xfrm>
            <a:off x="146304" y="6210300"/>
            <a:ext cx="457200" cy="457200"/>
          </a:xfrm>
          <a:custGeom>
            <a:avLst/>
            <a:gdLst/>
            <a:ahLst/>
            <a:cxnLst/>
            <a:rect l="l" t="t" r="r" b="b"/>
            <a:pathLst>
              <a:path w="457200" h="457200">
                <a:moveTo>
                  <a:pt x="228600" y="0"/>
                </a:moveTo>
                <a:lnTo>
                  <a:pt x="182529" y="4644"/>
                </a:lnTo>
                <a:lnTo>
                  <a:pt x="139619" y="17964"/>
                </a:lnTo>
                <a:lnTo>
                  <a:pt x="100788" y="39041"/>
                </a:lnTo>
                <a:lnTo>
                  <a:pt x="66955" y="66955"/>
                </a:lnTo>
                <a:lnTo>
                  <a:pt x="39041" y="100788"/>
                </a:lnTo>
                <a:lnTo>
                  <a:pt x="17964" y="139619"/>
                </a:lnTo>
                <a:lnTo>
                  <a:pt x="4644" y="182529"/>
                </a:lnTo>
                <a:lnTo>
                  <a:pt x="0" y="228600"/>
                </a:lnTo>
                <a:lnTo>
                  <a:pt x="4644" y="274670"/>
                </a:lnTo>
                <a:lnTo>
                  <a:pt x="17964" y="317580"/>
                </a:lnTo>
                <a:lnTo>
                  <a:pt x="39041" y="356411"/>
                </a:lnTo>
                <a:lnTo>
                  <a:pt x="66955" y="390244"/>
                </a:lnTo>
                <a:lnTo>
                  <a:pt x="100788" y="418158"/>
                </a:lnTo>
                <a:lnTo>
                  <a:pt x="139619" y="439235"/>
                </a:lnTo>
                <a:lnTo>
                  <a:pt x="182529" y="452555"/>
                </a:lnTo>
                <a:lnTo>
                  <a:pt x="228600" y="457200"/>
                </a:lnTo>
                <a:lnTo>
                  <a:pt x="274670" y="452555"/>
                </a:lnTo>
                <a:lnTo>
                  <a:pt x="317580" y="439235"/>
                </a:lnTo>
                <a:lnTo>
                  <a:pt x="356411" y="418158"/>
                </a:lnTo>
                <a:lnTo>
                  <a:pt x="390244" y="390244"/>
                </a:lnTo>
                <a:lnTo>
                  <a:pt x="418158" y="356411"/>
                </a:lnTo>
                <a:lnTo>
                  <a:pt x="439235" y="317580"/>
                </a:lnTo>
                <a:lnTo>
                  <a:pt x="452555" y="274670"/>
                </a:lnTo>
                <a:lnTo>
                  <a:pt x="457200" y="228600"/>
                </a:lnTo>
                <a:lnTo>
                  <a:pt x="452555" y="182529"/>
                </a:lnTo>
                <a:lnTo>
                  <a:pt x="439235" y="139619"/>
                </a:lnTo>
                <a:lnTo>
                  <a:pt x="418158" y="100788"/>
                </a:lnTo>
                <a:lnTo>
                  <a:pt x="390244" y="66955"/>
                </a:lnTo>
                <a:lnTo>
                  <a:pt x="356411" y="39041"/>
                </a:lnTo>
                <a:lnTo>
                  <a:pt x="317580" y="17964"/>
                </a:lnTo>
                <a:lnTo>
                  <a:pt x="274670" y="4644"/>
                </a:lnTo>
                <a:lnTo>
                  <a:pt x="228600" y="0"/>
                </a:lnTo>
                <a:close/>
              </a:path>
            </a:pathLst>
          </a:custGeom>
          <a:solidFill>
            <a:srgbClr val="D24717"/>
          </a:solidFill>
        </p:spPr>
        <p:txBody>
          <a:bodyPr wrap="square" lIns="0" tIns="0" rIns="0" bIns="0" rtlCol="0"/>
          <a:lstStyle/>
          <a:p>
            <a:endParaRPr/>
          </a:p>
        </p:txBody>
      </p:sp>
      <p:sp>
        <p:nvSpPr>
          <p:cNvPr id="7" name="Date Placeholder 6">
            <a:extLst>
              <a:ext uri="{FF2B5EF4-FFF2-40B4-BE49-F238E27FC236}">
                <a16:creationId xmlns:a16="http://schemas.microsoft.com/office/drawing/2014/main" id="{50E698E7-C6E2-4A24-B13B-9969C5E90E45}"/>
              </a:ext>
            </a:extLst>
          </p:cNvPr>
          <p:cNvSpPr>
            <a:spLocks noGrp="1"/>
          </p:cNvSpPr>
          <p:nvPr>
            <p:ph type="dt" sz="half" idx="6"/>
          </p:nvPr>
        </p:nvSpPr>
        <p:spPr/>
        <p:txBody>
          <a:bodyPr/>
          <a:lstStyle/>
          <a:p>
            <a:fld id="{ED81B8B1-4DF1-41B5-AB79-09BB6B9CFA56}" type="datetime2">
              <a:rPr lang="en-US" smtClean="0"/>
              <a:t>Monday, August 26, 2019</a:t>
            </a:fld>
            <a:endParaRPr lang="en-US" dirty="0"/>
          </a:p>
        </p:txBody>
      </p:sp>
      <p:sp>
        <p:nvSpPr>
          <p:cNvPr id="5" name="Slide Number Placeholder 4">
            <a:extLst>
              <a:ext uri="{FF2B5EF4-FFF2-40B4-BE49-F238E27FC236}">
                <a16:creationId xmlns:a16="http://schemas.microsoft.com/office/drawing/2014/main" id="{C5BF5974-6301-4A27-9BDF-DC7CE418E184}"/>
              </a:ext>
            </a:extLst>
          </p:cNvPr>
          <p:cNvSpPr>
            <a:spLocks noGrp="1"/>
          </p:cNvSpPr>
          <p:nvPr>
            <p:ph type="sldNum" sz="quarter" idx="7"/>
          </p:nvPr>
        </p:nvSpPr>
        <p:spPr/>
        <p:txBody>
          <a:bodyPr/>
          <a:lstStyle/>
          <a:p>
            <a:pPr marL="25400">
              <a:lnSpc>
                <a:spcPts val="1664"/>
              </a:lnSpc>
            </a:pPr>
            <a:fld id="{81D60167-4931-47E6-BA6A-407CBD079E47}" type="slidenum">
              <a:rPr lang="en-IN" smtClean="0"/>
              <a:t>101</a:t>
            </a:fld>
            <a:endParaRPr lang="en-I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93444" y="688974"/>
            <a:ext cx="5400040" cy="635000"/>
          </a:xfrm>
          <a:prstGeom prst="rect">
            <a:avLst/>
          </a:prstGeom>
        </p:spPr>
        <p:txBody>
          <a:bodyPr vert="horz" wrap="square" lIns="0" tIns="12065" rIns="0" bIns="0" rtlCol="0">
            <a:spAutoFit/>
          </a:bodyPr>
          <a:lstStyle/>
          <a:p>
            <a:pPr marL="12700">
              <a:lnSpc>
                <a:spcPct val="100000"/>
              </a:lnSpc>
              <a:spcBef>
                <a:spcPts val="95"/>
              </a:spcBef>
            </a:pPr>
            <a:r>
              <a:rPr spc="-15" dirty="0">
                <a:solidFill>
                  <a:srgbClr val="696363"/>
                </a:solidFill>
              </a:rPr>
              <a:t>Spark-based</a:t>
            </a:r>
            <a:r>
              <a:rPr spc="-70" dirty="0">
                <a:solidFill>
                  <a:srgbClr val="696363"/>
                </a:solidFill>
              </a:rPr>
              <a:t> </a:t>
            </a:r>
            <a:r>
              <a:rPr spc="-15" dirty="0">
                <a:solidFill>
                  <a:srgbClr val="696363"/>
                </a:solidFill>
              </a:rPr>
              <a:t>Architecture</a:t>
            </a:r>
          </a:p>
        </p:txBody>
      </p:sp>
      <p:sp>
        <p:nvSpPr>
          <p:cNvPr id="3" name="object 3"/>
          <p:cNvSpPr/>
          <p:nvPr/>
        </p:nvSpPr>
        <p:spPr>
          <a:xfrm>
            <a:off x="940593" y="1323974"/>
            <a:ext cx="7974807" cy="4845052"/>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146304" y="6210300"/>
            <a:ext cx="457200" cy="457200"/>
          </a:xfrm>
          <a:custGeom>
            <a:avLst/>
            <a:gdLst/>
            <a:ahLst/>
            <a:cxnLst/>
            <a:rect l="l" t="t" r="r" b="b"/>
            <a:pathLst>
              <a:path w="457200" h="457200">
                <a:moveTo>
                  <a:pt x="228600" y="0"/>
                </a:moveTo>
                <a:lnTo>
                  <a:pt x="182529" y="4644"/>
                </a:lnTo>
                <a:lnTo>
                  <a:pt x="139619" y="17964"/>
                </a:lnTo>
                <a:lnTo>
                  <a:pt x="100788" y="39041"/>
                </a:lnTo>
                <a:lnTo>
                  <a:pt x="66955" y="66955"/>
                </a:lnTo>
                <a:lnTo>
                  <a:pt x="39041" y="100788"/>
                </a:lnTo>
                <a:lnTo>
                  <a:pt x="17964" y="139619"/>
                </a:lnTo>
                <a:lnTo>
                  <a:pt x="4644" y="182529"/>
                </a:lnTo>
                <a:lnTo>
                  <a:pt x="0" y="228600"/>
                </a:lnTo>
                <a:lnTo>
                  <a:pt x="4644" y="274670"/>
                </a:lnTo>
                <a:lnTo>
                  <a:pt x="17964" y="317580"/>
                </a:lnTo>
                <a:lnTo>
                  <a:pt x="39041" y="356411"/>
                </a:lnTo>
                <a:lnTo>
                  <a:pt x="66955" y="390244"/>
                </a:lnTo>
                <a:lnTo>
                  <a:pt x="100788" y="418158"/>
                </a:lnTo>
                <a:lnTo>
                  <a:pt x="139619" y="439235"/>
                </a:lnTo>
                <a:lnTo>
                  <a:pt x="182529" y="452555"/>
                </a:lnTo>
                <a:lnTo>
                  <a:pt x="228600" y="457200"/>
                </a:lnTo>
                <a:lnTo>
                  <a:pt x="274670" y="452555"/>
                </a:lnTo>
                <a:lnTo>
                  <a:pt x="317580" y="439235"/>
                </a:lnTo>
                <a:lnTo>
                  <a:pt x="356411" y="418158"/>
                </a:lnTo>
                <a:lnTo>
                  <a:pt x="390244" y="390244"/>
                </a:lnTo>
                <a:lnTo>
                  <a:pt x="418158" y="356411"/>
                </a:lnTo>
                <a:lnTo>
                  <a:pt x="439235" y="317580"/>
                </a:lnTo>
                <a:lnTo>
                  <a:pt x="452555" y="274670"/>
                </a:lnTo>
                <a:lnTo>
                  <a:pt x="457200" y="228600"/>
                </a:lnTo>
                <a:lnTo>
                  <a:pt x="452555" y="182529"/>
                </a:lnTo>
                <a:lnTo>
                  <a:pt x="439235" y="139619"/>
                </a:lnTo>
                <a:lnTo>
                  <a:pt x="418158" y="100788"/>
                </a:lnTo>
                <a:lnTo>
                  <a:pt x="390244" y="66955"/>
                </a:lnTo>
                <a:lnTo>
                  <a:pt x="356411" y="39041"/>
                </a:lnTo>
                <a:lnTo>
                  <a:pt x="317580" y="17964"/>
                </a:lnTo>
                <a:lnTo>
                  <a:pt x="274670" y="4644"/>
                </a:lnTo>
                <a:lnTo>
                  <a:pt x="228600" y="0"/>
                </a:lnTo>
                <a:close/>
              </a:path>
            </a:pathLst>
          </a:custGeom>
          <a:solidFill>
            <a:srgbClr val="D24717"/>
          </a:solidFill>
        </p:spPr>
        <p:txBody>
          <a:bodyPr wrap="square" lIns="0" tIns="0" rIns="0" bIns="0" rtlCol="0"/>
          <a:lstStyle/>
          <a:p>
            <a:endParaRPr/>
          </a:p>
        </p:txBody>
      </p:sp>
      <p:sp>
        <p:nvSpPr>
          <p:cNvPr id="7" name="Date Placeholder 6">
            <a:extLst>
              <a:ext uri="{FF2B5EF4-FFF2-40B4-BE49-F238E27FC236}">
                <a16:creationId xmlns:a16="http://schemas.microsoft.com/office/drawing/2014/main" id="{341C9744-2608-49B4-AA9F-F731AD37328E}"/>
              </a:ext>
            </a:extLst>
          </p:cNvPr>
          <p:cNvSpPr>
            <a:spLocks noGrp="1"/>
          </p:cNvSpPr>
          <p:nvPr>
            <p:ph type="dt" sz="half" idx="6"/>
          </p:nvPr>
        </p:nvSpPr>
        <p:spPr/>
        <p:txBody>
          <a:bodyPr/>
          <a:lstStyle/>
          <a:p>
            <a:fld id="{5E86F29D-0787-4ED4-9998-326395552D5A}" type="datetime2">
              <a:rPr lang="en-US" smtClean="0"/>
              <a:t>Monday, August 26, 2019</a:t>
            </a:fld>
            <a:endParaRPr lang="en-US"/>
          </a:p>
        </p:txBody>
      </p:sp>
      <p:sp>
        <p:nvSpPr>
          <p:cNvPr id="5" name="Slide Number Placeholder 4">
            <a:extLst>
              <a:ext uri="{FF2B5EF4-FFF2-40B4-BE49-F238E27FC236}">
                <a16:creationId xmlns:a16="http://schemas.microsoft.com/office/drawing/2014/main" id="{612C22E1-AE82-4215-A304-7CB07ADF38BD}"/>
              </a:ext>
            </a:extLst>
          </p:cNvPr>
          <p:cNvSpPr>
            <a:spLocks noGrp="1"/>
          </p:cNvSpPr>
          <p:nvPr>
            <p:ph type="sldNum" sz="quarter" idx="7"/>
          </p:nvPr>
        </p:nvSpPr>
        <p:spPr/>
        <p:txBody>
          <a:bodyPr/>
          <a:lstStyle/>
          <a:p>
            <a:pPr marL="25400">
              <a:lnSpc>
                <a:spcPts val="1664"/>
              </a:lnSpc>
            </a:pPr>
            <a:fld id="{81D60167-4931-47E6-BA6A-407CBD079E47}" type="slidenum">
              <a:rPr lang="en-IN" smtClean="0"/>
              <a:t>102</a:t>
            </a:fld>
            <a:endParaRPr lang="en-IN" dirty="0"/>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065" rIns="0" bIns="0" rtlCol="0">
            <a:spAutoFit/>
          </a:bodyPr>
          <a:lstStyle/>
          <a:p>
            <a:pPr marL="12700">
              <a:lnSpc>
                <a:spcPct val="100000"/>
              </a:lnSpc>
              <a:spcBef>
                <a:spcPts val="95"/>
              </a:spcBef>
            </a:pPr>
            <a:r>
              <a:rPr spc="-5" dirty="0">
                <a:solidFill>
                  <a:srgbClr val="696363"/>
                </a:solidFill>
              </a:rPr>
              <a:t>Lamda</a:t>
            </a:r>
            <a:r>
              <a:rPr spc="-85" dirty="0">
                <a:solidFill>
                  <a:srgbClr val="696363"/>
                </a:solidFill>
              </a:rPr>
              <a:t> </a:t>
            </a:r>
            <a:r>
              <a:rPr spc="-15" dirty="0">
                <a:solidFill>
                  <a:srgbClr val="696363"/>
                </a:solidFill>
              </a:rPr>
              <a:t>Architecture</a:t>
            </a:r>
          </a:p>
        </p:txBody>
      </p:sp>
      <p:sp>
        <p:nvSpPr>
          <p:cNvPr id="6" name="Text Placeholder 5">
            <a:extLst>
              <a:ext uri="{FF2B5EF4-FFF2-40B4-BE49-F238E27FC236}">
                <a16:creationId xmlns:a16="http://schemas.microsoft.com/office/drawing/2014/main" id="{595462D0-4040-42C5-BACE-EF904019294C}"/>
              </a:ext>
            </a:extLst>
          </p:cNvPr>
          <p:cNvSpPr>
            <a:spLocks noGrp="1"/>
          </p:cNvSpPr>
          <p:nvPr>
            <p:ph type="body" idx="1"/>
          </p:nvPr>
        </p:nvSpPr>
        <p:spPr>
          <a:xfrm>
            <a:off x="838200" y="1201737"/>
            <a:ext cx="7755229" cy="5201424"/>
          </a:xfrm>
        </p:spPr>
        <p:txBody>
          <a:bodyPr/>
          <a:lstStyle/>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r>
              <a:rPr lang="en-US" b="1" dirty="0"/>
              <a:t>Lambda architecture</a:t>
            </a:r>
            <a:r>
              <a:rPr lang="en-US" dirty="0"/>
              <a:t> is a data processing </a:t>
            </a:r>
            <a:r>
              <a:rPr lang="en-US" b="1" dirty="0"/>
              <a:t>architecture</a:t>
            </a:r>
            <a:r>
              <a:rPr lang="en-US" dirty="0"/>
              <a:t> designed to handle massive quantities of data by taking advantage of both batch and stream-processing methods.</a:t>
            </a:r>
            <a:endParaRPr lang="en-IN" dirty="0"/>
          </a:p>
        </p:txBody>
      </p:sp>
      <p:sp>
        <p:nvSpPr>
          <p:cNvPr id="7" name="Date Placeholder 6">
            <a:extLst>
              <a:ext uri="{FF2B5EF4-FFF2-40B4-BE49-F238E27FC236}">
                <a16:creationId xmlns:a16="http://schemas.microsoft.com/office/drawing/2014/main" id="{801D13E1-68D6-4379-917A-3126848CC286}"/>
              </a:ext>
            </a:extLst>
          </p:cNvPr>
          <p:cNvSpPr>
            <a:spLocks noGrp="1"/>
          </p:cNvSpPr>
          <p:nvPr>
            <p:ph type="dt" sz="half" idx="6"/>
          </p:nvPr>
        </p:nvSpPr>
        <p:spPr/>
        <p:txBody>
          <a:bodyPr/>
          <a:lstStyle/>
          <a:p>
            <a:fld id="{AF079AA2-D608-43BA-BF91-74E398713962}" type="datetime2">
              <a:rPr lang="en-US" smtClean="0"/>
              <a:t>Monday, August 26, 2019</a:t>
            </a:fld>
            <a:endParaRPr lang="en-US"/>
          </a:p>
        </p:txBody>
      </p:sp>
      <p:sp>
        <p:nvSpPr>
          <p:cNvPr id="5" name="Slide Number Placeholder 4">
            <a:extLst>
              <a:ext uri="{FF2B5EF4-FFF2-40B4-BE49-F238E27FC236}">
                <a16:creationId xmlns:a16="http://schemas.microsoft.com/office/drawing/2014/main" id="{2F1FDDA8-E3F7-4734-9E3E-8CF6AA9D5E6F}"/>
              </a:ext>
            </a:extLst>
          </p:cNvPr>
          <p:cNvSpPr>
            <a:spLocks noGrp="1"/>
          </p:cNvSpPr>
          <p:nvPr>
            <p:ph type="sldNum" sz="quarter" idx="7"/>
          </p:nvPr>
        </p:nvSpPr>
        <p:spPr/>
        <p:txBody>
          <a:bodyPr/>
          <a:lstStyle/>
          <a:p>
            <a:pPr marL="25400">
              <a:lnSpc>
                <a:spcPts val="1664"/>
              </a:lnSpc>
            </a:pPr>
            <a:fld id="{81D60167-4931-47E6-BA6A-407CBD079E47}" type="slidenum">
              <a:rPr lang="en-IN" smtClean="0"/>
              <a:t>103</a:t>
            </a:fld>
            <a:endParaRPr lang="en-IN" dirty="0"/>
          </a:p>
        </p:txBody>
      </p:sp>
      <p:sp>
        <p:nvSpPr>
          <p:cNvPr id="3" name="object 3"/>
          <p:cNvSpPr/>
          <p:nvPr/>
        </p:nvSpPr>
        <p:spPr>
          <a:xfrm>
            <a:off x="1272055" y="1323974"/>
            <a:ext cx="6599890" cy="3724378"/>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146304" y="6210300"/>
            <a:ext cx="457200" cy="457200"/>
          </a:xfrm>
          <a:custGeom>
            <a:avLst/>
            <a:gdLst/>
            <a:ahLst/>
            <a:cxnLst/>
            <a:rect l="l" t="t" r="r" b="b"/>
            <a:pathLst>
              <a:path w="457200" h="457200">
                <a:moveTo>
                  <a:pt x="228600" y="0"/>
                </a:moveTo>
                <a:lnTo>
                  <a:pt x="182529" y="4644"/>
                </a:lnTo>
                <a:lnTo>
                  <a:pt x="139619" y="17964"/>
                </a:lnTo>
                <a:lnTo>
                  <a:pt x="100788" y="39041"/>
                </a:lnTo>
                <a:lnTo>
                  <a:pt x="66955" y="66955"/>
                </a:lnTo>
                <a:lnTo>
                  <a:pt x="39041" y="100788"/>
                </a:lnTo>
                <a:lnTo>
                  <a:pt x="17964" y="139619"/>
                </a:lnTo>
                <a:lnTo>
                  <a:pt x="4644" y="182529"/>
                </a:lnTo>
                <a:lnTo>
                  <a:pt x="0" y="228600"/>
                </a:lnTo>
                <a:lnTo>
                  <a:pt x="4644" y="274670"/>
                </a:lnTo>
                <a:lnTo>
                  <a:pt x="17964" y="317580"/>
                </a:lnTo>
                <a:lnTo>
                  <a:pt x="39041" y="356411"/>
                </a:lnTo>
                <a:lnTo>
                  <a:pt x="66955" y="390244"/>
                </a:lnTo>
                <a:lnTo>
                  <a:pt x="100788" y="418158"/>
                </a:lnTo>
                <a:lnTo>
                  <a:pt x="139619" y="439235"/>
                </a:lnTo>
                <a:lnTo>
                  <a:pt x="182529" y="452555"/>
                </a:lnTo>
                <a:lnTo>
                  <a:pt x="228600" y="457200"/>
                </a:lnTo>
                <a:lnTo>
                  <a:pt x="274670" y="452555"/>
                </a:lnTo>
                <a:lnTo>
                  <a:pt x="317580" y="439235"/>
                </a:lnTo>
                <a:lnTo>
                  <a:pt x="356411" y="418158"/>
                </a:lnTo>
                <a:lnTo>
                  <a:pt x="390244" y="390244"/>
                </a:lnTo>
                <a:lnTo>
                  <a:pt x="418158" y="356411"/>
                </a:lnTo>
                <a:lnTo>
                  <a:pt x="439235" y="317580"/>
                </a:lnTo>
                <a:lnTo>
                  <a:pt x="452555" y="274670"/>
                </a:lnTo>
                <a:lnTo>
                  <a:pt x="457200" y="228600"/>
                </a:lnTo>
                <a:lnTo>
                  <a:pt x="452555" y="182529"/>
                </a:lnTo>
                <a:lnTo>
                  <a:pt x="439235" y="139619"/>
                </a:lnTo>
                <a:lnTo>
                  <a:pt x="418158" y="100788"/>
                </a:lnTo>
                <a:lnTo>
                  <a:pt x="390244" y="66955"/>
                </a:lnTo>
                <a:lnTo>
                  <a:pt x="356411" y="39041"/>
                </a:lnTo>
                <a:lnTo>
                  <a:pt x="317580" y="17964"/>
                </a:lnTo>
                <a:lnTo>
                  <a:pt x="274670" y="4644"/>
                </a:lnTo>
                <a:lnTo>
                  <a:pt x="228600" y="0"/>
                </a:lnTo>
                <a:close/>
              </a:path>
            </a:pathLst>
          </a:custGeom>
          <a:solidFill>
            <a:srgbClr val="D24717"/>
          </a:solidFill>
        </p:spPr>
        <p:txBody>
          <a:bodyPr wrap="square" lIns="0" tIns="0" rIns="0" bIns="0" rtlCol="0"/>
          <a:lstStyle/>
          <a:p>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56050" y="234585"/>
            <a:ext cx="4844955" cy="635000"/>
          </a:xfrm>
          <a:prstGeom prst="rect">
            <a:avLst/>
          </a:prstGeom>
        </p:spPr>
        <p:txBody>
          <a:bodyPr vert="horz" wrap="square" lIns="0" tIns="12065" rIns="0" bIns="0" rtlCol="0">
            <a:spAutoFit/>
          </a:bodyPr>
          <a:lstStyle/>
          <a:p>
            <a:pPr marL="12700">
              <a:lnSpc>
                <a:spcPct val="100000"/>
              </a:lnSpc>
              <a:spcBef>
                <a:spcPts val="95"/>
              </a:spcBef>
            </a:pPr>
            <a:r>
              <a:rPr spc="-10" dirty="0">
                <a:solidFill>
                  <a:srgbClr val="696363"/>
                </a:solidFill>
              </a:rPr>
              <a:t>Kappa</a:t>
            </a:r>
            <a:r>
              <a:rPr spc="-75" dirty="0">
                <a:solidFill>
                  <a:srgbClr val="696363"/>
                </a:solidFill>
              </a:rPr>
              <a:t> </a:t>
            </a:r>
            <a:r>
              <a:rPr spc="-15" dirty="0">
                <a:solidFill>
                  <a:srgbClr val="696363"/>
                </a:solidFill>
              </a:rPr>
              <a:t>architecture</a:t>
            </a:r>
          </a:p>
        </p:txBody>
      </p:sp>
      <p:sp>
        <p:nvSpPr>
          <p:cNvPr id="6" name="Text Placeholder 5">
            <a:extLst>
              <a:ext uri="{FF2B5EF4-FFF2-40B4-BE49-F238E27FC236}">
                <a16:creationId xmlns:a16="http://schemas.microsoft.com/office/drawing/2014/main" id="{B19A92CB-32CC-43DA-AD98-B31AA8791CC9}"/>
              </a:ext>
            </a:extLst>
          </p:cNvPr>
          <p:cNvSpPr>
            <a:spLocks noGrp="1"/>
          </p:cNvSpPr>
          <p:nvPr>
            <p:ph type="body" idx="1"/>
          </p:nvPr>
        </p:nvSpPr>
        <p:spPr>
          <a:xfrm>
            <a:off x="838200" y="1201737"/>
            <a:ext cx="7755229" cy="5447645"/>
          </a:xfrm>
        </p:spPr>
        <p:txBody>
          <a:bodyPr/>
          <a:lstStyle/>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pPr algn="just"/>
            <a:r>
              <a:rPr lang="en-US" sz="2400" b="1" dirty="0"/>
              <a:t>Kappa Architecture</a:t>
            </a:r>
            <a:r>
              <a:rPr lang="en-US" sz="2400" dirty="0"/>
              <a:t> is a software </a:t>
            </a:r>
            <a:r>
              <a:rPr lang="en-US" sz="2400" b="1" dirty="0"/>
              <a:t>architecture </a:t>
            </a:r>
            <a:r>
              <a:rPr lang="en-US" sz="2400" dirty="0"/>
              <a:t>pattern. Kappa Architecture is a simplification of Lambda Architecture. A Kappa Architecture system is like a Lambda Architecture system with the batch processing system removed. To replace batch processing, data is simply fed through the streaming system quickly.</a:t>
            </a:r>
            <a:endParaRPr lang="en-IN" sz="2400" dirty="0"/>
          </a:p>
        </p:txBody>
      </p:sp>
      <p:sp>
        <p:nvSpPr>
          <p:cNvPr id="7" name="Date Placeholder 6">
            <a:extLst>
              <a:ext uri="{FF2B5EF4-FFF2-40B4-BE49-F238E27FC236}">
                <a16:creationId xmlns:a16="http://schemas.microsoft.com/office/drawing/2014/main" id="{3F6BEF0D-5147-434B-98A6-E012750CA777}"/>
              </a:ext>
            </a:extLst>
          </p:cNvPr>
          <p:cNvSpPr>
            <a:spLocks noGrp="1"/>
          </p:cNvSpPr>
          <p:nvPr>
            <p:ph type="dt" sz="half" idx="6"/>
          </p:nvPr>
        </p:nvSpPr>
        <p:spPr/>
        <p:txBody>
          <a:bodyPr/>
          <a:lstStyle/>
          <a:p>
            <a:fld id="{891EF22F-7052-471D-AEAE-2D6DAA304441}" type="datetime2">
              <a:rPr lang="en-US" smtClean="0"/>
              <a:t>Monday, August 26, 2019</a:t>
            </a:fld>
            <a:endParaRPr lang="en-US"/>
          </a:p>
        </p:txBody>
      </p:sp>
      <p:sp>
        <p:nvSpPr>
          <p:cNvPr id="5" name="Slide Number Placeholder 4">
            <a:extLst>
              <a:ext uri="{FF2B5EF4-FFF2-40B4-BE49-F238E27FC236}">
                <a16:creationId xmlns:a16="http://schemas.microsoft.com/office/drawing/2014/main" id="{6FCA2842-EE88-4298-A8E7-A24A4D3FD8C1}"/>
              </a:ext>
            </a:extLst>
          </p:cNvPr>
          <p:cNvSpPr>
            <a:spLocks noGrp="1"/>
          </p:cNvSpPr>
          <p:nvPr>
            <p:ph type="sldNum" sz="quarter" idx="7"/>
          </p:nvPr>
        </p:nvSpPr>
        <p:spPr/>
        <p:txBody>
          <a:bodyPr/>
          <a:lstStyle/>
          <a:p>
            <a:pPr marL="25400">
              <a:lnSpc>
                <a:spcPts val="1664"/>
              </a:lnSpc>
            </a:pPr>
            <a:fld id="{81D60167-4931-47E6-BA6A-407CBD079E47}" type="slidenum">
              <a:rPr lang="en-IN" smtClean="0"/>
              <a:t>104</a:t>
            </a:fld>
            <a:endParaRPr lang="en-IN" dirty="0"/>
          </a:p>
        </p:txBody>
      </p:sp>
      <p:sp>
        <p:nvSpPr>
          <p:cNvPr id="3" name="object 3"/>
          <p:cNvSpPr/>
          <p:nvPr/>
        </p:nvSpPr>
        <p:spPr>
          <a:xfrm>
            <a:off x="756050" y="869585"/>
            <a:ext cx="8250298" cy="3744098"/>
          </a:xfrm>
          <a:prstGeom prst="rect">
            <a:avLst/>
          </a:prstGeom>
          <a:blipFill>
            <a:blip r:embed="rId2" cstate="print"/>
            <a:stretch>
              <a:fillRect/>
            </a:stretch>
          </a:blipFill>
        </p:spPr>
        <p:txBody>
          <a:bodyPr wrap="square" lIns="0" tIns="0" rIns="0" bIns="0" rtlCol="0"/>
          <a:lstStyle/>
          <a:p>
            <a:endParaRPr dirty="0"/>
          </a:p>
        </p:txBody>
      </p:sp>
      <p:sp>
        <p:nvSpPr>
          <p:cNvPr id="4" name="object 4"/>
          <p:cNvSpPr/>
          <p:nvPr/>
        </p:nvSpPr>
        <p:spPr>
          <a:xfrm>
            <a:off x="146304" y="6210300"/>
            <a:ext cx="457200" cy="457200"/>
          </a:xfrm>
          <a:custGeom>
            <a:avLst/>
            <a:gdLst/>
            <a:ahLst/>
            <a:cxnLst/>
            <a:rect l="l" t="t" r="r" b="b"/>
            <a:pathLst>
              <a:path w="457200" h="457200">
                <a:moveTo>
                  <a:pt x="228600" y="0"/>
                </a:moveTo>
                <a:lnTo>
                  <a:pt x="182529" y="4644"/>
                </a:lnTo>
                <a:lnTo>
                  <a:pt x="139619" y="17964"/>
                </a:lnTo>
                <a:lnTo>
                  <a:pt x="100788" y="39041"/>
                </a:lnTo>
                <a:lnTo>
                  <a:pt x="66955" y="66955"/>
                </a:lnTo>
                <a:lnTo>
                  <a:pt x="39041" y="100788"/>
                </a:lnTo>
                <a:lnTo>
                  <a:pt x="17964" y="139619"/>
                </a:lnTo>
                <a:lnTo>
                  <a:pt x="4644" y="182529"/>
                </a:lnTo>
                <a:lnTo>
                  <a:pt x="0" y="228600"/>
                </a:lnTo>
                <a:lnTo>
                  <a:pt x="4644" y="274670"/>
                </a:lnTo>
                <a:lnTo>
                  <a:pt x="17964" y="317580"/>
                </a:lnTo>
                <a:lnTo>
                  <a:pt x="39041" y="356411"/>
                </a:lnTo>
                <a:lnTo>
                  <a:pt x="66955" y="390244"/>
                </a:lnTo>
                <a:lnTo>
                  <a:pt x="100788" y="418158"/>
                </a:lnTo>
                <a:lnTo>
                  <a:pt x="139619" y="439235"/>
                </a:lnTo>
                <a:lnTo>
                  <a:pt x="182529" y="452555"/>
                </a:lnTo>
                <a:lnTo>
                  <a:pt x="228600" y="457200"/>
                </a:lnTo>
                <a:lnTo>
                  <a:pt x="274670" y="452555"/>
                </a:lnTo>
                <a:lnTo>
                  <a:pt x="317580" y="439235"/>
                </a:lnTo>
                <a:lnTo>
                  <a:pt x="356411" y="418158"/>
                </a:lnTo>
                <a:lnTo>
                  <a:pt x="390244" y="390244"/>
                </a:lnTo>
                <a:lnTo>
                  <a:pt x="418158" y="356411"/>
                </a:lnTo>
                <a:lnTo>
                  <a:pt x="439235" y="317580"/>
                </a:lnTo>
                <a:lnTo>
                  <a:pt x="452555" y="274670"/>
                </a:lnTo>
                <a:lnTo>
                  <a:pt x="457200" y="228600"/>
                </a:lnTo>
                <a:lnTo>
                  <a:pt x="452555" y="182529"/>
                </a:lnTo>
                <a:lnTo>
                  <a:pt x="439235" y="139619"/>
                </a:lnTo>
                <a:lnTo>
                  <a:pt x="418158" y="100788"/>
                </a:lnTo>
                <a:lnTo>
                  <a:pt x="390244" y="66955"/>
                </a:lnTo>
                <a:lnTo>
                  <a:pt x="356411" y="39041"/>
                </a:lnTo>
                <a:lnTo>
                  <a:pt x="317580" y="17964"/>
                </a:lnTo>
                <a:lnTo>
                  <a:pt x="274670" y="4644"/>
                </a:lnTo>
                <a:lnTo>
                  <a:pt x="228600" y="0"/>
                </a:lnTo>
                <a:close/>
              </a:path>
            </a:pathLst>
          </a:custGeom>
          <a:solidFill>
            <a:srgbClr val="D24717"/>
          </a:solidFill>
        </p:spPr>
        <p:txBody>
          <a:bodyPr wrap="square" lIns="0" tIns="0" rIns="0" bIns="0" rtlCol="0"/>
          <a:lstStyle/>
          <a:p>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93444" y="688974"/>
            <a:ext cx="4067175" cy="635000"/>
          </a:xfrm>
          <a:prstGeom prst="rect">
            <a:avLst/>
          </a:prstGeom>
        </p:spPr>
        <p:txBody>
          <a:bodyPr vert="horz" wrap="square" lIns="0" tIns="12065" rIns="0" bIns="0" rtlCol="0">
            <a:spAutoFit/>
          </a:bodyPr>
          <a:lstStyle/>
          <a:p>
            <a:pPr marL="12700">
              <a:lnSpc>
                <a:spcPct val="100000"/>
              </a:lnSpc>
              <a:spcBef>
                <a:spcPts val="95"/>
              </a:spcBef>
            </a:pPr>
            <a:r>
              <a:rPr spc="-10" dirty="0">
                <a:solidFill>
                  <a:srgbClr val="696363"/>
                </a:solidFill>
              </a:rPr>
              <a:t>Machine</a:t>
            </a:r>
            <a:r>
              <a:rPr spc="-45" dirty="0">
                <a:solidFill>
                  <a:srgbClr val="696363"/>
                </a:solidFill>
              </a:rPr>
              <a:t> </a:t>
            </a:r>
            <a:r>
              <a:rPr spc="-10" dirty="0">
                <a:solidFill>
                  <a:srgbClr val="696363"/>
                </a:solidFill>
              </a:rPr>
              <a:t>pipelining</a:t>
            </a:r>
          </a:p>
        </p:txBody>
      </p:sp>
      <p:sp>
        <p:nvSpPr>
          <p:cNvPr id="3" name="object 3"/>
          <p:cNvSpPr/>
          <p:nvPr/>
        </p:nvSpPr>
        <p:spPr>
          <a:xfrm>
            <a:off x="988142" y="1600200"/>
            <a:ext cx="7927258" cy="3276600"/>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146304" y="6210300"/>
            <a:ext cx="457200" cy="457200"/>
          </a:xfrm>
          <a:custGeom>
            <a:avLst/>
            <a:gdLst/>
            <a:ahLst/>
            <a:cxnLst/>
            <a:rect l="l" t="t" r="r" b="b"/>
            <a:pathLst>
              <a:path w="457200" h="457200">
                <a:moveTo>
                  <a:pt x="228600" y="0"/>
                </a:moveTo>
                <a:lnTo>
                  <a:pt x="182529" y="4644"/>
                </a:lnTo>
                <a:lnTo>
                  <a:pt x="139619" y="17964"/>
                </a:lnTo>
                <a:lnTo>
                  <a:pt x="100788" y="39041"/>
                </a:lnTo>
                <a:lnTo>
                  <a:pt x="66955" y="66955"/>
                </a:lnTo>
                <a:lnTo>
                  <a:pt x="39041" y="100788"/>
                </a:lnTo>
                <a:lnTo>
                  <a:pt x="17964" y="139619"/>
                </a:lnTo>
                <a:lnTo>
                  <a:pt x="4644" y="182529"/>
                </a:lnTo>
                <a:lnTo>
                  <a:pt x="0" y="228600"/>
                </a:lnTo>
                <a:lnTo>
                  <a:pt x="4644" y="274670"/>
                </a:lnTo>
                <a:lnTo>
                  <a:pt x="17964" y="317580"/>
                </a:lnTo>
                <a:lnTo>
                  <a:pt x="39041" y="356411"/>
                </a:lnTo>
                <a:lnTo>
                  <a:pt x="66955" y="390244"/>
                </a:lnTo>
                <a:lnTo>
                  <a:pt x="100788" y="418158"/>
                </a:lnTo>
                <a:lnTo>
                  <a:pt x="139619" y="439235"/>
                </a:lnTo>
                <a:lnTo>
                  <a:pt x="182529" y="452555"/>
                </a:lnTo>
                <a:lnTo>
                  <a:pt x="228600" y="457200"/>
                </a:lnTo>
                <a:lnTo>
                  <a:pt x="274670" y="452555"/>
                </a:lnTo>
                <a:lnTo>
                  <a:pt x="317580" y="439235"/>
                </a:lnTo>
                <a:lnTo>
                  <a:pt x="356411" y="418158"/>
                </a:lnTo>
                <a:lnTo>
                  <a:pt x="390244" y="390244"/>
                </a:lnTo>
                <a:lnTo>
                  <a:pt x="418158" y="356411"/>
                </a:lnTo>
                <a:lnTo>
                  <a:pt x="439235" y="317580"/>
                </a:lnTo>
                <a:lnTo>
                  <a:pt x="452555" y="274670"/>
                </a:lnTo>
                <a:lnTo>
                  <a:pt x="457200" y="228600"/>
                </a:lnTo>
                <a:lnTo>
                  <a:pt x="452555" y="182529"/>
                </a:lnTo>
                <a:lnTo>
                  <a:pt x="439235" y="139619"/>
                </a:lnTo>
                <a:lnTo>
                  <a:pt x="418158" y="100788"/>
                </a:lnTo>
                <a:lnTo>
                  <a:pt x="390244" y="66955"/>
                </a:lnTo>
                <a:lnTo>
                  <a:pt x="356411" y="39041"/>
                </a:lnTo>
                <a:lnTo>
                  <a:pt x="317580" y="17964"/>
                </a:lnTo>
                <a:lnTo>
                  <a:pt x="274670" y="4644"/>
                </a:lnTo>
                <a:lnTo>
                  <a:pt x="228600" y="0"/>
                </a:lnTo>
                <a:close/>
              </a:path>
            </a:pathLst>
          </a:custGeom>
          <a:solidFill>
            <a:srgbClr val="D24717"/>
          </a:solidFill>
        </p:spPr>
        <p:txBody>
          <a:bodyPr wrap="square" lIns="0" tIns="0" rIns="0" bIns="0" rtlCol="0"/>
          <a:lstStyle/>
          <a:p>
            <a:endParaRPr/>
          </a:p>
        </p:txBody>
      </p:sp>
      <p:sp>
        <p:nvSpPr>
          <p:cNvPr id="7" name="Date Placeholder 6">
            <a:extLst>
              <a:ext uri="{FF2B5EF4-FFF2-40B4-BE49-F238E27FC236}">
                <a16:creationId xmlns:a16="http://schemas.microsoft.com/office/drawing/2014/main" id="{A1722CDC-78A0-4E93-9838-FF230EFEA825}"/>
              </a:ext>
            </a:extLst>
          </p:cNvPr>
          <p:cNvSpPr>
            <a:spLocks noGrp="1"/>
          </p:cNvSpPr>
          <p:nvPr>
            <p:ph type="dt" sz="half" idx="6"/>
          </p:nvPr>
        </p:nvSpPr>
        <p:spPr/>
        <p:txBody>
          <a:bodyPr/>
          <a:lstStyle/>
          <a:p>
            <a:fld id="{EC3B2EC1-E048-441C-99B3-87B0C7129B7D}" type="datetime2">
              <a:rPr lang="en-US" smtClean="0"/>
              <a:t>Monday, August 26, 2019</a:t>
            </a:fld>
            <a:endParaRPr lang="en-US"/>
          </a:p>
        </p:txBody>
      </p:sp>
      <p:sp>
        <p:nvSpPr>
          <p:cNvPr id="5" name="Slide Number Placeholder 4">
            <a:extLst>
              <a:ext uri="{FF2B5EF4-FFF2-40B4-BE49-F238E27FC236}">
                <a16:creationId xmlns:a16="http://schemas.microsoft.com/office/drawing/2014/main" id="{3C1F0584-4E8C-496E-B382-8BA73764ECD0}"/>
              </a:ext>
            </a:extLst>
          </p:cNvPr>
          <p:cNvSpPr>
            <a:spLocks noGrp="1"/>
          </p:cNvSpPr>
          <p:nvPr>
            <p:ph type="sldNum" sz="quarter" idx="7"/>
          </p:nvPr>
        </p:nvSpPr>
        <p:spPr/>
        <p:txBody>
          <a:bodyPr/>
          <a:lstStyle/>
          <a:p>
            <a:pPr marL="25400">
              <a:lnSpc>
                <a:spcPts val="1664"/>
              </a:lnSpc>
            </a:pPr>
            <a:fld id="{81D60167-4931-47E6-BA6A-407CBD079E47}" type="slidenum">
              <a:rPr lang="en-IN" smtClean="0"/>
              <a:t>105</a:t>
            </a:fld>
            <a:endParaRPr lang="en-IN" dirty="0"/>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065" rIns="0" bIns="0" rtlCol="0">
            <a:spAutoFit/>
          </a:bodyPr>
          <a:lstStyle/>
          <a:p>
            <a:pPr marL="295910">
              <a:lnSpc>
                <a:spcPct val="100000"/>
              </a:lnSpc>
              <a:spcBef>
                <a:spcPts val="95"/>
              </a:spcBef>
            </a:pPr>
            <a:r>
              <a:rPr spc="-5" dirty="0"/>
              <a:t>End of </a:t>
            </a:r>
            <a:r>
              <a:rPr spc="-10" dirty="0"/>
              <a:t>Unit</a:t>
            </a:r>
            <a:r>
              <a:rPr spc="-100" dirty="0"/>
              <a:t> </a:t>
            </a:r>
            <a:r>
              <a:rPr spc="-5" dirty="0"/>
              <a:t>1</a:t>
            </a:r>
          </a:p>
        </p:txBody>
      </p:sp>
      <p:sp>
        <p:nvSpPr>
          <p:cNvPr id="3" name="object 3"/>
          <p:cNvSpPr/>
          <p:nvPr/>
        </p:nvSpPr>
        <p:spPr>
          <a:xfrm>
            <a:off x="146304" y="6210300"/>
            <a:ext cx="457200" cy="457200"/>
          </a:xfrm>
          <a:custGeom>
            <a:avLst/>
            <a:gdLst/>
            <a:ahLst/>
            <a:cxnLst/>
            <a:rect l="l" t="t" r="r" b="b"/>
            <a:pathLst>
              <a:path w="457200" h="457200">
                <a:moveTo>
                  <a:pt x="228600" y="0"/>
                </a:moveTo>
                <a:lnTo>
                  <a:pt x="182529" y="4644"/>
                </a:lnTo>
                <a:lnTo>
                  <a:pt x="139619" y="17964"/>
                </a:lnTo>
                <a:lnTo>
                  <a:pt x="100788" y="39041"/>
                </a:lnTo>
                <a:lnTo>
                  <a:pt x="66955" y="66955"/>
                </a:lnTo>
                <a:lnTo>
                  <a:pt x="39041" y="100788"/>
                </a:lnTo>
                <a:lnTo>
                  <a:pt x="17964" y="139619"/>
                </a:lnTo>
                <a:lnTo>
                  <a:pt x="4644" y="182529"/>
                </a:lnTo>
                <a:lnTo>
                  <a:pt x="0" y="228600"/>
                </a:lnTo>
                <a:lnTo>
                  <a:pt x="4644" y="274670"/>
                </a:lnTo>
                <a:lnTo>
                  <a:pt x="17964" y="317580"/>
                </a:lnTo>
                <a:lnTo>
                  <a:pt x="39041" y="356411"/>
                </a:lnTo>
                <a:lnTo>
                  <a:pt x="66955" y="390244"/>
                </a:lnTo>
                <a:lnTo>
                  <a:pt x="100788" y="418158"/>
                </a:lnTo>
                <a:lnTo>
                  <a:pt x="139619" y="439235"/>
                </a:lnTo>
                <a:lnTo>
                  <a:pt x="182529" y="452555"/>
                </a:lnTo>
                <a:lnTo>
                  <a:pt x="228600" y="457200"/>
                </a:lnTo>
                <a:lnTo>
                  <a:pt x="274670" y="452555"/>
                </a:lnTo>
                <a:lnTo>
                  <a:pt x="317580" y="439235"/>
                </a:lnTo>
                <a:lnTo>
                  <a:pt x="356411" y="418158"/>
                </a:lnTo>
                <a:lnTo>
                  <a:pt x="390244" y="390244"/>
                </a:lnTo>
                <a:lnTo>
                  <a:pt x="418158" y="356411"/>
                </a:lnTo>
                <a:lnTo>
                  <a:pt x="439235" y="317580"/>
                </a:lnTo>
                <a:lnTo>
                  <a:pt x="452555" y="274670"/>
                </a:lnTo>
                <a:lnTo>
                  <a:pt x="457200" y="228600"/>
                </a:lnTo>
                <a:lnTo>
                  <a:pt x="452555" y="182529"/>
                </a:lnTo>
                <a:lnTo>
                  <a:pt x="439235" y="139619"/>
                </a:lnTo>
                <a:lnTo>
                  <a:pt x="418158" y="100788"/>
                </a:lnTo>
                <a:lnTo>
                  <a:pt x="390244" y="66955"/>
                </a:lnTo>
                <a:lnTo>
                  <a:pt x="356411" y="39041"/>
                </a:lnTo>
                <a:lnTo>
                  <a:pt x="317580" y="17964"/>
                </a:lnTo>
                <a:lnTo>
                  <a:pt x="274670" y="4644"/>
                </a:lnTo>
                <a:lnTo>
                  <a:pt x="228600" y="0"/>
                </a:lnTo>
                <a:close/>
              </a:path>
            </a:pathLst>
          </a:custGeom>
          <a:solidFill>
            <a:srgbClr val="D24717"/>
          </a:solidFill>
        </p:spPr>
        <p:txBody>
          <a:bodyPr wrap="square" lIns="0" tIns="0" rIns="0" bIns="0" rtlCol="0"/>
          <a:lstStyle/>
          <a:p>
            <a:endParaRPr/>
          </a:p>
        </p:txBody>
      </p:sp>
      <p:sp>
        <p:nvSpPr>
          <p:cNvPr id="5" name="object 5"/>
          <p:cNvSpPr txBox="1"/>
          <p:nvPr/>
        </p:nvSpPr>
        <p:spPr>
          <a:xfrm>
            <a:off x="244652" y="6329531"/>
            <a:ext cx="261620" cy="227965"/>
          </a:xfrm>
          <a:prstGeom prst="rect">
            <a:avLst/>
          </a:prstGeom>
        </p:spPr>
        <p:txBody>
          <a:bodyPr vert="horz" wrap="square" lIns="0" tIns="0" rIns="0" bIns="0" rtlCol="0">
            <a:spAutoFit/>
          </a:bodyPr>
          <a:lstStyle/>
          <a:p>
            <a:pPr marL="25400">
              <a:lnSpc>
                <a:spcPts val="1664"/>
              </a:lnSpc>
            </a:pPr>
            <a:fld id="{81D60167-4931-47E6-BA6A-407CBD079E47}" type="slidenum">
              <a:rPr sz="1400" dirty="0">
                <a:solidFill>
                  <a:srgbClr val="FFFFFF"/>
                </a:solidFill>
                <a:latin typeface="Franklin Gothic Book"/>
                <a:cs typeface="Franklin Gothic Book"/>
              </a:rPr>
              <a:t>106</a:t>
            </a:fld>
            <a:endParaRPr sz="1400">
              <a:latin typeface="Franklin Gothic Book"/>
              <a:cs typeface="Franklin Gothic Book"/>
            </a:endParaRPr>
          </a:p>
        </p:txBody>
      </p:sp>
      <p:sp>
        <p:nvSpPr>
          <p:cNvPr id="6" name="object 6"/>
          <p:cNvSpPr txBox="1"/>
          <p:nvPr/>
        </p:nvSpPr>
        <p:spPr>
          <a:xfrm>
            <a:off x="244652" y="6329531"/>
            <a:ext cx="2231390" cy="337185"/>
          </a:xfrm>
          <a:prstGeom prst="rect">
            <a:avLst/>
          </a:prstGeom>
        </p:spPr>
        <p:txBody>
          <a:bodyPr vert="horz" wrap="square" lIns="0" tIns="1270" rIns="0" bIns="0" rtlCol="0">
            <a:spAutoFit/>
          </a:bodyPr>
          <a:lstStyle/>
          <a:p>
            <a:pPr>
              <a:lnSpc>
                <a:spcPct val="100000"/>
              </a:lnSpc>
              <a:spcBef>
                <a:spcPts val="10"/>
              </a:spcBef>
            </a:pPr>
            <a:endParaRPr sz="1150">
              <a:latin typeface="Times New Roman"/>
              <a:cs typeface="Times New Roman"/>
            </a:endParaRPr>
          </a:p>
          <a:p>
            <a:pPr marL="151130">
              <a:lnSpc>
                <a:spcPct val="100000"/>
              </a:lnSpc>
            </a:pPr>
            <a:r>
              <a:rPr sz="1000" dirty="0">
                <a:solidFill>
                  <a:srgbClr val="A6A6A6"/>
                </a:solidFill>
                <a:latin typeface="Times New Roman"/>
                <a:cs typeface="Times New Roman"/>
                <a:hlinkClick r:id="rId2"/>
              </a:rPr>
              <a:t>Copy protected with</a:t>
            </a:r>
            <a:r>
              <a:rPr sz="1000" spc="-90" dirty="0">
                <a:solidFill>
                  <a:srgbClr val="A6A6A6"/>
                </a:solidFill>
                <a:latin typeface="Times New Roman"/>
                <a:cs typeface="Times New Roman"/>
                <a:hlinkClick r:id="rId2"/>
              </a:rPr>
              <a:t> </a:t>
            </a:r>
            <a:r>
              <a:rPr sz="1000" dirty="0">
                <a:solidFill>
                  <a:srgbClr val="A6A6A6"/>
                </a:solidFill>
                <a:latin typeface="Times New Roman"/>
                <a:cs typeface="Times New Roman"/>
                <a:hlinkClick r:id="rId2"/>
              </a:rPr>
              <a:t>PDF-No-Copy.com</a:t>
            </a:r>
            <a:endParaRPr sz="1000">
              <a:latin typeface="Times New Roman"/>
              <a:cs typeface="Times New Roman"/>
            </a:endParaRPr>
          </a:p>
        </p:txBody>
      </p:sp>
      <p:sp>
        <p:nvSpPr>
          <p:cNvPr id="7" name="Date Placeholder 6">
            <a:extLst>
              <a:ext uri="{FF2B5EF4-FFF2-40B4-BE49-F238E27FC236}">
                <a16:creationId xmlns:a16="http://schemas.microsoft.com/office/drawing/2014/main" id="{D5168EFD-E1EB-4483-8444-70DBCC3FA285}"/>
              </a:ext>
            </a:extLst>
          </p:cNvPr>
          <p:cNvSpPr>
            <a:spLocks noGrp="1"/>
          </p:cNvSpPr>
          <p:nvPr>
            <p:ph type="dt" sz="half" idx="6"/>
          </p:nvPr>
        </p:nvSpPr>
        <p:spPr/>
        <p:txBody>
          <a:bodyPr/>
          <a:lstStyle/>
          <a:p>
            <a:fld id="{947BD833-67EA-4F94-8325-3F0DB6948F73}" type="datetime2">
              <a:rPr lang="en-US" smtClean="0"/>
              <a:t>Monday, August 26, 2019</a:t>
            </a:fld>
            <a:endParaRPr lang="en-US"/>
          </a:p>
        </p:txBody>
      </p:sp>
      <p:sp>
        <p:nvSpPr>
          <p:cNvPr id="4" name="Slide Number Placeholder 3">
            <a:extLst>
              <a:ext uri="{FF2B5EF4-FFF2-40B4-BE49-F238E27FC236}">
                <a16:creationId xmlns:a16="http://schemas.microsoft.com/office/drawing/2014/main" id="{4418336F-594F-44B0-B03C-8B060C2C5F5E}"/>
              </a:ext>
            </a:extLst>
          </p:cNvPr>
          <p:cNvSpPr>
            <a:spLocks noGrp="1"/>
          </p:cNvSpPr>
          <p:nvPr>
            <p:ph type="sldNum" sz="quarter" idx="7"/>
          </p:nvPr>
        </p:nvSpPr>
        <p:spPr/>
        <p:txBody>
          <a:bodyPr/>
          <a:lstStyle/>
          <a:p>
            <a:pPr marL="25400">
              <a:lnSpc>
                <a:spcPts val="1664"/>
              </a:lnSpc>
            </a:pPr>
            <a:fld id="{81D60167-4931-47E6-BA6A-407CBD079E47}" type="slidenum">
              <a:rPr lang="en-IN" smtClean="0"/>
              <a:t>106</a:t>
            </a:fld>
            <a:endParaRPr lang="en-IN"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AC9320-2977-4D84-A88D-3A147269C9F6}"/>
              </a:ext>
            </a:extLst>
          </p:cNvPr>
          <p:cNvSpPr>
            <a:spLocks noGrp="1"/>
          </p:cNvSpPr>
          <p:nvPr>
            <p:ph type="title"/>
          </p:nvPr>
        </p:nvSpPr>
        <p:spPr>
          <a:xfrm>
            <a:off x="838200" y="345302"/>
            <a:ext cx="8077200" cy="1231106"/>
          </a:xfrm>
        </p:spPr>
        <p:txBody>
          <a:bodyPr/>
          <a:lstStyle/>
          <a:p>
            <a:r>
              <a:rPr lang="en-US" dirty="0"/>
              <a:t>Six advantages of cloud computing</a:t>
            </a:r>
            <a:endParaRPr lang="en-IN" dirty="0"/>
          </a:p>
        </p:txBody>
      </p:sp>
      <p:sp>
        <p:nvSpPr>
          <p:cNvPr id="4" name="Text Placeholder 3">
            <a:extLst>
              <a:ext uri="{FF2B5EF4-FFF2-40B4-BE49-F238E27FC236}">
                <a16:creationId xmlns:a16="http://schemas.microsoft.com/office/drawing/2014/main" id="{7AE78881-C747-4006-8970-0CF0AA85FDBE}"/>
              </a:ext>
            </a:extLst>
          </p:cNvPr>
          <p:cNvSpPr>
            <a:spLocks noGrp="1"/>
          </p:cNvSpPr>
          <p:nvPr>
            <p:ph type="body" idx="1"/>
          </p:nvPr>
        </p:nvSpPr>
        <p:spPr>
          <a:xfrm>
            <a:off x="507923" y="1143001"/>
            <a:ext cx="8401615" cy="5369698"/>
          </a:xfrm>
        </p:spPr>
        <p:txBody>
          <a:bodyPr/>
          <a:lstStyle/>
          <a:p>
            <a:pPr marL="457200" indent="-457200" algn="just">
              <a:buFont typeface="Arial" panose="020B0604020202020204" pitchFamily="34" charset="0"/>
              <a:buChar char="•"/>
            </a:pPr>
            <a:r>
              <a:rPr lang="en-IN" b="1" dirty="0"/>
              <a:t>Variable vs. Capital Expense: </a:t>
            </a:r>
            <a:r>
              <a:rPr lang="en-IN" dirty="0"/>
              <a:t>T</a:t>
            </a:r>
            <a:r>
              <a:rPr lang="en-US" dirty="0"/>
              <a:t>he ability to </a:t>
            </a:r>
            <a:r>
              <a:rPr lang="en-US" i="1" dirty="0"/>
              <a:t>trade capital expense for variable operational expense</a:t>
            </a:r>
            <a:r>
              <a:rPr lang="en-US" dirty="0"/>
              <a:t>. Instead of having to invest heavily in data centers and servers before knowing how you’re going to </a:t>
            </a:r>
            <a:r>
              <a:rPr lang="en-IN" dirty="0"/>
              <a:t>use them.</a:t>
            </a:r>
          </a:p>
          <a:p>
            <a:pPr marL="457200" indent="-457200" algn="just">
              <a:buFont typeface="Arial" panose="020B0604020202020204" pitchFamily="34" charset="0"/>
              <a:buChar char="•"/>
            </a:pPr>
            <a:r>
              <a:rPr lang="en-IN" b="1" dirty="0"/>
              <a:t>Economies of Scale: </a:t>
            </a:r>
            <a:r>
              <a:rPr lang="en-IN" dirty="0"/>
              <a:t>The</a:t>
            </a:r>
            <a:r>
              <a:rPr lang="en-US" dirty="0"/>
              <a:t> </a:t>
            </a:r>
            <a:r>
              <a:rPr lang="en-US" i="1" dirty="0"/>
              <a:t>organizations benefit from massive economies of scale</a:t>
            </a:r>
            <a:r>
              <a:rPr lang="en-US" dirty="0"/>
              <a:t>. By using cloud computing, you can achieve a lower variable cost than you would get </a:t>
            </a:r>
            <a:r>
              <a:rPr lang="en-IN" dirty="0"/>
              <a:t>on your own. Thousands of customers use which translates into lower prices.</a:t>
            </a:r>
          </a:p>
          <a:p>
            <a:pPr marL="457200" indent="-457200" algn="just">
              <a:buFont typeface="Arial" panose="020B0604020202020204" pitchFamily="34" charset="0"/>
              <a:buChar char="•"/>
            </a:pPr>
            <a:r>
              <a:rPr lang="en-IN" b="1" dirty="0"/>
              <a:t>Stop Guessing Capacity: </a:t>
            </a:r>
            <a:r>
              <a:rPr lang="en-IN" dirty="0"/>
              <a:t>The Company </a:t>
            </a:r>
            <a:r>
              <a:rPr lang="en-US" dirty="0"/>
              <a:t>often end up either sitting on expensive idle resources or dealing with limited capacity. With cloud computing, organizations can </a:t>
            </a:r>
            <a:r>
              <a:rPr lang="en-US" i="1" dirty="0"/>
              <a:t>stop guessing about capacity requirements </a:t>
            </a:r>
            <a:r>
              <a:rPr lang="en-US" dirty="0"/>
              <a:t>for the infrastructure necessary to meet their business needs by scale-up or scale-down the resources.</a:t>
            </a:r>
            <a:endParaRPr lang="en-IN" dirty="0"/>
          </a:p>
        </p:txBody>
      </p:sp>
      <p:sp>
        <p:nvSpPr>
          <p:cNvPr id="2" name="Date Placeholder 1">
            <a:extLst>
              <a:ext uri="{FF2B5EF4-FFF2-40B4-BE49-F238E27FC236}">
                <a16:creationId xmlns:a16="http://schemas.microsoft.com/office/drawing/2014/main" id="{44202117-47C6-49B6-9863-B9A509AD44EB}"/>
              </a:ext>
            </a:extLst>
          </p:cNvPr>
          <p:cNvSpPr>
            <a:spLocks noGrp="1"/>
          </p:cNvSpPr>
          <p:nvPr>
            <p:ph type="dt" sz="half" idx="6"/>
          </p:nvPr>
        </p:nvSpPr>
        <p:spPr/>
        <p:txBody>
          <a:bodyPr/>
          <a:lstStyle/>
          <a:p>
            <a:fld id="{4814498E-B427-4380-B6BC-EC6EF1BCA03F}" type="datetime2">
              <a:rPr lang="en-US" smtClean="0"/>
              <a:t>Monday, August 26, 2019</a:t>
            </a:fld>
            <a:endParaRPr lang="en-US" dirty="0"/>
          </a:p>
        </p:txBody>
      </p:sp>
      <p:sp>
        <p:nvSpPr>
          <p:cNvPr id="3" name="Slide Number Placeholder 2">
            <a:extLst>
              <a:ext uri="{FF2B5EF4-FFF2-40B4-BE49-F238E27FC236}">
                <a16:creationId xmlns:a16="http://schemas.microsoft.com/office/drawing/2014/main" id="{B97077E6-CBD4-49AB-9284-37428827CD5B}"/>
              </a:ext>
            </a:extLst>
          </p:cNvPr>
          <p:cNvSpPr>
            <a:spLocks noGrp="1"/>
          </p:cNvSpPr>
          <p:nvPr>
            <p:ph type="sldNum" sz="quarter" idx="7"/>
          </p:nvPr>
        </p:nvSpPr>
        <p:spPr/>
        <p:txBody>
          <a:bodyPr/>
          <a:lstStyle/>
          <a:p>
            <a:pPr marL="25400">
              <a:lnSpc>
                <a:spcPts val="1664"/>
              </a:lnSpc>
            </a:pPr>
            <a:fld id="{81D60167-4931-47E6-BA6A-407CBD079E47}" type="slidenum">
              <a:rPr lang="en-IN" smtClean="0"/>
              <a:t>11</a:t>
            </a:fld>
            <a:endParaRPr lang="en-IN" dirty="0"/>
          </a:p>
        </p:txBody>
      </p:sp>
    </p:spTree>
    <p:extLst>
      <p:ext uri="{BB962C8B-B14F-4D97-AF65-F5344CB8AC3E}">
        <p14:creationId xmlns:p14="http://schemas.microsoft.com/office/powerpoint/2010/main" val="1320568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5783E2-4E60-4C94-9DE3-943156A04F40}"/>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678F2C9F-B616-4CB0-8F90-7D357200495E}"/>
              </a:ext>
            </a:extLst>
          </p:cNvPr>
          <p:cNvSpPr>
            <a:spLocks noGrp="1"/>
          </p:cNvSpPr>
          <p:nvPr>
            <p:ph type="body" idx="1"/>
          </p:nvPr>
        </p:nvSpPr>
        <p:spPr>
          <a:xfrm>
            <a:off x="838200" y="911165"/>
            <a:ext cx="7755229" cy="5601533"/>
          </a:xfrm>
        </p:spPr>
        <p:txBody>
          <a:bodyPr/>
          <a:lstStyle/>
          <a:p>
            <a:pPr marL="457200" indent="-457200" algn="just">
              <a:buFont typeface="Arial" panose="020B0604020202020204" pitchFamily="34" charset="0"/>
              <a:buChar char="•"/>
            </a:pPr>
            <a:r>
              <a:rPr lang="en-IN" b="1" dirty="0"/>
              <a:t>Increase Speed and Agility: </a:t>
            </a:r>
            <a:r>
              <a:rPr lang="en-IN" dirty="0"/>
              <a:t>In Cloud Computing N</a:t>
            </a:r>
            <a:r>
              <a:rPr lang="en-US" dirty="0" err="1"/>
              <a:t>ew</a:t>
            </a:r>
            <a:r>
              <a:rPr lang="en-US" dirty="0"/>
              <a:t> IT resources allows organizations to reduce the time it takes to make those resources available to developers from weeks to just minutes. This results in a dramatic </a:t>
            </a:r>
            <a:r>
              <a:rPr lang="en-US" i="1" dirty="0"/>
              <a:t>increase in speed and agility </a:t>
            </a:r>
            <a:r>
              <a:rPr lang="en-US" dirty="0"/>
              <a:t>for the </a:t>
            </a:r>
            <a:r>
              <a:rPr lang="en-IN" dirty="0"/>
              <a:t>organization.</a:t>
            </a:r>
          </a:p>
          <a:p>
            <a:pPr marL="457200" indent="-457200" algn="just">
              <a:buFont typeface="Arial" panose="020B0604020202020204" pitchFamily="34" charset="0"/>
              <a:buChar char="•"/>
            </a:pPr>
            <a:r>
              <a:rPr lang="en-IN" b="1" dirty="0"/>
              <a:t>Focus on Business Differentiators: </a:t>
            </a:r>
            <a:r>
              <a:rPr lang="en-US" dirty="0"/>
              <a:t>Cloud computing allows organizations to focus on their business priorities, instead of on the heavy lifting of racking, stacking, and powering servers. Organization can </a:t>
            </a:r>
            <a:r>
              <a:rPr lang="en-US" i="1" dirty="0"/>
              <a:t>stop spending money on running and maintaining data centers</a:t>
            </a:r>
            <a:r>
              <a:rPr lang="en-US" dirty="0"/>
              <a:t>. </a:t>
            </a:r>
          </a:p>
          <a:p>
            <a:pPr marL="457200" indent="-457200" algn="just">
              <a:buFont typeface="Arial" panose="020B0604020202020204" pitchFamily="34" charset="0"/>
              <a:buChar char="•"/>
            </a:pPr>
            <a:r>
              <a:rPr lang="en-IN" b="1" dirty="0"/>
              <a:t>Go Global in Minutes:</a:t>
            </a:r>
            <a:r>
              <a:rPr lang="en-IN" dirty="0"/>
              <a:t> The </a:t>
            </a:r>
            <a:r>
              <a:rPr lang="en-US" dirty="0"/>
              <a:t>ability to </a:t>
            </a:r>
            <a:r>
              <a:rPr lang="en-US" i="1" dirty="0"/>
              <a:t>go global in minutes</a:t>
            </a:r>
            <a:r>
              <a:rPr lang="en-US" dirty="0"/>
              <a:t>. Organizations can easily deploy their applications to multiple locations around the world with just a few clicks and satisfy customer needs.</a:t>
            </a:r>
            <a:endParaRPr lang="en-IN" dirty="0"/>
          </a:p>
        </p:txBody>
      </p:sp>
      <p:sp>
        <p:nvSpPr>
          <p:cNvPr id="4" name="Date Placeholder 3">
            <a:extLst>
              <a:ext uri="{FF2B5EF4-FFF2-40B4-BE49-F238E27FC236}">
                <a16:creationId xmlns:a16="http://schemas.microsoft.com/office/drawing/2014/main" id="{D5A79D62-5F37-4FA7-B963-88986D321A59}"/>
              </a:ext>
            </a:extLst>
          </p:cNvPr>
          <p:cNvSpPr>
            <a:spLocks noGrp="1"/>
          </p:cNvSpPr>
          <p:nvPr>
            <p:ph type="dt" sz="half" idx="6"/>
          </p:nvPr>
        </p:nvSpPr>
        <p:spPr/>
        <p:txBody>
          <a:bodyPr/>
          <a:lstStyle/>
          <a:p>
            <a:fld id="{2EE5B8DB-B91C-495E-9C71-A8A6F8739A78}" type="datetime2">
              <a:rPr lang="en-US" smtClean="0"/>
              <a:t>Monday, August 26, 2019</a:t>
            </a:fld>
            <a:endParaRPr lang="en-US" dirty="0"/>
          </a:p>
        </p:txBody>
      </p:sp>
      <p:sp>
        <p:nvSpPr>
          <p:cNvPr id="5" name="Slide Number Placeholder 4">
            <a:extLst>
              <a:ext uri="{FF2B5EF4-FFF2-40B4-BE49-F238E27FC236}">
                <a16:creationId xmlns:a16="http://schemas.microsoft.com/office/drawing/2014/main" id="{326877E2-7773-4BC7-B638-ADEC6C908C12}"/>
              </a:ext>
            </a:extLst>
          </p:cNvPr>
          <p:cNvSpPr>
            <a:spLocks noGrp="1"/>
          </p:cNvSpPr>
          <p:nvPr>
            <p:ph type="sldNum" sz="quarter" idx="7"/>
          </p:nvPr>
        </p:nvSpPr>
        <p:spPr/>
        <p:txBody>
          <a:bodyPr/>
          <a:lstStyle/>
          <a:p>
            <a:pPr marL="25400">
              <a:lnSpc>
                <a:spcPts val="1664"/>
              </a:lnSpc>
            </a:pPr>
            <a:fld id="{81D60167-4931-47E6-BA6A-407CBD079E47}" type="slidenum">
              <a:rPr lang="en-IN" smtClean="0"/>
              <a:t>12</a:t>
            </a:fld>
            <a:endParaRPr lang="en-IN" dirty="0"/>
          </a:p>
        </p:txBody>
      </p:sp>
    </p:spTree>
    <p:extLst>
      <p:ext uri="{BB962C8B-B14F-4D97-AF65-F5344CB8AC3E}">
        <p14:creationId xmlns:p14="http://schemas.microsoft.com/office/powerpoint/2010/main" val="3119317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93444" y="688974"/>
            <a:ext cx="4569156" cy="635000"/>
          </a:xfrm>
          <a:prstGeom prst="rect">
            <a:avLst/>
          </a:prstGeom>
        </p:spPr>
        <p:txBody>
          <a:bodyPr vert="horz" wrap="square" lIns="0" tIns="12065" rIns="0" bIns="0" rtlCol="0">
            <a:spAutoFit/>
          </a:bodyPr>
          <a:lstStyle/>
          <a:p>
            <a:pPr marL="12700">
              <a:lnSpc>
                <a:spcPct val="100000"/>
              </a:lnSpc>
              <a:spcBef>
                <a:spcPts val="95"/>
              </a:spcBef>
            </a:pPr>
            <a:r>
              <a:rPr b="1" spc="-5" dirty="0">
                <a:solidFill>
                  <a:srgbClr val="696363"/>
                </a:solidFill>
              </a:rPr>
              <a:t>Course</a:t>
            </a:r>
            <a:r>
              <a:rPr b="1" spc="-70" dirty="0">
                <a:solidFill>
                  <a:srgbClr val="696363"/>
                </a:solidFill>
              </a:rPr>
              <a:t> </a:t>
            </a:r>
            <a:r>
              <a:rPr b="1" spc="-5" dirty="0">
                <a:solidFill>
                  <a:srgbClr val="696363"/>
                </a:solidFill>
              </a:rPr>
              <a:t>Outline</a:t>
            </a:r>
          </a:p>
        </p:txBody>
      </p:sp>
      <p:sp>
        <p:nvSpPr>
          <p:cNvPr id="3" name="object 3"/>
          <p:cNvSpPr/>
          <p:nvPr/>
        </p:nvSpPr>
        <p:spPr>
          <a:xfrm>
            <a:off x="146304" y="6210300"/>
            <a:ext cx="457200" cy="457200"/>
          </a:xfrm>
          <a:custGeom>
            <a:avLst/>
            <a:gdLst/>
            <a:ahLst/>
            <a:cxnLst/>
            <a:rect l="l" t="t" r="r" b="b"/>
            <a:pathLst>
              <a:path w="457200" h="457200">
                <a:moveTo>
                  <a:pt x="228600" y="0"/>
                </a:moveTo>
                <a:lnTo>
                  <a:pt x="182529" y="4644"/>
                </a:lnTo>
                <a:lnTo>
                  <a:pt x="139619" y="17964"/>
                </a:lnTo>
                <a:lnTo>
                  <a:pt x="100788" y="39041"/>
                </a:lnTo>
                <a:lnTo>
                  <a:pt x="66955" y="66955"/>
                </a:lnTo>
                <a:lnTo>
                  <a:pt x="39041" y="100788"/>
                </a:lnTo>
                <a:lnTo>
                  <a:pt x="17964" y="139619"/>
                </a:lnTo>
                <a:lnTo>
                  <a:pt x="4644" y="182529"/>
                </a:lnTo>
                <a:lnTo>
                  <a:pt x="0" y="228600"/>
                </a:lnTo>
                <a:lnTo>
                  <a:pt x="4644" y="274670"/>
                </a:lnTo>
                <a:lnTo>
                  <a:pt x="17964" y="317580"/>
                </a:lnTo>
                <a:lnTo>
                  <a:pt x="39041" y="356411"/>
                </a:lnTo>
                <a:lnTo>
                  <a:pt x="66955" y="390244"/>
                </a:lnTo>
                <a:lnTo>
                  <a:pt x="100788" y="418158"/>
                </a:lnTo>
                <a:lnTo>
                  <a:pt x="139619" y="439235"/>
                </a:lnTo>
                <a:lnTo>
                  <a:pt x="182529" y="452555"/>
                </a:lnTo>
                <a:lnTo>
                  <a:pt x="228600" y="457200"/>
                </a:lnTo>
                <a:lnTo>
                  <a:pt x="274670" y="452555"/>
                </a:lnTo>
                <a:lnTo>
                  <a:pt x="317580" y="439235"/>
                </a:lnTo>
                <a:lnTo>
                  <a:pt x="356411" y="418158"/>
                </a:lnTo>
                <a:lnTo>
                  <a:pt x="390244" y="390244"/>
                </a:lnTo>
                <a:lnTo>
                  <a:pt x="418158" y="356411"/>
                </a:lnTo>
                <a:lnTo>
                  <a:pt x="439235" y="317580"/>
                </a:lnTo>
                <a:lnTo>
                  <a:pt x="452555" y="274670"/>
                </a:lnTo>
                <a:lnTo>
                  <a:pt x="457200" y="228600"/>
                </a:lnTo>
                <a:lnTo>
                  <a:pt x="452555" y="182529"/>
                </a:lnTo>
                <a:lnTo>
                  <a:pt x="439235" y="139619"/>
                </a:lnTo>
                <a:lnTo>
                  <a:pt x="418158" y="100788"/>
                </a:lnTo>
                <a:lnTo>
                  <a:pt x="390244" y="66955"/>
                </a:lnTo>
                <a:lnTo>
                  <a:pt x="356411" y="39041"/>
                </a:lnTo>
                <a:lnTo>
                  <a:pt x="317580" y="17964"/>
                </a:lnTo>
                <a:lnTo>
                  <a:pt x="274670" y="4644"/>
                </a:lnTo>
                <a:lnTo>
                  <a:pt x="228600" y="0"/>
                </a:lnTo>
                <a:close/>
              </a:path>
            </a:pathLst>
          </a:custGeom>
          <a:solidFill>
            <a:srgbClr val="D24717"/>
          </a:solidFill>
        </p:spPr>
        <p:txBody>
          <a:bodyPr wrap="square" lIns="0" tIns="0" rIns="0" bIns="0" rtlCol="0"/>
          <a:lstStyle/>
          <a:p>
            <a:endParaRPr/>
          </a:p>
        </p:txBody>
      </p:sp>
      <p:sp>
        <p:nvSpPr>
          <p:cNvPr id="10" name="object 10"/>
          <p:cNvSpPr txBox="1"/>
          <p:nvPr/>
        </p:nvSpPr>
        <p:spPr>
          <a:xfrm>
            <a:off x="244652" y="6329531"/>
            <a:ext cx="261620" cy="227965"/>
          </a:xfrm>
          <a:prstGeom prst="rect">
            <a:avLst/>
          </a:prstGeom>
        </p:spPr>
        <p:txBody>
          <a:bodyPr vert="horz" wrap="square" lIns="0" tIns="0" rIns="0" bIns="0" rtlCol="0">
            <a:spAutoFit/>
          </a:bodyPr>
          <a:lstStyle/>
          <a:p>
            <a:pPr marL="25400">
              <a:lnSpc>
                <a:spcPts val="1664"/>
              </a:lnSpc>
            </a:pPr>
            <a:fld id="{81D60167-4931-47E6-BA6A-407CBD079E47}" type="slidenum">
              <a:rPr sz="1400" dirty="0">
                <a:solidFill>
                  <a:srgbClr val="FFFFFF"/>
                </a:solidFill>
                <a:latin typeface="Franklin Gothic Book"/>
                <a:cs typeface="Franklin Gothic Book"/>
              </a:rPr>
              <a:t>13</a:t>
            </a:fld>
            <a:endParaRPr sz="1400">
              <a:latin typeface="Franklin Gothic Book"/>
              <a:cs typeface="Franklin Gothic Book"/>
            </a:endParaRPr>
          </a:p>
        </p:txBody>
      </p:sp>
      <p:sp>
        <p:nvSpPr>
          <p:cNvPr id="11" name="Date Placeholder 10">
            <a:extLst>
              <a:ext uri="{FF2B5EF4-FFF2-40B4-BE49-F238E27FC236}">
                <a16:creationId xmlns:a16="http://schemas.microsoft.com/office/drawing/2014/main" id="{582E280B-3317-4299-B119-F6D6DCEA3A6A}"/>
              </a:ext>
            </a:extLst>
          </p:cNvPr>
          <p:cNvSpPr>
            <a:spLocks noGrp="1"/>
          </p:cNvSpPr>
          <p:nvPr>
            <p:ph type="dt" sz="half" idx="6"/>
          </p:nvPr>
        </p:nvSpPr>
        <p:spPr/>
        <p:txBody>
          <a:bodyPr/>
          <a:lstStyle/>
          <a:p>
            <a:fld id="{65086CA6-9657-4A0B-BE5E-BDA437736FD2}" type="datetime2">
              <a:rPr lang="en-US" smtClean="0"/>
              <a:t>Monday, August 26, 2019</a:t>
            </a:fld>
            <a:endParaRPr lang="en-US" dirty="0"/>
          </a:p>
        </p:txBody>
      </p:sp>
      <p:graphicFrame>
        <p:nvGraphicFramePr>
          <p:cNvPr id="12" name="Table 11">
            <a:extLst>
              <a:ext uri="{FF2B5EF4-FFF2-40B4-BE49-F238E27FC236}">
                <a16:creationId xmlns:a16="http://schemas.microsoft.com/office/drawing/2014/main" id="{37F55393-A237-40CE-BAAC-55C4D603A43D}"/>
              </a:ext>
            </a:extLst>
          </p:cNvPr>
          <p:cNvGraphicFramePr>
            <a:graphicFrameLocks noGrp="1"/>
          </p:cNvGraphicFramePr>
          <p:nvPr>
            <p:extLst>
              <p:ext uri="{D42A27DB-BD31-4B8C-83A1-F6EECF244321}">
                <p14:modId xmlns:p14="http://schemas.microsoft.com/office/powerpoint/2010/main" val="4171100249"/>
              </p:ext>
            </p:extLst>
          </p:nvPr>
        </p:nvGraphicFramePr>
        <p:xfrm>
          <a:off x="990600" y="1414146"/>
          <a:ext cx="7696201" cy="4754877"/>
        </p:xfrm>
        <a:graphic>
          <a:graphicData uri="http://schemas.openxmlformats.org/drawingml/2006/table">
            <a:tbl>
              <a:tblPr firstRow="1" bandRow="1">
                <a:tableStyleId>{93296810-A885-4BE3-A3E7-6D5BEEA58F35}</a:tableStyleId>
              </a:tblPr>
              <a:tblGrid>
                <a:gridCol w="1044238">
                  <a:extLst>
                    <a:ext uri="{9D8B030D-6E8A-4147-A177-3AD203B41FA5}">
                      <a16:colId xmlns:a16="http://schemas.microsoft.com/office/drawing/2014/main" val="2734265611"/>
                    </a:ext>
                  </a:extLst>
                </a:gridCol>
                <a:gridCol w="1333987">
                  <a:extLst>
                    <a:ext uri="{9D8B030D-6E8A-4147-A177-3AD203B41FA5}">
                      <a16:colId xmlns:a16="http://schemas.microsoft.com/office/drawing/2014/main" val="1568120292"/>
                    </a:ext>
                  </a:extLst>
                </a:gridCol>
                <a:gridCol w="432867">
                  <a:extLst>
                    <a:ext uri="{9D8B030D-6E8A-4147-A177-3AD203B41FA5}">
                      <a16:colId xmlns:a16="http://schemas.microsoft.com/office/drawing/2014/main" val="3025165966"/>
                    </a:ext>
                  </a:extLst>
                </a:gridCol>
                <a:gridCol w="1333987">
                  <a:extLst>
                    <a:ext uri="{9D8B030D-6E8A-4147-A177-3AD203B41FA5}">
                      <a16:colId xmlns:a16="http://schemas.microsoft.com/office/drawing/2014/main" val="3185302890"/>
                    </a:ext>
                  </a:extLst>
                </a:gridCol>
                <a:gridCol w="1627662">
                  <a:extLst>
                    <a:ext uri="{9D8B030D-6E8A-4147-A177-3AD203B41FA5}">
                      <a16:colId xmlns:a16="http://schemas.microsoft.com/office/drawing/2014/main" val="3552781312"/>
                    </a:ext>
                  </a:extLst>
                </a:gridCol>
                <a:gridCol w="1923460">
                  <a:extLst>
                    <a:ext uri="{9D8B030D-6E8A-4147-A177-3AD203B41FA5}">
                      <a16:colId xmlns:a16="http://schemas.microsoft.com/office/drawing/2014/main" val="1360056328"/>
                    </a:ext>
                  </a:extLst>
                </a:gridCol>
              </a:tblGrid>
              <a:tr h="679269">
                <a:tc gridSpan="2">
                  <a:txBody>
                    <a:bodyPr/>
                    <a:lstStyle/>
                    <a:p>
                      <a:r>
                        <a:rPr lang="en-IN" dirty="0"/>
                        <a:t>Credits: 04</a:t>
                      </a:r>
                    </a:p>
                  </a:txBody>
                  <a:tcPr/>
                </a:tc>
                <a:tc hMerge="1">
                  <a:txBody>
                    <a:bodyPr/>
                    <a:lstStyle/>
                    <a:p>
                      <a:endParaRPr lang="en-IN" dirty="0"/>
                    </a:p>
                  </a:txBody>
                  <a:tcPr/>
                </a:tc>
                <a:tc gridSpan="3">
                  <a:txBody>
                    <a:bodyPr/>
                    <a:lstStyle/>
                    <a:p>
                      <a:r>
                        <a:rPr lang="en-IN" dirty="0"/>
                        <a:t>Contact Hours:56</a:t>
                      </a:r>
                    </a:p>
                  </a:txBody>
                  <a:tcPr/>
                </a:tc>
                <a:tc hMerge="1">
                  <a:txBody>
                    <a:bodyPr/>
                    <a:lstStyle/>
                    <a:p>
                      <a:pPr marL="0" marR="0" lvl="0" indent="0" defTabSz="914400" eaLnBrk="1" fontAlgn="auto" latinLnBrk="0" hangingPunct="1">
                        <a:lnSpc>
                          <a:spcPct val="100000"/>
                        </a:lnSpc>
                        <a:spcBef>
                          <a:spcPts val="0"/>
                        </a:spcBef>
                        <a:spcAft>
                          <a:spcPts val="0"/>
                        </a:spcAft>
                        <a:buClrTx/>
                        <a:buSzTx/>
                        <a:buFontTx/>
                        <a:buNone/>
                        <a:tabLst/>
                        <a:defRPr/>
                      </a:pPr>
                      <a:endParaRPr lang="en-IN" dirty="0"/>
                    </a:p>
                  </a:txBody>
                  <a:tcPr/>
                </a:tc>
                <a:tc hMerge="1">
                  <a:txBody>
                    <a:bodyPr/>
                    <a:lstStyle/>
                    <a:p>
                      <a:endParaRPr lang="en-IN" dirty="0"/>
                    </a:p>
                  </a:txBody>
                  <a:tcPr/>
                </a:tc>
                <a:tc>
                  <a:txBody>
                    <a:bodyPr/>
                    <a:lstStyle/>
                    <a:p>
                      <a:r>
                        <a:rPr lang="en-IN"/>
                        <a:t>Autonomy Course</a:t>
                      </a:r>
                      <a:endParaRPr lang="en-IN" dirty="0"/>
                    </a:p>
                  </a:txBody>
                  <a:tcPr/>
                </a:tc>
                <a:extLst>
                  <a:ext uri="{0D108BD9-81ED-4DB2-BD59-A6C34878D82A}">
                    <a16:rowId xmlns:a16="http://schemas.microsoft.com/office/drawing/2014/main" val="1750211656"/>
                  </a:ext>
                </a:extLst>
              </a:tr>
              <a:tr h="970384">
                <a:tc gridSpan="2">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IN" dirty="0"/>
                        <a:t>Type of learning:</a:t>
                      </a:r>
                    </a:p>
                  </a:txBody>
                  <a:tcPr/>
                </a:tc>
                <a:tc hMerge="1">
                  <a:txBody>
                    <a:bodyPr/>
                    <a:lstStyle/>
                    <a:p>
                      <a:endParaRPr lang="en-IN"/>
                    </a:p>
                  </a:txBody>
                  <a:tcPr/>
                </a:tc>
                <a:tc gridSpan="2">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IN" dirty="0"/>
                        <a:t>Apply based</a:t>
                      </a:r>
                    </a:p>
                  </a:txBody>
                  <a:tcPr/>
                </a:tc>
                <a:tc hMerge="1">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IN" dirty="0"/>
                        <a:t>Apply based</a:t>
                      </a:r>
                    </a:p>
                    <a:p>
                      <a:pPr marL="0" marR="0" lvl="0" indent="0" defTabSz="914400" eaLnBrk="1" fontAlgn="auto" latinLnBrk="0" hangingPunct="1">
                        <a:lnSpc>
                          <a:spcPct val="100000"/>
                        </a:lnSpc>
                        <a:spcBef>
                          <a:spcPts val="0"/>
                        </a:spcBef>
                        <a:spcAft>
                          <a:spcPts val="0"/>
                        </a:spcAft>
                        <a:buClrTx/>
                        <a:buSzTx/>
                        <a:buFontTx/>
                        <a:buNone/>
                        <a:tabLst/>
                        <a:defRPr/>
                      </a:pPr>
                      <a:endParaRPr lang="en-IN" sz="1800" dirty="0">
                        <a:latin typeface="Perpetua"/>
                        <a:cs typeface="Perpetua"/>
                      </a:endParaRPr>
                    </a:p>
                  </a:txBody>
                  <a:tcPr/>
                </a:tc>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IN" sz="1800" spc="-5" dirty="0"/>
                        <a:t>40-50% practice</a:t>
                      </a:r>
                      <a:r>
                        <a:rPr lang="en-IN" sz="1800" spc="-15" dirty="0"/>
                        <a:t> </a:t>
                      </a:r>
                      <a:r>
                        <a:rPr lang="en-IN" sz="1800" dirty="0"/>
                        <a:t>sessions</a:t>
                      </a:r>
                      <a:endParaRPr lang="en-IN" dirty="0"/>
                    </a:p>
                  </a:txBody>
                  <a:tcPr/>
                </a:tc>
                <a:tc>
                  <a:txBody>
                    <a:bodyPr/>
                    <a:lstStyle/>
                    <a:p>
                      <a:r>
                        <a:rPr lang="en-IN" dirty="0"/>
                        <a:t>Remaining  Concept Learning</a:t>
                      </a:r>
                    </a:p>
                  </a:txBody>
                  <a:tcPr/>
                </a:tc>
                <a:extLst>
                  <a:ext uri="{0D108BD9-81ED-4DB2-BD59-A6C34878D82A}">
                    <a16:rowId xmlns:a16="http://schemas.microsoft.com/office/drawing/2014/main" val="3612068759"/>
                  </a:ext>
                </a:extLst>
              </a:tr>
              <a:tr h="388153">
                <a:tc gridSpan="6">
                  <a:txBody>
                    <a:bodyPr/>
                    <a:lstStyle/>
                    <a:p>
                      <a:r>
                        <a:rPr lang="en-IN" b="1" dirty="0"/>
                        <a:t>Evaluation Pattern</a:t>
                      </a:r>
                    </a:p>
                  </a:txBody>
                  <a:tcPr/>
                </a:tc>
                <a:tc hMerge="1">
                  <a:txBody>
                    <a:bodyPr/>
                    <a:lstStyle/>
                    <a:p>
                      <a:endParaRPr lang="en-IN"/>
                    </a:p>
                  </a:txBody>
                  <a:tcPr/>
                </a:tc>
                <a:tc hMerge="1">
                  <a:txBody>
                    <a:bodyPr/>
                    <a:lstStyle/>
                    <a:p>
                      <a:endParaRPr lang="en-IN"/>
                    </a:p>
                  </a:txBody>
                  <a:tcPr/>
                </a:tc>
                <a:tc hMerge="1">
                  <a:txBody>
                    <a:bodyPr/>
                    <a:lstStyle/>
                    <a:p>
                      <a:endParaRPr lang="en-IN" dirty="0"/>
                    </a:p>
                  </a:txBody>
                  <a:tcPr/>
                </a:tc>
                <a:tc hMerge="1">
                  <a:txBody>
                    <a:bodyPr/>
                    <a:lstStyle/>
                    <a:p>
                      <a:endParaRPr lang="en-IN" dirty="0"/>
                    </a:p>
                  </a:txBody>
                  <a:tcPr/>
                </a:tc>
                <a:tc hMerge="1">
                  <a:txBody>
                    <a:bodyPr/>
                    <a:lstStyle/>
                    <a:p>
                      <a:endParaRPr lang="en-IN"/>
                    </a:p>
                  </a:txBody>
                  <a:tcPr/>
                </a:tc>
                <a:extLst>
                  <a:ext uri="{0D108BD9-81ED-4DB2-BD59-A6C34878D82A}">
                    <a16:rowId xmlns:a16="http://schemas.microsoft.com/office/drawing/2014/main" val="2579160943"/>
                  </a:ext>
                </a:extLst>
              </a:tr>
              <a:tr h="388153">
                <a:tc>
                  <a:txBody>
                    <a:bodyPr/>
                    <a:lstStyle/>
                    <a:p>
                      <a:endParaRPr lang="en-IN" dirty="0"/>
                    </a:p>
                  </a:txBody>
                  <a:tcPr/>
                </a:tc>
                <a:tc gridSpan="2">
                  <a:txBody>
                    <a:bodyPr/>
                    <a:lstStyle/>
                    <a:p>
                      <a:r>
                        <a:rPr lang="en-IN" dirty="0"/>
                        <a:t>Components</a:t>
                      </a:r>
                    </a:p>
                  </a:txBody>
                  <a:tcPr/>
                </a:tc>
                <a:tc hMerge="1">
                  <a:txBody>
                    <a:bodyPr/>
                    <a:lstStyle/>
                    <a:p>
                      <a:endParaRPr lang="en-IN" dirty="0"/>
                    </a:p>
                  </a:txBody>
                  <a:tcPr/>
                </a:tc>
                <a:tc>
                  <a:txBody>
                    <a:bodyPr/>
                    <a:lstStyle/>
                    <a:p>
                      <a:r>
                        <a:rPr lang="en-IN"/>
                        <a:t>CBT</a:t>
                      </a:r>
                      <a:endParaRPr lang="en-IN" b="1" dirty="0"/>
                    </a:p>
                  </a:txBody>
                  <a:tcPr/>
                </a:tc>
                <a:tc>
                  <a:txBody>
                    <a:bodyPr/>
                    <a:lstStyle/>
                    <a:p>
                      <a:r>
                        <a:rPr lang="en-IN" dirty="0"/>
                        <a:t>Practical</a:t>
                      </a:r>
                      <a:endParaRPr lang="en-IN" b="1" dirty="0"/>
                    </a:p>
                  </a:txBody>
                  <a:tcPr/>
                </a:tc>
                <a:tc>
                  <a:txBody>
                    <a:bodyPr/>
                    <a:lstStyle/>
                    <a:p>
                      <a:r>
                        <a:rPr lang="en-IN"/>
                        <a:t>Scale to</a:t>
                      </a:r>
                      <a:endParaRPr lang="en-IN" b="1" dirty="0"/>
                    </a:p>
                  </a:txBody>
                  <a:tcPr/>
                </a:tc>
                <a:extLst>
                  <a:ext uri="{0D108BD9-81ED-4DB2-BD59-A6C34878D82A}">
                    <a16:rowId xmlns:a16="http://schemas.microsoft.com/office/drawing/2014/main" val="2975431567"/>
                  </a:ext>
                </a:extLst>
              </a:tr>
              <a:tr h="388153">
                <a:tc rowSpan="4">
                  <a:txBody>
                    <a:bodyPr/>
                    <a:lstStyle/>
                    <a:p>
                      <a:r>
                        <a:rPr lang="en-IN" b="1" dirty="0">
                          <a:solidFill>
                            <a:schemeClr val="tx1">
                              <a:lumMod val="85000"/>
                              <a:lumOff val="15000"/>
                            </a:schemeClr>
                          </a:solidFill>
                        </a:rPr>
                        <a:t>ISA:60</a:t>
                      </a:r>
                    </a:p>
                  </a:txBody>
                  <a:tcPr/>
                </a:tc>
                <a:tc gridSpan="2">
                  <a:txBody>
                    <a:bodyPr/>
                    <a:lstStyle/>
                    <a:p>
                      <a:r>
                        <a:rPr lang="en-IN" dirty="0"/>
                        <a:t>T1</a:t>
                      </a:r>
                    </a:p>
                  </a:txBody>
                  <a:tcPr/>
                </a:tc>
                <a:tc hMerge="1">
                  <a:txBody>
                    <a:bodyPr/>
                    <a:lstStyle/>
                    <a:p>
                      <a:r>
                        <a:rPr lang="en-IN" dirty="0"/>
                        <a:t>10</a:t>
                      </a:r>
                    </a:p>
                  </a:txBody>
                  <a:tcPr/>
                </a:tc>
                <a:tc>
                  <a:txBody>
                    <a:bodyPr/>
                    <a:lstStyle/>
                    <a:p>
                      <a:r>
                        <a:rPr lang="en-IN" dirty="0"/>
                        <a:t>20</a:t>
                      </a:r>
                    </a:p>
                  </a:txBody>
                  <a:tcPr/>
                </a:tc>
                <a:tc>
                  <a:txBody>
                    <a:bodyPr/>
                    <a:lstStyle/>
                    <a:p>
                      <a:r>
                        <a:rPr lang="en-IN" dirty="0"/>
                        <a:t>20</a:t>
                      </a:r>
                    </a:p>
                  </a:txBody>
                  <a:tcPr/>
                </a:tc>
                <a:tc>
                  <a:txBody>
                    <a:bodyPr/>
                    <a:lstStyle/>
                    <a:p>
                      <a:r>
                        <a:rPr lang="en-IN"/>
                        <a:t>20</a:t>
                      </a:r>
                      <a:endParaRPr lang="en-IN" dirty="0"/>
                    </a:p>
                  </a:txBody>
                  <a:tcPr/>
                </a:tc>
                <a:extLst>
                  <a:ext uri="{0D108BD9-81ED-4DB2-BD59-A6C34878D82A}">
                    <a16:rowId xmlns:a16="http://schemas.microsoft.com/office/drawing/2014/main" val="4118293550"/>
                  </a:ext>
                </a:extLst>
              </a:tr>
              <a:tr h="388153">
                <a:tc vMerge="1">
                  <a:txBody>
                    <a:bodyPr/>
                    <a:lstStyle/>
                    <a:p>
                      <a:endParaRPr lang="en-IN" dirty="0"/>
                    </a:p>
                  </a:txBody>
                  <a:tcPr/>
                </a:tc>
                <a:tc gridSpan="2">
                  <a:txBody>
                    <a:bodyPr/>
                    <a:lstStyle/>
                    <a:p>
                      <a:r>
                        <a:rPr lang="en-IN" dirty="0"/>
                        <a:t>T2</a:t>
                      </a:r>
                    </a:p>
                  </a:txBody>
                  <a:tcPr/>
                </a:tc>
                <a:tc hMerge="1">
                  <a:txBody>
                    <a:bodyPr/>
                    <a:lstStyle/>
                    <a:p>
                      <a:r>
                        <a:rPr lang="en-IN" dirty="0"/>
                        <a:t>10</a:t>
                      </a:r>
                    </a:p>
                  </a:txBody>
                  <a:tcPr/>
                </a:tc>
                <a:tc>
                  <a:txBody>
                    <a:bodyPr/>
                    <a:lstStyle/>
                    <a:p>
                      <a:r>
                        <a:rPr lang="en-IN" dirty="0"/>
                        <a:t>10</a:t>
                      </a:r>
                    </a:p>
                  </a:txBody>
                  <a:tcPr/>
                </a:tc>
                <a:tc>
                  <a:txBody>
                    <a:bodyPr/>
                    <a:lstStyle/>
                    <a:p>
                      <a:r>
                        <a:rPr lang="en-IN" dirty="0"/>
                        <a:t>30</a:t>
                      </a:r>
                    </a:p>
                  </a:txBody>
                  <a:tcPr/>
                </a:tc>
                <a:tc>
                  <a:txBody>
                    <a:bodyPr/>
                    <a:lstStyle/>
                    <a:p>
                      <a:r>
                        <a:rPr lang="en-IN"/>
                        <a:t>20</a:t>
                      </a:r>
                      <a:endParaRPr lang="en-IN" dirty="0"/>
                    </a:p>
                  </a:txBody>
                  <a:tcPr/>
                </a:tc>
                <a:extLst>
                  <a:ext uri="{0D108BD9-81ED-4DB2-BD59-A6C34878D82A}">
                    <a16:rowId xmlns:a16="http://schemas.microsoft.com/office/drawing/2014/main" val="3407630349"/>
                  </a:ext>
                </a:extLst>
              </a:tr>
              <a:tr h="388153">
                <a:tc vMerge="1">
                  <a:txBody>
                    <a:bodyPr/>
                    <a:lstStyle/>
                    <a:p>
                      <a:endParaRPr lang="en-IN" dirty="0"/>
                    </a:p>
                  </a:txBody>
                  <a:tcPr/>
                </a:tc>
                <a:tc gridSpan="2">
                  <a:txBody>
                    <a:bodyPr/>
                    <a:lstStyle/>
                    <a:p>
                      <a:r>
                        <a:rPr lang="en-IN"/>
                        <a:t>Assignment</a:t>
                      </a:r>
                    </a:p>
                  </a:txBody>
                  <a:tcPr/>
                </a:tc>
                <a:tc hMerge="1">
                  <a:txBody>
                    <a:bodyPr/>
                    <a:lstStyle/>
                    <a:p>
                      <a:endParaRPr lang="en-IN" dirty="0"/>
                    </a:p>
                  </a:txBody>
                  <a:tcPr/>
                </a:tc>
                <a:tc>
                  <a:txBody>
                    <a:bodyPr/>
                    <a:lstStyle/>
                    <a:p>
                      <a:endParaRPr lang="en-IN" dirty="0"/>
                    </a:p>
                  </a:txBody>
                  <a:tcPr/>
                </a:tc>
                <a:tc>
                  <a:txBody>
                    <a:bodyPr/>
                    <a:lstStyle/>
                    <a:p>
                      <a:endParaRPr lang="en-IN"/>
                    </a:p>
                  </a:txBody>
                  <a:tcPr/>
                </a:tc>
                <a:tc>
                  <a:txBody>
                    <a:bodyPr/>
                    <a:lstStyle/>
                    <a:p>
                      <a:r>
                        <a:rPr lang="en-IN"/>
                        <a:t>10</a:t>
                      </a:r>
                    </a:p>
                  </a:txBody>
                  <a:tcPr/>
                </a:tc>
                <a:extLst>
                  <a:ext uri="{0D108BD9-81ED-4DB2-BD59-A6C34878D82A}">
                    <a16:rowId xmlns:a16="http://schemas.microsoft.com/office/drawing/2014/main" val="485405279"/>
                  </a:ext>
                </a:extLst>
              </a:tr>
              <a:tr h="388153">
                <a:tc vMerge="1">
                  <a:txBody>
                    <a:bodyPr/>
                    <a:lstStyle/>
                    <a:p>
                      <a:endParaRPr lang="en-IN" dirty="0"/>
                    </a:p>
                  </a:txBody>
                  <a:tcPr/>
                </a:tc>
                <a:tc gridSpan="2">
                  <a:txBody>
                    <a:bodyPr/>
                    <a:lstStyle/>
                    <a:p>
                      <a:r>
                        <a:rPr lang="en-IN"/>
                        <a:t>Deployment</a:t>
                      </a:r>
                    </a:p>
                  </a:txBody>
                  <a:tcPr/>
                </a:tc>
                <a:tc hMerge="1">
                  <a:txBody>
                    <a:bodyPr/>
                    <a:lstStyle/>
                    <a:p>
                      <a:endParaRPr lang="en-IN"/>
                    </a:p>
                  </a:txBody>
                  <a:tcPr/>
                </a:tc>
                <a:tc>
                  <a:txBody>
                    <a:bodyPr/>
                    <a:lstStyle/>
                    <a:p>
                      <a:endParaRPr lang="en-IN" dirty="0"/>
                    </a:p>
                  </a:txBody>
                  <a:tcPr/>
                </a:tc>
                <a:tc>
                  <a:txBody>
                    <a:bodyPr/>
                    <a:lstStyle/>
                    <a:p>
                      <a:endParaRPr lang="en-IN" dirty="0"/>
                    </a:p>
                  </a:txBody>
                  <a:tcPr/>
                </a:tc>
                <a:tc>
                  <a:txBody>
                    <a:bodyPr/>
                    <a:lstStyle/>
                    <a:p>
                      <a:r>
                        <a:rPr lang="en-IN" dirty="0"/>
                        <a:t>10</a:t>
                      </a:r>
                    </a:p>
                  </a:txBody>
                  <a:tcPr/>
                </a:tc>
                <a:extLst>
                  <a:ext uri="{0D108BD9-81ED-4DB2-BD59-A6C34878D82A}">
                    <a16:rowId xmlns:a16="http://schemas.microsoft.com/office/drawing/2014/main" val="371112543"/>
                  </a:ext>
                </a:extLst>
              </a:tr>
              <a:tr h="388153">
                <a:tc rowSpan="2">
                  <a:txBody>
                    <a:bodyPr/>
                    <a:lstStyle/>
                    <a:p>
                      <a:r>
                        <a:rPr lang="en-IN" b="1" dirty="0">
                          <a:solidFill>
                            <a:schemeClr val="tx1">
                              <a:lumMod val="85000"/>
                              <a:lumOff val="15000"/>
                            </a:schemeClr>
                          </a:solidFill>
                        </a:rPr>
                        <a:t>ESA:40</a:t>
                      </a:r>
                    </a:p>
                  </a:txBody>
                  <a:tcPr/>
                </a:tc>
                <a:tc gridSpan="3">
                  <a:txBody>
                    <a:bodyPr/>
                    <a:lstStyle/>
                    <a:p>
                      <a:r>
                        <a:rPr lang="en-IN" sz="1800" dirty="0">
                          <a:solidFill>
                            <a:schemeClr val="dk1"/>
                          </a:solidFill>
                          <a:effectLst/>
                          <a:latin typeface="+mn-lt"/>
                          <a:ea typeface="+mn-ea"/>
                          <a:cs typeface="+mn-cs"/>
                        </a:rPr>
                        <a:t>Theory</a:t>
                      </a:r>
                      <a:endParaRPr lang="en-IN" b="0" dirty="0"/>
                    </a:p>
                  </a:txBody>
                  <a:tcPr/>
                </a:tc>
                <a:tc hMerge="1">
                  <a:txBody>
                    <a:bodyPr/>
                    <a:lstStyle/>
                    <a:p>
                      <a:endParaRPr lang="en-IN"/>
                    </a:p>
                  </a:txBody>
                  <a:tcPr/>
                </a:tc>
                <a:tc hMerge="1">
                  <a:txBody>
                    <a:bodyPr/>
                    <a:lstStyle/>
                    <a:p>
                      <a:endParaRPr lang="en-IN" dirty="0"/>
                    </a:p>
                  </a:txBody>
                  <a:tcPr/>
                </a:tc>
                <a:tc>
                  <a:txBody>
                    <a:bodyPr/>
                    <a:lstStyle/>
                    <a:p>
                      <a:r>
                        <a:rPr lang="en-IN" dirty="0"/>
                        <a:t>40</a:t>
                      </a:r>
                    </a:p>
                  </a:txBody>
                  <a:tcPr/>
                </a:tc>
                <a:tc>
                  <a:txBody>
                    <a:bodyPr/>
                    <a:lstStyle/>
                    <a:p>
                      <a:r>
                        <a:rPr lang="en-IN" dirty="0"/>
                        <a:t>15</a:t>
                      </a:r>
                    </a:p>
                  </a:txBody>
                  <a:tcPr/>
                </a:tc>
                <a:extLst>
                  <a:ext uri="{0D108BD9-81ED-4DB2-BD59-A6C34878D82A}">
                    <a16:rowId xmlns:a16="http://schemas.microsoft.com/office/drawing/2014/main" val="3889575250"/>
                  </a:ext>
                </a:extLst>
              </a:tr>
              <a:tr h="388153">
                <a:tc vMerge="1">
                  <a:txBody>
                    <a:bodyPr/>
                    <a:lstStyle/>
                    <a:p>
                      <a:endParaRPr lang="en-IN" b="1" dirty="0">
                        <a:solidFill>
                          <a:schemeClr val="tx1">
                            <a:lumMod val="85000"/>
                            <a:lumOff val="15000"/>
                          </a:schemeClr>
                        </a:solidFill>
                      </a:endParaRPr>
                    </a:p>
                  </a:txBody>
                  <a:tcPr/>
                </a:tc>
                <a:tc gridSpan="3">
                  <a:txBody>
                    <a:bodyPr/>
                    <a:lstStyle/>
                    <a:p>
                      <a:r>
                        <a:rPr lang="en-IN" sz="1800" dirty="0">
                          <a:solidFill>
                            <a:schemeClr val="dk1"/>
                          </a:solidFill>
                          <a:effectLst/>
                          <a:latin typeface="+mn-lt"/>
                          <a:ea typeface="+mn-ea"/>
                          <a:cs typeface="+mn-cs"/>
                        </a:rPr>
                        <a:t>Exercise based Evaluation </a:t>
                      </a:r>
                      <a:endParaRPr lang="en-IN" b="0" dirty="0"/>
                    </a:p>
                  </a:txBody>
                  <a:tcPr/>
                </a:tc>
                <a:tc hMerge="1">
                  <a:txBody>
                    <a:bodyPr/>
                    <a:lstStyle/>
                    <a:p>
                      <a:endParaRPr lang="en-IN"/>
                    </a:p>
                  </a:txBody>
                  <a:tcPr/>
                </a:tc>
                <a:tc hMerge="1">
                  <a:txBody>
                    <a:bodyPr/>
                    <a:lstStyle/>
                    <a:p>
                      <a:endParaRPr lang="en-IN" dirty="0"/>
                    </a:p>
                  </a:txBody>
                  <a:tcPr/>
                </a:tc>
                <a:tc>
                  <a:txBody>
                    <a:bodyPr/>
                    <a:lstStyle/>
                    <a:p>
                      <a:r>
                        <a:rPr lang="en-IN" dirty="0"/>
                        <a:t>60</a:t>
                      </a:r>
                    </a:p>
                  </a:txBody>
                  <a:tcPr/>
                </a:tc>
                <a:tc>
                  <a:txBody>
                    <a:bodyPr/>
                    <a:lstStyle/>
                    <a:p>
                      <a:r>
                        <a:rPr lang="en-IN" dirty="0"/>
                        <a:t>25</a:t>
                      </a:r>
                    </a:p>
                  </a:txBody>
                  <a:tcPr/>
                </a:tc>
                <a:extLst>
                  <a:ext uri="{0D108BD9-81ED-4DB2-BD59-A6C34878D82A}">
                    <a16:rowId xmlns:a16="http://schemas.microsoft.com/office/drawing/2014/main" val="1568384742"/>
                  </a:ext>
                </a:extLst>
              </a:tr>
            </a:tbl>
          </a:graphicData>
        </a:graphic>
      </p:graphicFrame>
      <p:sp>
        <p:nvSpPr>
          <p:cNvPr id="4" name="Slide Number Placeholder 3">
            <a:extLst>
              <a:ext uri="{FF2B5EF4-FFF2-40B4-BE49-F238E27FC236}">
                <a16:creationId xmlns:a16="http://schemas.microsoft.com/office/drawing/2014/main" id="{477C3504-5297-4A71-A0C3-86F17C3DAB13}"/>
              </a:ext>
            </a:extLst>
          </p:cNvPr>
          <p:cNvSpPr>
            <a:spLocks noGrp="1"/>
          </p:cNvSpPr>
          <p:nvPr>
            <p:ph type="sldNum" sz="quarter" idx="7"/>
          </p:nvPr>
        </p:nvSpPr>
        <p:spPr/>
        <p:txBody>
          <a:bodyPr/>
          <a:lstStyle/>
          <a:p>
            <a:pPr marL="25400">
              <a:lnSpc>
                <a:spcPts val="1664"/>
              </a:lnSpc>
            </a:pPr>
            <a:fld id="{81D60167-4931-47E6-BA6A-407CBD079E47}" type="slidenum">
              <a:rPr lang="en-IN" smtClean="0"/>
              <a:t>13</a:t>
            </a:fld>
            <a:endParaRPr lang="en-IN"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93444" y="688974"/>
            <a:ext cx="1632585" cy="635000"/>
          </a:xfrm>
          <a:prstGeom prst="rect">
            <a:avLst/>
          </a:prstGeom>
        </p:spPr>
        <p:txBody>
          <a:bodyPr vert="horz" wrap="square" lIns="0" tIns="12065" rIns="0" bIns="0" rtlCol="0">
            <a:spAutoFit/>
          </a:bodyPr>
          <a:lstStyle/>
          <a:p>
            <a:pPr marL="12700">
              <a:lnSpc>
                <a:spcPct val="100000"/>
              </a:lnSpc>
              <a:spcBef>
                <a:spcPts val="95"/>
              </a:spcBef>
            </a:pPr>
            <a:r>
              <a:rPr spc="35" dirty="0">
                <a:solidFill>
                  <a:srgbClr val="696363"/>
                </a:solidFill>
              </a:rPr>
              <a:t>A</a:t>
            </a:r>
            <a:r>
              <a:rPr spc="-10" dirty="0">
                <a:solidFill>
                  <a:srgbClr val="696363"/>
                </a:solidFill>
              </a:rPr>
              <a:t>genda</a:t>
            </a:r>
          </a:p>
        </p:txBody>
      </p:sp>
      <p:sp>
        <p:nvSpPr>
          <p:cNvPr id="3" name="object 3"/>
          <p:cNvSpPr/>
          <p:nvPr/>
        </p:nvSpPr>
        <p:spPr>
          <a:xfrm>
            <a:off x="146304" y="6210300"/>
            <a:ext cx="457200" cy="457200"/>
          </a:xfrm>
          <a:custGeom>
            <a:avLst/>
            <a:gdLst/>
            <a:ahLst/>
            <a:cxnLst/>
            <a:rect l="l" t="t" r="r" b="b"/>
            <a:pathLst>
              <a:path w="457200" h="457200">
                <a:moveTo>
                  <a:pt x="228600" y="0"/>
                </a:moveTo>
                <a:lnTo>
                  <a:pt x="182529" y="4644"/>
                </a:lnTo>
                <a:lnTo>
                  <a:pt x="139619" y="17964"/>
                </a:lnTo>
                <a:lnTo>
                  <a:pt x="100788" y="39041"/>
                </a:lnTo>
                <a:lnTo>
                  <a:pt x="66955" y="66955"/>
                </a:lnTo>
                <a:lnTo>
                  <a:pt x="39041" y="100788"/>
                </a:lnTo>
                <a:lnTo>
                  <a:pt x="17964" y="139619"/>
                </a:lnTo>
                <a:lnTo>
                  <a:pt x="4644" y="182529"/>
                </a:lnTo>
                <a:lnTo>
                  <a:pt x="0" y="228600"/>
                </a:lnTo>
                <a:lnTo>
                  <a:pt x="4644" y="274670"/>
                </a:lnTo>
                <a:lnTo>
                  <a:pt x="17964" y="317580"/>
                </a:lnTo>
                <a:lnTo>
                  <a:pt x="39041" y="356411"/>
                </a:lnTo>
                <a:lnTo>
                  <a:pt x="66955" y="390244"/>
                </a:lnTo>
                <a:lnTo>
                  <a:pt x="100788" y="418158"/>
                </a:lnTo>
                <a:lnTo>
                  <a:pt x="139619" y="439235"/>
                </a:lnTo>
                <a:lnTo>
                  <a:pt x="182529" y="452555"/>
                </a:lnTo>
                <a:lnTo>
                  <a:pt x="228600" y="457200"/>
                </a:lnTo>
                <a:lnTo>
                  <a:pt x="274670" y="452555"/>
                </a:lnTo>
                <a:lnTo>
                  <a:pt x="317580" y="439235"/>
                </a:lnTo>
                <a:lnTo>
                  <a:pt x="356411" y="418158"/>
                </a:lnTo>
                <a:lnTo>
                  <a:pt x="390244" y="390244"/>
                </a:lnTo>
                <a:lnTo>
                  <a:pt x="418158" y="356411"/>
                </a:lnTo>
                <a:lnTo>
                  <a:pt x="439235" y="317580"/>
                </a:lnTo>
                <a:lnTo>
                  <a:pt x="452555" y="274670"/>
                </a:lnTo>
                <a:lnTo>
                  <a:pt x="457200" y="228600"/>
                </a:lnTo>
                <a:lnTo>
                  <a:pt x="452555" y="182529"/>
                </a:lnTo>
                <a:lnTo>
                  <a:pt x="439235" y="139619"/>
                </a:lnTo>
                <a:lnTo>
                  <a:pt x="418158" y="100788"/>
                </a:lnTo>
                <a:lnTo>
                  <a:pt x="390244" y="66955"/>
                </a:lnTo>
                <a:lnTo>
                  <a:pt x="356411" y="39041"/>
                </a:lnTo>
                <a:lnTo>
                  <a:pt x="317580" y="17964"/>
                </a:lnTo>
                <a:lnTo>
                  <a:pt x="274670" y="4644"/>
                </a:lnTo>
                <a:lnTo>
                  <a:pt x="228600" y="0"/>
                </a:lnTo>
                <a:close/>
              </a:path>
            </a:pathLst>
          </a:custGeom>
          <a:solidFill>
            <a:srgbClr val="D24717"/>
          </a:solidFill>
        </p:spPr>
        <p:txBody>
          <a:bodyPr wrap="square" lIns="0" tIns="0" rIns="0" bIns="0" rtlCol="0"/>
          <a:lstStyle/>
          <a:p>
            <a:endParaRPr/>
          </a:p>
        </p:txBody>
      </p:sp>
      <p:sp>
        <p:nvSpPr>
          <p:cNvPr id="4" name="object 4"/>
          <p:cNvSpPr txBox="1"/>
          <p:nvPr/>
        </p:nvSpPr>
        <p:spPr>
          <a:xfrm>
            <a:off x="993444" y="1358239"/>
            <a:ext cx="7057390" cy="2388235"/>
          </a:xfrm>
          <a:prstGeom prst="rect">
            <a:avLst/>
          </a:prstGeom>
        </p:spPr>
        <p:txBody>
          <a:bodyPr vert="horz" wrap="square" lIns="0" tIns="88900" rIns="0" bIns="0" rtlCol="0">
            <a:spAutoFit/>
          </a:bodyPr>
          <a:lstStyle/>
          <a:p>
            <a:pPr marL="286385" indent="-274320">
              <a:lnSpc>
                <a:spcPct val="100000"/>
              </a:lnSpc>
              <a:spcBef>
                <a:spcPts val="700"/>
              </a:spcBef>
              <a:buClr>
                <a:srgbClr val="D24717"/>
              </a:buClr>
              <a:buSzPct val="84615"/>
              <a:buFont typeface="Wingdings 2"/>
              <a:buChar char=""/>
              <a:tabLst>
                <a:tab pos="287020" algn="l"/>
              </a:tabLst>
            </a:pPr>
            <a:r>
              <a:rPr sz="2600" dirty="0">
                <a:latin typeface="Perpetua"/>
                <a:cs typeface="Perpetua"/>
              </a:rPr>
              <a:t>Unit 1 -</a:t>
            </a:r>
            <a:r>
              <a:rPr sz="2600" spc="-10" dirty="0">
                <a:latin typeface="Perpetua"/>
                <a:cs typeface="Perpetua"/>
              </a:rPr>
              <a:t> </a:t>
            </a:r>
            <a:r>
              <a:rPr sz="2600" b="1" spc="-5" dirty="0">
                <a:latin typeface="Perpetua"/>
                <a:cs typeface="Perpetua"/>
              </a:rPr>
              <a:t>Introduction</a:t>
            </a:r>
            <a:endParaRPr sz="2600" dirty="0">
              <a:latin typeface="Perpetua"/>
              <a:cs typeface="Perpetua"/>
            </a:endParaRPr>
          </a:p>
          <a:p>
            <a:pPr marL="286385" indent="-274320">
              <a:lnSpc>
                <a:spcPct val="100000"/>
              </a:lnSpc>
              <a:spcBef>
                <a:spcPts val="600"/>
              </a:spcBef>
              <a:buClr>
                <a:srgbClr val="D24717"/>
              </a:buClr>
              <a:buSzPct val="84615"/>
              <a:buFont typeface="Wingdings 2"/>
              <a:buChar char=""/>
              <a:tabLst>
                <a:tab pos="287020" algn="l"/>
              </a:tabLst>
            </a:pPr>
            <a:r>
              <a:rPr sz="2600" dirty="0">
                <a:latin typeface="Perpetua"/>
                <a:cs typeface="Perpetua"/>
              </a:rPr>
              <a:t>Unit 2 -</a:t>
            </a:r>
            <a:r>
              <a:rPr sz="2600" spc="-10" dirty="0">
                <a:latin typeface="Perpetua"/>
                <a:cs typeface="Perpetua"/>
              </a:rPr>
              <a:t> </a:t>
            </a:r>
            <a:r>
              <a:rPr sz="2600" b="1" spc="-5" dirty="0">
                <a:latin typeface="Perpetua"/>
                <a:cs typeface="Perpetua"/>
              </a:rPr>
              <a:t>IaaS</a:t>
            </a:r>
            <a:endParaRPr sz="2600" dirty="0">
              <a:latin typeface="Perpetua"/>
              <a:cs typeface="Perpetua"/>
            </a:endParaRPr>
          </a:p>
          <a:p>
            <a:pPr marL="286385" indent="-274320">
              <a:lnSpc>
                <a:spcPct val="100000"/>
              </a:lnSpc>
              <a:spcBef>
                <a:spcPts val="600"/>
              </a:spcBef>
              <a:buClr>
                <a:srgbClr val="D24717"/>
              </a:buClr>
              <a:buSzPct val="84615"/>
              <a:buFont typeface="Wingdings 2"/>
              <a:buChar char=""/>
              <a:tabLst>
                <a:tab pos="287020" algn="l"/>
              </a:tabLst>
            </a:pPr>
            <a:r>
              <a:rPr sz="2600" dirty="0">
                <a:latin typeface="Perpetua"/>
                <a:cs typeface="Perpetua"/>
              </a:rPr>
              <a:t>Unit 3 -</a:t>
            </a:r>
            <a:r>
              <a:rPr sz="2600" spc="-80" dirty="0">
                <a:latin typeface="Perpetua"/>
                <a:cs typeface="Perpetua"/>
              </a:rPr>
              <a:t> </a:t>
            </a:r>
            <a:r>
              <a:rPr sz="2600" b="1" spc="-20" dirty="0">
                <a:latin typeface="Perpetua"/>
                <a:cs typeface="Perpetua"/>
              </a:rPr>
              <a:t>PaaS</a:t>
            </a:r>
            <a:endParaRPr sz="2600" dirty="0">
              <a:latin typeface="Perpetua"/>
              <a:cs typeface="Perpetua"/>
            </a:endParaRPr>
          </a:p>
          <a:p>
            <a:pPr marL="286385" indent="-274320">
              <a:lnSpc>
                <a:spcPct val="100000"/>
              </a:lnSpc>
              <a:spcBef>
                <a:spcPts val="600"/>
              </a:spcBef>
              <a:buClr>
                <a:srgbClr val="D24717"/>
              </a:buClr>
              <a:buSzPct val="84615"/>
              <a:buFont typeface="Wingdings 2"/>
              <a:buChar char=""/>
              <a:tabLst>
                <a:tab pos="287020" algn="l"/>
              </a:tabLst>
            </a:pPr>
            <a:r>
              <a:rPr sz="2600" dirty="0">
                <a:latin typeface="Perpetua"/>
                <a:cs typeface="Perpetua"/>
              </a:rPr>
              <a:t>Unit 4 </a:t>
            </a:r>
            <a:r>
              <a:rPr sz="2600" b="1" dirty="0">
                <a:latin typeface="Perpetua"/>
                <a:cs typeface="Perpetua"/>
              </a:rPr>
              <a:t>-</a:t>
            </a:r>
            <a:r>
              <a:rPr sz="2600" b="1" spc="-95" dirty="0">
                <a:latin typeface="Perpetua"/>
                <a:cs typeface="Perpetua"/>
              </a:rPr>
              <a:t> </a:t>
            </a:r>
            <a:r>
              <a:rPr sz="2600" b="1" spc="-5" dirty="0">
                <a:latin typeface="Perpetua"/>
                <a:cs typeface="Perpetua"/>
              </a:rPr>
              <a:t>SaaS</a:t>
            </a:r>
            <a:endParaRPr sz="2600" dirty="0">
              <a:latin typeface="Perpetua"/>
              <a:cs typeface="Perpetua"/>
            </a:endParaRPr>
          </a:p>
          <a:p>
            <a:pPr marL="286385" indent="-274320">
              <a:lnSpc>
                <a:spcPct val="100000"/>
              </a:lnSpc>
              <a:spcBef>
                <a:spcPts val="600"/>
              </a:spcBef>
              <a:buClr>
                <a:srgbClr val="D24717"/>
              </a:buClr>
              <a:buSzPct val="84615"/>
              <a:buFont typeface="Wingdings 2"/>
              <a:buChar char=""/>
              <a:tabLst>
                <a:tab pos="287020" algn="l"/>
              </a:tabLst>
            </a:pPr>
            <a:r>
              <a:rPr sz="2600" dirty="0">
                <a:latin typeface="Perpetua"/>
                <a:cs typeface="Perpetua"/>
              </a:rPr>
              <a:t>Unit-5 –</a:t>
            </a:r>
            <a:r>
              <a:rPr lang="en-IN" sz="2600" b="1" spc="-5" dirty="0">
                <a:latin typeface="Perpetua"/>
              </a:rPr>
              <a:t>Cloud for latest technologies</a:t>
            </a:r>
            <a:endParaRPr sz="2600" b="1" spc="-5" dirty="0">
              <a:latin typeface="Perpetua"/>
            </a:endParaRPr>
          </a:p>
        </p:txBody>
      </p:sp>
      <p:sp>
        <p:nvSpPr>
          <p:cNvPr id="6" name="object 6"/>
          <p:cNvSpPr txBox="1"/>
          <p:nvPr/>
        </p:nvSpPr>
        <p:spPr>
          <a:xfrm>
            <a:off x="244652" y="6329531"/>
            <a:ext cx="261620" cy="227965"/>
          </a:xfrm>
          <a:prstGeom prst="rect">
            <a:avLst/>
          </a:prstGeom>
        </p:spPr>
        <p:txBody>
          <a:bodyPr vert="horz" wrap="square" lIns="0" tIns="0" rIns="0" bIns="0" rtlCol="0">
            <a:spAutoFit/>
          </a:bodyPr>
          <a:lstStyle/>
          <a:p>
            <a:pPr marL="25400">
              <a:lnSpc>
                <a:spcPts val="1664"/>
              </a:lnSpc>
            </a:pPr>
            <a:fld id="{81D60167-4931-47E6-BA6A-407CBD079E47}" type="slidenum">
              <a:rPr sz="1400" dirty="0">
                <a:solidFill>
                  <a:srgbClr val="FFFFFF"/>
                </a:solidFill>
                <a:latin typeface="Franklin Gothic Book"/>
                <a:cs typeface="Franklin Gothic Book"/>
              </a:rPr>
              <a:t>14</a:t>
            </a:fld>
            <a:endParaRPr sz="1400">
              <a:latin typeface="Franklin Gothic Book"/>
              <a:cs typeface="Franklin Gothic Book"/>
            </a:endParaRPr>
          </a:p>
        </p:txBody>
      </p:sp>
      <p:sp>
        <p:nvSpPr>
          <p:cNvPr id="7" name="Date Placeholder 6">
            <a:extLst>
              <a:ext uri="{FF2B5EF4-FFF2-40B4-BE49-F238E27FC236}">
                <a16:creationId xmlns:a16="http://schemas.microsoft.com/office/drawing/2014/main" id="{7B886B76-AC1C-4E69-B387-5725D0C09D4B}"/>
              </a:ext>
            </a:extLst>
          </p:cNvPr>
          <p:cNvSpPr>
            <a:spLocks noGrp="1"/>
          </p:cNvSpPr>
          <p:nvPr>
            <p:ph type="dt" sz="half" idx="6"/>
          </p:nvPr>
        </p:nvSpPr>
        <p:spPr/>
        <p:txBody>
          <a:bodyPr/>
          <a:lstStyle/>
          <a:p>
            <a:fld id="{72D7D77E-09CC-464F-A516-ECBA6A6B74A2}" type="datetime2">
              <a:rPr lang="en-US" smtClean="0"/>
              <a:t>Monday, August 26, 2019</a:t>
            </a:fld>
            <a:endParaRPr lang="en-US" dirty="0"/>
          </a:p>
        </p:txBody>
      </p:sp>
      <p:sp>
        <p:nvSpPr>
          <p:cNvPr id="5" name="Slide Number Placeholder 4">
            <a:extLst>
              <a:ext uri="{FF2B5EF4-FFF2-40B4-BE49-F238E27FC236}">
                <a16:creationId xmlns:a16="http://schemas.microsoft.com/office/drawing/2014/main" id="{37EA7F86-F67A-4EF6-A8D4-33A454E75531}"/>
              </a:ext>
            </a:extLst>
          </p:cNvPr>
          <p:cNvSpPr>
            <a:spLocks noGrp="1"/>
          </p:cNvSpPr>
          <p:nvPr>
            <p:ph type="sldNum" sz="quarter" idx="7"/>
          </p:nvPr>
        </p:nvSpPr>
        <p:spPr/>
        <p:txBody>
          <a:bodyPr/>
          <a:lstStyle/>
          <a:p>
            <a:pPr marL="25400">
              <a:lnSpc>
                <a:spcPts val="1664"/>
              </a:lnSpc>
            </a:pPr>
            <a:fld id="{81D60167-4931-47E6-BA6A-407CBD079E47}" type="slidenum">
              <a:rPr lang="en-IN" smtClean="0"/>
              <a:t>14</a:t>
            </a:fld>
            <a:endParaRPr lang="en-IN"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93444" y="688974"/>
            <a:ext cx="4135754" cy="635000"/>
          </a:xfrm>
          <a:prstGeom prst="rect">
            <a:avLst/>
          </a:prstGeom>
        </p:spPr>
        <p:txBody>
          <a:bodyPr vert="horz" wrap="square" lIns="0" tIns="12065" rIns="0" bIns="0" rtlCol="0">
            <a:spAutoFit/>
          </a:bodyPr>
          <a:lstStyle/>
          <a:p>
            <a:pPr marL="12700">
              <a:lnSpc>
                <a:spcPct val="100000"/>
              </a:lnSpc>
              <a:spcBef>
                <a:spcPts val="95"/>
              </a:spcBef>
            </a:pPr>
            <a:r>
              <a:rPr spc="-20" dirty="0">
                <a:solidFill>
                  <a:srgbClr val="696363"/>
                </a:solidFill>
              </a:rPr>
              <a:t>Reading</a:t>
            </a:r>
            <a:r>
              <a:rPr spc="-45" dirty="0">
                <a:solidFill>
                  <a:srgbClr val="696363"/>
                </a:solidFill>
              </a:rPr>
              <a:t> </a:t>
            </a:r>
            <a:r>
              <a:rPr spc="-20" dirty="0">
                <a:solidFill>
                  <a:srgbClr val="696363"/>
                </a:solidFill>
              </a:rPr>
              <a:t>Resources</a:t>
            </a:r>
          </a:p>
        </p:txBody>
      </p:sp>
      <p:sp>
        <p:nvSpPr>
          <p:cNvPr id="3" name="object 3"/>
          <p:cNvSpPr/>
          <p:nvPr/>
        </p:nvSpPr>
        <p:spPr>
          <a:xfrm>
            <a:off x="146304" y="6210300"/>
            <a:ext cx="457200" cy="457200"/>
          </a:xfrm>
          <a:custGeom>
            <a:avLst/>
            <a:gdLst/>
            <a:ahLst/>
            <a:cxnLst/>
            <a:rect l="l" t="t" r="r" b="b"/>
            <a:pathLst>
              <a:path w="457200" h="457200">
                <a:moveTo>
                  <a:pt x="228600" y="0"/>
                </a:moveTo>
                <a:lnTo>
                  <a:pt x="182529" y="4644"/>
                </a:lnTo>
                <a:lnTo>
                  <a:pt x="139619" y="17964"/>
                </a:lnTo>
                <a:lnTo>
                  <a:pt x="100788" y="39041"/>
                </a:lnTo>
                <a:lnTo>
                  <a:pt x="66955" y="66955"/>
                </a:lnTo>
                <a:lnTo>
                  <a:pt x="39041" y="100788"/>
                </a:lnTo>
                <a:lnTo>
                  <a:pt x="17964" y="139619"/>
                </a:lnTo>
                <a:lnTo>
                  <a:pt x="4644" y="182529"/>
                </a:lnTo>
                <a:lnTo>
                  <a:pt x="0" y="228600"/>
                </a:lnTo>
                <a:lnTo>
                  <a:pt x="4644" y="274670"/>
                </a:lnTo>
                <a:lnTo>
                  <a:pt x="17964" y="317580"/>
                </a:lnTo>
                <a:lnTo>
                  <a:pt x="39041" y="356411"/>
                </a:lnTo>
                <a:lnTo>
                  <a:pt x="66955" y="390244"/>
                </a:lnTo>
                <a:lnTo>
                  <a:pt x="100788" y="418158"/>
                </a:lnTo>
                <a:lnTo>
                  <a:pt x="139619" y="439235"/>
                </a:lnTo>
                <a:lnTo>
                  <a:pt x="182529" y="452555"/>
                </a:lnTo>
                <a:lnTo>
                  <a:pt x="228600" y="457200"/>
                </a:lnTo>
                <a:lnTo>
                  <a:pt x="274670" y="452555"/>
                </a:lnTo>
                <a:lnTo>
                  <a:pt x="317580" y="439235"/>
                </a:lnTo>
                <a:lnTo>
                  <a:pt x="356411" y="418158"/>
                </a:lnTo>
                <a:lnTo>
                  <a:pt x="390244" y="390244"/>
                </a:lnTo>
                <a:lnTo>
                  <a:pt x="418158" y="356411"/>
                </a:lnTo>
                <a:lnTo>
                  <a:pt x="439235" y="317580"/>
                </a:lnTo>
                <a:lnTo>
                  <a:pt x="452555" y="274670"/>
                </a:lnTo>
                <a:lnTo>
                  <a:pt x="457200" y="228600"/>
                </a:lnTo>
                <a:lnTo>
                  <a:pt x="452555" y="182529"/>
                </a:lnTo>
                <a:lnTo>
                  <a:pt x="439235" y="139619"/>
                </a:lnTo>
                <a:lnTo>
                  <a:pt x="418158" y="100788"/>
                </a:lnTo>
                <a:lnTo>
                  <a:pt x="390244" y="66955"/>
                </a:lnTo>
                <a:lnTo>
                  <a:pt x="356411" y="39041"/>
                </a:lnTo>
                <a:lnTo>
                  <a:pt x="317580" y="17964"/>
                </a:lnTo>
                <a:lnTo>
                  <a:pt x="274670" y="4644"/>
                </a:lnTo>
                <a:lnTo>
                  <a:pt x="228600" y="0"/>
                </a:lnTo>
                <a:close/>
              </a:path>
            </a:pathLst>
          </a:custGeom>
          <a:solidFill>
            <a:srgbClr val="D24717"/>
          </a:solidFill>
        </p:spPr>
        <p:txBody>
          <a:bodyPr wrap="square" lIns="0" tIns="0" rIns="0" bIns="0" rtlCol="0"/>
          <a:lstStyle/>
          <a:p>
            <a:endParaRPr/>
          </a:p>
        </p:txBody>
      </p:sp>
      <p:sp>
        <p:nvSpPr>
          <p:cNvPr id="4" name="object 4"/>
          <p:cNvSpPr txBox="1"/>
          <p:nvPr/>
        </p:nvSpPr>
        <p:spPr>
          <a:xfrm>
            <a:off x="993444" y="1378441"/>
            <a:ext cx="7512684" cy="4966744"/>
          </a:xfrm>
          <a:prstGeom prst="rect">
            <a:avLst/>
          </a:prstGeom>
        </p:spPr>
        <p:txBody>
          <a:bodyPr vert="horz" wrap="square" lIns="0" tIns="72390" rIns="0" bIns="0" rtlCol="0">
            <a:spAutoFit/>
          </a:bodyPr>
          <a:lstStyle/>
          <a:p>
            <a:pPr marL="286385" indent="-274320">
              <a:lnSpc>
                <a:spcPct val="100000"/>
              </a:lnSpc>
              <a:spcBef>
                <a:spcPts val="570"/>
              </a:spcBef>
              <a:buClr>
                <a:srgbClr val="D24717"/>
              </a:buClr>
              <a:buSzPct val="85416"/>
              <a:buFont typeface="Wingdings 2"/>
              <a:buChar char=""/>
              <a:tabLst>
                <a:tab pos="286385" algn="l"/>
                <a:tab pos="287020" algn="l"/>
              </a:tabLst>
            </a:pPr>
            <a:r>
              <a:rPr sz="2400" spc="-80" dirty="0">
                <a:latin typeface="Perpetua"/>
                <a:cs typeface="Perpetua"/>
              </a:rPr>
              <a:t>Text</a:t>
            </a:r>
            <a:r>
              <a:rPr sz="2400" spc="-5" dirty="0">
                <a:latin typeface="Perpetua"/>
                <a:cs typeface="Perpetua"/>
              </a:rPr>
              <a:t> </a:t>
            </a:r>
            <a:r>
              <a:rPr sz="2400" dirty="0">
                <a:latin typeface="Perpetua"/>
                <a:cs typeface="Perpetua"/>
              </a:rPr>
              <a:t>Book</a:t>
            </a:r>
            <a:r>
              <a:rPr lang="en-IN" sz="2400" dirty="0">
                <a:latin typeface="Perpetua"/>
                <a:cs typeface="Perpetua"/>
              </a:rPr>
              <a:t>s</a:t>
            </a:r>
            <a:endParaRPr sz="2400" dirty="0">
              <a:latin typeface="Perpetua"/>
              <a:cs typeface="Perpetua"/>
            </a:endParaRPr>
          </a:p>
          <a:p>
            <a:pPr marL="560705" lvl="1" indent="-415925">
              <a:lnSpc>
                <a:spcPct val="100000"/>
              </a:lnSpc>
              <a:spcBef>
                <a:spcPts val="430"/>
              </a:spcBef>
              <a:buClr>
                <a:srgbClr val="9B2C1F"/>
              </a:buClr>
              <a:buSzPct val="84090"/>
              <a:buFont typeface="Wingdings 2"/>
              <a:buChar char=""/>
              <a:tabLst>
                <a:tab pos="561340" algn="l"/>
              </a:tabLst>
            </a:pPr>
            <a:r>
              <a:rPr lang="en-US" sz="2200" spc="-5" dirty="0" err="1">
                <a:solidFill>
                  <a:srgbClr val="FF0000"/>
                </a:solidFill>
                <a:latin typeface="Perpetua"/>
                <a:cs typeface="Perpetua"/>
              </a:rPr>
              <a:t>Dinkar</a:t>
            </a:r>
            <a:r>
              <a:rPr lang="en-US" sz="2200" spc="-5" dirty="0">
                <a:solidFill>
                  <a:srgbClr val="FF0000"/>
                </a:solidFill>
                <a:latin typeface="Perpetua"/>
                <a:cs typeface="Perpetua"/>
              </a:rPr>
              <a:t> </a:t>
            </a:r>
            <a:r>
              <a:rPr lang="en-US" sz="2200" spc="-10" dirty="0">
                <a:solidFill>
                  <a:srgbClr val="FF0000"/>
                </a:solidFill>
                <a:latin typeface="Perpetua"/>
                <a:cs typeface="Perpetua"/>
              </a:rPr>
              <a:t>Sitaram </a:t>
            </a:r>
            <a:r>
              <a:rPr lang="en-US" sz="2200" spc="-5" dirty="0">
                <a:latin typeface="Perpetua"/>
                <a:cs typeface="Perpetua"/>
              </a:rPr>
              <a:t>&amp; Geetha Manjunath, </a:t>
            </a:r>
            <a:r>
              <a:rPr lang="en-US" sz="2200" spc="-15" dirty="0">
                <a:latin typeface="Perpetua"/>
                <a:cs typeface="Perpetua"/>
              </a:rPr>
              <a:t>Moving </a:t>
            </a:r>
            <a:r>
              <a:rPr lang="en-US" sz="2200" spc="-5" dirty="0">
                <a:latin typeface="Perpetua"/>
                <a:cs typeface="Perpetua"/>
              </a:rPr>
              <a:t>to the cloud,</a:t>
            </a:r>
            <a:r>
              <a:rPr lang="en-US" sz="2200" spc="-35" dirty="0">
                <a:latin typeface="Perpetua"/>
                <a:cs typeface="Perpetua"/>
              </a:rPr>
              <a:t> </a:t>
            </a:r>
            <a:r>
              <a:rPr lang="en-US" sz="2200" spc="-10" dirty="0">
                <a:latin typeface="Perpetua"/>
                <a:cs typeface="Perpetua"/>
              </a:rPr>
              <a:t>Elsevier</a:t>
            </a:r>
            <a:endParaRPr lang="en-US" sz="2200" dirty="0">
              <a:latin typeface="Perpetua"/>
              <a:cs typeface="Perpetua"/>
            </a:endParaRPr>
          </a:p>
          <a:p>
            <a:pPr marL="71755" algn="ctr">
              <a:lnSpc>
                <a:spcPct val="100000"/>
              </a:lnSpc>
            </a:pPr>
            <a:r>
              <a:rPr lang="en-US" sz="2200" spc="-10" dirty="0">
                <a:latin typeface="Perpetua"/>
                <a:cs typeface="Perpetua"/>
              </a:rPr>
              <a:t>Publications, </a:t>
            </a:r>
            <a:r>
              <a:rPr lang="en-US" sz="2200" spc="-5" dirty="0">
                <a:latin typeface="Perpetua"/>
                <a:cs typeface="Perpetua"/>
              </a:rPr>
              <a:t>2011. [ Unit 1,2,3,4,5 </a:t>
            </a:r>
            <a:r>
              <a:rPr lang="en-US" sz="2200" spc="-10" dirty="0">
                <a:latin typeface="Perpetua"/>
                <a:cs typeface="Perpetua"/>
              </a:rPr>
              <a:t>Chapter </a:t>
            </a:r>
            <a:r>
              <a:rPr lang="en-US" sz="2200" spc="-5" dirty="0">
                <a:latin typeface="Perpetua"/>
                <a:cs typeface="Perpetua"/>
              </a:rPr>
              <a:t>1 -4 , </a:t>
            </a:r>
            <a:r>
              <a:rPr lang="en-US" sz="2200" spc="-10" dirty="0">
                <a:latin typeface="Perpetua"/>
                <a:cs typeface="Perpetua"/>
              </a:rPr>
              <a:t>Chapter</a:t>
            </a:r>
            <a:r>
              <a:rPr lang="en-US" sz="2200" spc="-70" dirty="0">
                <a:latin typeface="Perpetua"/>
                <a:cs typeface="Perpetua"/>
              </a:rPr>
              <a:t> </a:t>
            </a:r>
            <a:r>
              <a:rPr lang="en-US" sz="2200" dirty="0">
                <a:latin typeface="Perpetua"/>
                <a:cs typeface="Perpetua"/>
              </a:rPr>
              <a:t>7-9]</a:t>
            </a:r>
          </a:p>
          <a:p>
            <a:pPr marL="560705" lvl="1" indent="-415925">
              <a:spcBef>
                <a:spcPts val="430"/>
              </a:spcBef>
              <a:buClr>
                <a:srgbClr val="9B2C1F"/>
              </a:buClr>
              <a:buSzPct val="84090"/>
              <a:buFont typeface="Wingdings 2"/>
              <a:buChar char=""/>
              <a:tabLst>
                <a:tab pos="561340" algn="l"/>
              </a:tabLst>
            </a:pPr>
            <a:endParaRPr lang="en-US" dirty="0"/>
          </a:p>
          <a:p>
            <a:pPr marL="560388" lvl="1" indent="-374650">
              <a:spcBef>
                <a:spcPts val="430"/>
              </a:spcBef>
              <a:buClr>
                <a:srgbClr val="9B2C1F"/>
              </a:buClr>
              <a:buSzPct val="84090"/>
              <a:buFont typeface="Wingdings 2"/>
              <a:buChar char=""/>
              <a:tabLst>
                <a:tab pos="561340" algn="l"/>
              </a:tabLst>
            </a:pPr>
            <a:r>
              <a:rPr lang="en-US" dirty="0"/>
              <a:t>“</a:t>
            </a:r>
            <a:r>
              <a:rPr lang="en-US" sz="2200" spc="-10" dirty="0">
                <a:latin typeface="Perpetua"/>
              </a:rPr>
              <a:t>AWS Certified Solutions Architect </a:t>
            </a:r>
            <a:r>
              <a:rPr lang="en-US" sz="2200" b="1" spc="-10" dirty="0">
                <a:latin typeface="Perpetua"/>
              </a:rPr>
              <a:t>Official Study Guide</a:t>
            </a:r>
            <a:r>
              <a:rPr lang="en-US" sz="2200" spc="-10" dirty="0">
                <a:latin typeface="Perpetua"/>
              </a:rPr>
              <a:t>", </a:t>
            </a:r>
            <a:r>
              <a:rPr lang="en-US" sz="2200" spc="-10" dirty="0">
                <a:solidFill>
                  <a:srgbClr val="FF0000"/>
                </a:solidFill>
                <a:latin typeface="Perpetua"/>
              </a:rPr>
              <a:t>Joe Baron</a:t>
            </a:r>
            <a:r>
              <a:rPr lang="en-US" sz="2200" spc="-10" dirty="0">
                <a:latin typeface="Perpetua"/>
              </a:rPr>
              <a:t>, Hisham Baz, John Wiley &amp; Sons, Reprint 2017.</a:t>
            </a:r>
            <a:endParaRPr lang="en-IN" sz="2200" spc="-10" dirty="0">
              <a:latin typeface="Perpetua"/>
            </a:endParaRPr>
          </a:p>
          <a:p>
            <a:pPr marL="560705" marR="442595" lvl="1" indent="-228600">
              <a:lnSpc>
                <a:spcPct val="100000"/>
              </a:lnSpc>
              <a:spcBef>
                <a:spcPts val="400"/>
              </a:spcBef>
              <a:buClr>
                <a:srgbClr val="9B2C1F"/>
              </a:buClr>
              <a:buSzPct val="84090"/>
              <a:buFont typeface="Wingdings 2"/>
              <a:buChar char=""/>
              <a:tabLst>
                <a:tab pos="561340" algn="l"/>
              </a:tabLst>
            </a:pPr>
            <a:endParaRPr lang="en-US" sz="2200" spc="-15" dirty="0">
              <a:solidFill>
                <a:srgbClr val="FF0000"/>
              </a:solidFill>
              <a:latin typeface="Perpetua"/>
              <a:cs typeface="Perpetua"/>
            </a:endParaRPr>
          </a:p>
          <a:p>
            <a:pPr marL="560705" marR="442595" lvl="1" indent="-228600">
              <a:lnSpc>
                <a:spcPct val="100000"/>
              </a:lnSpc>
              <a:spcBef>
                <a:spcPts val="400"/>
              </a:spcBef>
              <a:buClr>
                <a:srgbClr val="9B2C1F"/>
              </a:buClr>
              <a:buSzPct val="84090"/>
              <a:buFont typeface="Wingdings 2"/>
              <a:buChar char=""/>
              <a:tabLst>
                <a:tab pos="561340" algn="l"/>
              </a:tabLst>
            </a:pPr>
            <a:r>
              <a:rPr sz="2200" spc="-15" dirty="0">
                <a:solidFill>
                  <a:srgbClr val="FF0000"/>
                </a:solidFill>
                <a:latin typeface="Perpetua"/>
                <a:cs typeface="Perpetua"/>
              </a:rPr>
              <a:t>Aurobindo </a:t>
            </a:r>
            <a:r>
              <a:rPr sz="2200" spc="-5" dirty="0">
                <a:solidFill>
                  <a:srgbClr val="FF0000"/>
                </a:solidFill>
                <a:latin typeface="Perpetua"/>
                <a:cs typeface="Perpetua"/>
              </a:rPr>
              <a:t>Sarkar </a:t>
            </a:r>
            <a:r>
              <a:rPr sz="2200" spc="-5" dirty="0">
                <a:latin typeface="Perpetua"/>
                <a:cs typeface="Perpetua"/>
              </a:rPr>
              <a:t>&amp; Amit shah, </a:t>
            </a:r>
            <a:r>
              <a:rPr sz="2200" spc="5" dirty="0">
                <a:latin typeface="Perpetua"/>
                <a:cs typeface="Perpetua"/>
              </a:rPr>
              <a:t>Learning </a:t>
            </a:r>
            <a:r>
              <a:rPr sz="2200" spc="-60" dirty="0">
                <a:latin typeface="Perpetua"/>
                <a:cs typeface="Perpetua"/>
              </a:rPr>
              <a:t>AWS, </a:t>
            </a:r>
            <a:r>
              <a:rPr sz="2200" spc="-10" dirty="0">
                <a:latin typeface="Perpetua"/>
                <a:cs typeface="Perpetua"/>
              </a:rPr>
              <a:t>Packt</a:t>
            </a:r>
            <a:r>
              <a:rPr sz="2200" spc="-265" dirty="0">
                <a:latin typeface="Perpetua"/>
                <a:cs typeface="Perpetua"/>
              </a:rPr>
              <a:t> </a:t>
            </a:r>
            <a:r>
              <a:rPr sz="2200" spc="-15" dirty="0">
                <a:latin typeface="Perpetua"/>
                <a:cs typeface="Perpetua"/>
              </a:rPr>
              <a:t>publishing,  </a:t>
            </a:r>
            <a:r>
              <a:rPr sz="2200" spc="-5" dirty="0">
                <a:latin typeface="Perpetua"/>
                <a:cs typeface="Perpetua"/>
              </a:rPr>
              <a:t>second edition, 2018. [ Unit 1 - Chapter 1</a:t>
            </a:r>
            <a:r>
              <a:rPr sz="2200" spc="-60" dirty="0">
                <a:latin typeface="Perpetua"/>
                <a:cs typeface="Perpetua"/>
              </a:rPr>
              <a:t> </a:t>
            </a:r>
            <a:r>
              <a:rPr sz="2200" spc="-5" dirty="0">
                <a:latin typeface="Perpetua"/>
                <a:cs typeface="Perpetua"/>
              </a:rPr>
              <a:t>]</a:t>
            </a:r>
            <a:endParaRPr sz="2200" dirty="0">
              <a:latin typeface="Perpetua"/>
              <a:cs typeface="Perpetua"/>
            </a:endParaRPr>
          </a:p>
          <a:p>
            <a:pPr marL="286385" indent="-274320">
              <a:lnSpc>
                <a:spcPct val="100000"/>
              </a:lnSpc>
              <a:spcBef>
                <a:spcPts val="580"/>
              </a:spcBef>
              <a:buClr>
                <a:srgbClr val="D24717"/>
              </a:buClr>
              <a:buSzPct val="85416"/>
              <a:buFont typeface="Wingdings 2"/>
              <a:buChar char=""/>
              <a:tabLst>
                <a:tab pos="286385" algn="l"/>
                <a:tab pos="287020" algn="l"/>
              </a:tabLst>
            </a:pPr>
            <a:endParaRPr lang="en-US" sz="2400" spc="-5" dirty="0">
              <a:latin typeface="Perpetua"/>
              <a:cs typeface="Perpetua"/>
            </a:endParaRPr>
          </a:p>
          <a:p>
            <a:pPr marL="286385" indent="-274320">
              <a:lnSpc>
                <a:spcPct val="100000"/>
              </a:lnSpc>
              <a:spcBef>
                <a:spcPts val="580"/>
              </a:spcBef>
              <a:buClr>
                <a:srgbClr val="D24717"/>
              </a:buClr>
              <a:buSzPct val="85416"/>
              <a:buFont typeface="Wingdings 2"/>
              <a:buChar char=""/>
              <a:tabLst>
                <a:tab pos="286385" algn="l"/>
                <a:tab pos="287020" algn="l"/>
              </a:tabLst>
            </a:pPr>
            <a:r>
              <a:rPr sz="2400" spc="-5" dirty="0">
                <a:latin typeface="Perpetua"/>
                <a:cs typeface="Perpetua"/>
              </a:rPr>
              <a:t>References</a:t>
            </a:r>
            <a:endParaRPr sz="2400" dirty="0">
              <a:latin typeface="Perpetua"/>
              <a:cs typeface="Perpetua"/>
            </a:endParaRPr>
          </a:p>
          <a:p>
            <a:pPr marL="560705" marR="5080" lvl="1" indent="-228600">
              <a:lnSpc>
                <a:spcPct val="100000"/>
              </a:lnSpc>
              <a:spcBef>
                <a:spcPts val="430"/>
              </a:spcBef>
              <a:buClr>
                <a:srgbClr val="9B2C1F"/>
              </a:buClr>
              <a:buSzPct val="84090"/>
              <a:buFont typeface="Wingdings 2"/>
              <a:buChar char=""/>
              <a:tabLst>
                <a:tab pos="561340" algn="l"/>
              </a:tabLst>
            </a:pPr>
            <a:r>
              <a:rPr sz="2200" spc="-5" dirty="0">
                <a:solidFill>
                  <a:srgbClr val="FF0000"/>
                </a:solidFill>
                <a:latin typeface="Perpetua"/>
                <a:cs typeface="Perpetua"/>
              </a:rPr>
              <a:t>Srinivasan A </a:t>
            </a:r>
            <a:r>
              <a:rPr sz="2200" spc="-5" dirty="0">
                <a:latin typeface="Perpetua"/>
                <a:cs typeface="Perpetua"/>
              </a:rPr>
              <a:t>&amp; </a:t>
            </a:r>
            <a:r>
              <a:rPr sz="2200" spc="-10" dirty="0">
                <a:latin typeface="Perpetua"/>
                <a:cs typeface="Perpetua"/>
              </a:rPr>
              <a:t>Suresh </a:t>
            </a:r>
            <a:r>
              <a:rPr sz="2200" spc="-60" dirty="0">
                <a:latin typeface="Perpetua"/>
                <a:cs typeface="Perpetua"/>
              </a:rPr>
              <a:t>J, </a:t>
            </a:r>
            <a:r>
              <a:rPr sz="2200" spc="-5" dirty="0">
                <a:latin typeface="Perpetua"/>
                <a:cs typeface="Perpetua"/>
              </a:rPr>
              <a:t>Cloud Computing: A Practical</a:t>
            </a:r>
            <a:r>
              <a:rPr sz="2200" spc="-390" dirty="0">
                <a:latin typeface="Perpetua"/>
                <a:cs typeface="Perpetua"/>
              </a:rPr>
              <a:t> </a:t>
            </a:r>
            <a:r>
              <a:rPr sz="2200" dirty="0">
                <a:latin typeface="Perpetua"/>
                <a:cs typeface="Perpetua"/>
              </a:rPr>
              <a:t>Approach </a:t>
            </a:r>
            <a:r>
              <a:rPr sz="2200" spc="-5" dirty="0">
                <a:latin typeface="Perpetua"/>
                <a:cs typeface="Perpetua"/>
              </a:rPr>
              <a:t>for  </a:t>
            </a:r>
            <a:r>
              <a:rPr sz="2200" spc="5" dirty="0">
                <a:latin typeface="Perpetua"/>
                <a:cs typeface="Perpetua"/>
              </a:rPr>
              <a:t>Learning </a:t>
            </a:r>
            <a:r>
              <a:rPr sz="2200" spc="-5" dirty="0">
                <a:latin typeface="Perpetua"/>
                <a:cs typeface="Perpetua"/>
              </a:rPr>
              <a:t>and Implementation, </a:t>
            </a:r>
            <a:r>
              <a:rPr sz="2200" spc="-10" dirty="0">
                <a:latin typeface="Perpetua"/>
                <a:cs typeface="Perpetua"/>
              </a:rPr>
              <a:t>Pearson </a:t>
            </a:r>
            <a:r>
              <a:rPr sz="2200" spc="-5" dirty="0">
                <a:latin typeface="Perpetua"/>
                <a:cs typeface="Perpetua"/>
              </a:rPr>
              <a:t>Education,</a:t>
            </a:r>
            <a:r>
              <a:rPr sz="2200" spc="-85" dirty="0">
                <a:latin typeface="Perpetua"/>
                <a:cs typeface="Perpetua"/>
              </a:rPr>
              <a:t> </a:t>
            </a:r>
            <a:r>
              <a:rPr sz="2200" spc="-5" dirty="0">
                <a:latin typeface="Perpetua"/>
                <a:cs typeface="Perpetua"/>
              </a:rPr>
              <a:t>2014.</a:t>
            </a:r>
            <a:endParaRPr sz="2200" dirty="0">
              <a:latin typeface="Perpetua"/>
              <a:cs typeface="Perpetua"/>
            </a:endParaRPr>
          </a:p>
        </p:txBody>
      </p:sp>
      <p:sp>
        <p:nvSpPr>
          <p:cNvPr id="6" name="object 6"/>
          <p:cNvSpPr txBox="1"/>
          <p:nvPr/>
        </p:nvSpPr>
        <p:spPr>
          <a:xfrm>
            <a:off x="244652" y="6329531"/>
            <a:ext cx="261620" cy="227965"/>
          </a:xfrm>
          <a:prstGeom prst="rect">
            <a:avLst/>
          </a:prstGeom>
        </p:spPr>
        <p:txBody>
          <a:bodyPr vert="horz" wrap="square" lIns="0" tIns="0" rIns="0" bIns="0" rtlCol="0">
            <a:spAutoFit/>
          </a:bodyPr>
          <a:lstStyle/>
          <a:p>
            <a:pPr marL="25400">
              <a:lnSpc>
                <a:spcPts val="1664"/>
              </a:lnSpc>
            </a:pPr>
            <a:fld id="{81D60167-4931-47E6-BA6A-407CBD079E47}" type="slidenum">
              <a:rPr sz="1400" dirty="0">
                <a:solidFill>
                  <a:srgbClr val="FFFFFF"/>
                </a:solidFill>
                <a:latin typeface="Franklin Gothic Book"/>
                <a:cs typeface="Franklin Gothic Book"/>
              </a:rPr>
              <a:t>15</a:t>
            </a:fld>
            <a:endParaRPr sz="1400">
              <a:latin typeface="Franklin Gothic Book"/>
              <a:cs typeface="Franklin Gothic Book"/>
            </a:endParaRPr>
          </a:p>
        </p:txBody>
      </p:sp>
      <p:sp>
        <p:nvSpPr>
          <p:cNvPr id="7" name="Date Placeholder 6">
            <a:extLst>
              <a:ext uri="{FF2B5EF4-FFF2-40B4-BE49-F238E27FC236}">
                <a16:creationId xmlns:a16="http://schemas.microsoft.com/office/drawing/2014/main" id="{EA983108-9B74-4B74-8E74-4A213F971446}"/>
              </a:ext>
            </a:extLst>
          </p:cNvPr>
          <p:cNvSpPr>
            <a:spLocks noGrp="1"/>
          </p:cNvSpPr>
          <p:nvPr>
            <p:ph type="dt" sz="half" idx="6"/>
          </p:nvPr>
        </p:nvSpPr>
        <p:spPr/>
        <p:txBody>
          <a:bodyPr/>
          <a:lstStyle/>
          <a:p>
            <a:fld id="{8568A325-FCD1-459A-B444-0976F356F87B}" type="datetime2">
              <a:rPr lang="en-US" smtClean="0"/>
              <a:t>Monday, August 26, 2019</a:t>
            </a:fld>
            <a:endParaRPr lang="en-US" dirty="0"/>
          </a:p>
        </p:txBody>
      </p:sp>
      <p:sp>
        <p:nvSpPr>
          <p:cNvPr id="5" name="Slide Number Placeholder 4">
            <a:extLst>
              <a:ext uri="{FF2B5EF4-FFF2-40B4-BE49-F238E27FC236}">
                <a16:creationId xmlns:a16="http://schemas.microsoft.com/office/drawing/2014/main" id="{2FB36D88-5403-4309-A361-5B91406045D9}"/>
              </a:ext>
            </a:extLst>
          </p:cNvPr>
          <p:cNvSpPr>
            <a:spLocks noGrp="1"/>
          </p:cNvSpPr>
          <p:nvPr>
            <p:ph type="sldNum" sz="quarter" idx="7"/>
          </p:nvPr>
        </p:nvSpPr>
        <p:spPr/>
        <p:txBody>
          <a:bodyPr/>
          <a:lstStyle/>
          <a:p>
            <a:pPr marL="25400">
              <a:lnSpc>
                <a:spcPts val="1664"/>
              </a:lnSpc>
            </a:pPr>
            <a:fld id="{81D60167-4931-47E6-BA6A-407CBD079E47}" type="slidenum">
              <a:rPr lang="en-IN" smtClean="0"/>
              <a:t>15</a:t>
            </a:fld>
            <a:endParaRPr lang="en-IN"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93444" y="688974"/>
            <a:ext cx="1301115" cy="635000"/>
          </a:xfrm>
          <a:prstGeom prst="rect">
            <a:avLst/>
          </a:prstGeom>
        </p:spPr>
        <p:txBody>
          <a:bodyPr vert="horz" wrap="square" lIns="0" tIns="12065" rIns="0" bIns="0" rtlCol="0">
            <a:spAutoFit/>
          </a:bodyPr>
          <a:lstStyle/>
          <a:p>
            <a:pPr marL="12700">
              <a:lnSpc>
                <a:spcPct val="100000"/>
              </a:lnSpc>
              <a:spcBef>
                <a:spcPts val="95"/>
              </a:spcBef>
            </a:pPr>
            <a:r>
              <a:rPr spc="-10" dirty="0">
                <a:solidFill>
                  <a:srgbClr val="696363"/>
                </a:solidFill>
              </a:rPr>
              <a:t>Unit</a:t>
            </a:r>
            <a:r>
              <a:rPr spc="-100" dirty="0">
                <a:solidFill>
                  <a:srgbClr val="696363"/>
                </a:solidFill>
              </a:rPr>
              <a:t> </a:t>
            </a:r>
            <a:r>
              <a:rPr spc="-5" dirty="0">
                <a:solidFill>
                  <a:srgbClr val="696363"/>
                </a:solidFill>
              </a:rPr>
              <a:t>1</a:t>
            </a:r>
          </a:p>
        </p:txBody>
      </p:sp>
      <p:sp>
        <p:nvSpPr>
          <p:cNvPr id="3" name="object 3"/>
          <p:cNvSpPr txBox="1"/>
          <p:nvPr/>
        </p:nvSpPr>
        <p:spPr>
          <a:xfrm>
            <a:off x="993444" y="1374963"/>
            <a:ext cx="5756910" cy="4206875"/>
          </a:xfrm>
          <a:prstGeom prst="rect">
            <a:avLst/>
          </a:prstGeom>
        </p:spPr>
        <p:txBody>
          <a:bodyPr vert="horz" wrap="square" lIns="0" tIns="71755" rIns="0" bIns="0" rtlCol="0">
            <a:spAutoFit/>
          </a:bodyPr>
          <a:lstStyle/>
          <a:p>
            <a:pPr marL="286385" indent="-274320">
              <a:lnSpc>
                <a:spcPct val="100000"/>
              </a:lnSpc>
              <a:spcBef>
                <a:spcPts val="565"/>
              </a:spcBef>
              <a:buClr>
                <a:srgbClr val="D24717"/>
              </a:buClr>
              <a:buSzPct val="84615"/>
              <a:buFont typeface="Wingdings 2"/>
              <a:buChar char=""/>
              <a:tabLst>
                <a:tab pos="287020" algn="l"/>
              </a:tabLst>
            </a:pPr>
            <a:r>
              <a:rPr sz="2600" spc="-5" dirty="0">
                <a:latin typeface="Perpetua"/>
                <a:cs typeface="Perpetua"/>
              </a:rPr>
              <a:t>Agenda</a:t>
            </a:r>
            <a:endParaRPr sz="2600">
              <a:latin typeface="Perpetua"/>
              <a:cs typeface="Perpetua"/>
            </a:endParaRPr>
          </a:p>
          <a:p>
            <a:pPr marL="560705" lvl="1" indent="-229235">
              <a:lnSpc>
                <a:spcPct val="100000"/>
              </a:lnSpc>
              <a:spcBef>
                <a:spcPts val="430"/>
              </a:spcBef>
              <a:buClr>
                <a:srgbClr val="9B2C1F"/>
              </a:buClr>
              <a:buSzPct val="85416"/>
              <a:buFont typeface="Wingdings 2"/>
              <a:buChar char=""/>
              <a:tabLst>
                <a:tab pos="561340" algn="l"/>
              </a:tabLst>
            </a:pPr>
            <a:r>
              <a:rPr sz="2400" spc="-10" dirty="0">
                <a:latin typeface="Perpetua"/>
                <a:cs typeface="Perpetua"/>
              </a:rPr>
              <a:t>Evolution </a:t>
            </a:r>
            <a:r>
              <a:rPr sz="2400" dirty="0">
                <a:latin typeface="Perpetua"/>
                <a:cs typeface="Perpetua"/>
              </a:rPr>
              <a:t>of the</a:t>
            </a:r>
            <a:r>
              <a:rPr sz="2400" spc="-15" dirty="0">
                <a:latin typeface="Perpetua"/>
                <a:cs typeface="Perpetua"/>
              </a:rPr>
              <a:t> </a:t>
            </a:r>
            <a:r>
              <a:rPr sz="2400" spc="-30" dirty="0">
                <a:latin typeface="Perpetua"/>
                <a:cs typeface="Perpetua"/>
              </a:rPr>
              <a:t>web</a:t>
            </a:r>
            <a:endParaRPr sz="2400">
              <a:latin typeface="Perpetua"/>
              <a:cs typeface="Perpetua"/>
            </a:endParaRPr>
          </a:p>
          <a:p>
            <a:pPr marL="560705" lvl="1" indent="-229235">
              <a:lnSpc>
                <a:spcPct val="100000"/>
              </a:lnSpc>
              <a:spcBef>
                <a:spcPts val="400"/>
              </a:spcBef>
              <a:buClr>
                <a:srgbClr val="9B2C1F"/>
              </a:buClr>
              <a:buSzPct val="85416"/>
              <a:buFont typeface="Wingdings 2"/>
              <a:buChar char=""/>
              <a:tabLst>
                <a:tab pos="561340" algn="l"/>
              </a:tabLst>
            </a:pPr>
            <a:r>
              <a:rPr sz="2400" spc="-5" dirty="0">
                <a:latin typeface="Perpetua"/>
                <a:cs typeface="Perpetua"/>
              </a:rPr>
              <a:t>Cloud</a:t>
            </a:r>
            <a:r>
              <a:rPr sz="2400" spc="-10" dirty="0">
                <a:latin typeface="Perpetua"/>
                <a:cs typeface="Perpetua"/>
              </a:rPr>
              <a:t> </a:t>
            </a:r>
            <a:r>
              <a:rPr sz="2400" spc="-5" dirty="0">
                <a:latin typeface="Perpetua"/>
                <a:cs typeface="Perpetua"/>
              </a:rPr>
              <a:t>Computing</a:t>
            </a:r>
            <a:endParaRPr sz="2400">
              <a:latin typeface="Perpetua"/>
              <a:cs typeface="Perpetua"/>
            </a:endParaRPr>
          </a:p>
          <a:p>
            <a:pPr marL="560705" lvl="1" indent="-229235">
              <a:lnSpc>
                <a:spcPct val="100000"/>
              </a:lnSpc>
              <a:spcBef>
                <a:spcPts val="405"/>
              </a:spcBef>
              <a:buClr>
                <a:srgbClr val="9B2C1F"/>
              </a:buClr>
              <a:buSzPct val="85416"/>
              <a:buFont typeface="Wingdings 2"/>
              <a:buChar char=""/>
              <a:tabLst>
                <a:tab pos="561340" algn="l"/>
              </a:tabLst>
            </a:pPr>
            <a:r>
              <a:rPr sz="2400" spc="-5" dirty="0">
                <a:latin typeface="Perpetua"/>
                <a:cs typeface="Perpetua"/>
              </a:rPr>
              <a:t>Cloud </a:t>
            </a:r>
            <a:r>
              <a:rPr sz="2400" spc="-10" dirty="0">
                <a:latin typeface="Perpetua"/>
                <a:cs typeface="Perpetua"/>
              </a:rPr>
              <a:t>Deployment </a:t>
            </a:r>
            <a:r>
              <a:rPr sz="2400" spc="-5" dirty="0">
                <a:latin typeface="Perpetua"/>
                <a:cs typeface="Perpetua"/>
              </a:rPr>
              <a:t>models</a:t>
            </a:r>
            <a:endParaRPr sz="2400">
              <a:latin typeface="Perpetua"/>
              <a:cs typeface="Perpetua"/>
            </a:endParaRPr>
          </a:p>
          <a:p>
            <a:pPr marL="560705" lvl="1" indent="-229235">
              <a:lnSpc>
                <a:spcPct val="100000"/>
              </a:lnSpc>
              <a:spcBef>
                <a:spcPts val="395"/>
              </a:spcBef>
              <a:buClr>
                <a:srgbClr val="9B2C1F"/>
              </a:buClr>
              <a:buSzPct val="85416"/>
              <a:buFont typeface="Wingdings 2"/>
              <a:buChar char=""/>
              <a:tabLst>
                <a:tab pos="561340" algn="l"/>
              </a:tabLst>
            </a:pPr>
            <a:r>
              <a:rPr sz="2400" dirty="0">
                <a:latin typeface="Perpetua"/>
                <a:cs typeface="Perpetua"/>
              </a:rPr>
              <a:t>Business </a:t>
            </a:r>
            <a:r>
              <a:rPr sz="2400" spc="5" dirty="0">
                <a:latin typeface="Perpetua"/>
                <a:cs typeface="Perpetua"/>
              </a:rPr>
              <a:t>drivers </a:t>
            </a:r>
            <a:r>
              <a:rPr sz="2400" dirty="0">
                <a:latin typeface="Perpetua"/>
                <a:cs typeface="Perpetua"/>
              </a:rPr>
              <a:t>for cloud</a:t>
            </a:r>
            <a:r>
              <a:rPr sz="2400" spc="-65" dirty="0">
                <a:latin typeface="Perpetua"/>
                <a:cs typeface="Perpetua"/>
              </a:rPr>
              <a:t> </a:t>
            </a:r>
            <a:r>
              <a:rPr sz="2400" dirty="0">
                <a:latin typeface="Perpetua"/>
                <a:cs typeface="Perpetua"/>
              </a:rPr>
              <a:t>computing</a:t>
            </a:r>
            <a:endParaRPr sz="2400">
              <a:latin typeface="Perpetua"/>
              <a:cs typeface="Perpetua"/>
            </a:endParaRPr>
          </a:p>
          <a:p>
            <a:pPr marL="560705" lvl="1" indent="-229235">
              <a:lnSpc>
                <a:spcPct val="100000"/>
              </a:lnSpc>
              <a:spcBef>
                <a:spcPts val="400"/>
              </a:spcBef>
              <a:buClr>
                <a:srgbClr val="9B2C1F"/>
              </a:buClr>
              <a:buSzPct val="85416"/>
              <a:buFont typeface="Wingdings 2"/>
              <a:buChar char=""/>
              <a:tabLst>
                <a:tab pos="561340" algn="l"/>
              </a:tabLst>
            </a:pPr>
            <a:r>
              <a:rPr sz="2400" spc="-5" dirty="0">
                <a:latin typeface="Perpetua"/>
                <a:cs typeface="Perpetua"/>
              </a:rPr>
              <a:t>Cloud </a:t>
            </a:r>
            <a:r>
              <a:rPr sz="2400" spc="5" dirty="0">
                <a:latin typeface="Perpetua"/>
                <a:cs typeface="Perpetua"/>
              </a:rPr>
              <a:t>technologies </a:t>
            </a:r>
            <a:r>
              <a:rPr sz="2400" dirty="0">
                <a:latin typeface="Perpetua"/>
                <a:cs typeface="Perpetua"/>
              </a:rPr>
              <a:t>– </a:t>
            </a:r>
            <a:r>
              <a:rPr sz="2400" spc="10" dirty="0">
                <a:latin typeface="Perpetua"/>
                <a:cs typeface="Perpetua"/>
              </a:rPr>
              <a:t>Service</a:t>
            </a:r>
            <a:r>
              <a:rPr sz="2400" spc="-35" dirty="0">
                <a:latin typeface="Perpetua"/>
                <a:cs typeface="Perpetua"/>
              </a:rPr>
              <a:t> </a:t>
            </a:r>
            <a:r>
              <a:rPr sz="2400" dirty="0">
                <a:latin typeface="Perpetua"/>
                <a:cs typeface="Perpetua"/>
              </a:rPr>
              <a:t>Models</a:t>
            </a:r>
            <a:endParaRPr sz="2400">
              <a:latin typeface="Perpetua"/>
              <a:cs typeface="Perpetua"/>
            </a:endParaRPr>
          </a:p>
          <a:p>
            <a:pPr marL="560705" lvl="1" indent="-229235">
              <a:lnSpc>
                <a:spcPct val="100000"/>
              </a:lnSpc>
              <a:spcBef>
                <a:spcPts val="409"/>
              </a:spcBef>
              <a:buClr>
                <a:srgbClr val="9B2C1F"/>
              </a:buClr>
              <a:buSzPct val="85416"/>
              <a:buFont typeface="Wingdings 2"/>
              <a:buChar char=""/>
              <a:tabLst>
                <a:tab pos="561340" algn="l"/>
              </a:tabLst>
            </a:pPr>
            <a:r>
              <a:rPr sz="2400" dirty="0">
                <a:latin typeface="Perpetua"/>
                <a:cs typeface="Perpetua"/>
              </a:rPr>
              <a:t>Designing</a:t>
            </a:r>
            <a:r>
              <a:rPr sz="2400" spc="-10" dirty="0">
                <a:latin typeface="Perpetua"/>
                <a:cs typeface="Perpetua"/>
              </a:rPr>
              <a:t> </a:t>
            </a:r>
            <a:r>
              <a:rPr sz="2400" dirty="0">
                <a:latin typeface="Perpetua"/>
                <a:cs typeface="Perpetua"/>
              </a:rPr>
              <a:t>Multi-tenancy</a:t>
            </a:r>
            <a:endParaRPr sz="2400">
              <a:latin typeface="Perpetua"/>
              <a:cs typeface="Perpetua"/>
            </a:endParaRPr>
          </a:p>
          <a:p>
            <a:pPr marL="560705" lvl="1" indent="-229235">
              <a:lnSpc>
                <a:spcPct val="100000"/>
              </a:lnSpc>
              <a:spcBef>
                <a:spcPts val="395"/>
              </a:spcBef>
              <a:buClr>
                <a:srgbClr val="9B2C1F"/>
              </a:buClr>
              <a:buSzPct val="85416"/>
              <a:buFont typeface="Wingdings 2"/>
              <a:buChar char=""/>
              <a:tabLst>
                <a:tab pos="561340" algn="l"/>
              </a:tabLst>
            </a:pPr>
            <a:r>
              <a:rPr sz="2400" spc="-5" dirty="0">
                <a:latin typeface="Perpetua"/>
                <a:cs typeface="Perpetua"/>
              </a:rPr>
              <a:t>Design </a:t>
            </a:r>
            <a:r>
              <a:rPr sz="2400" spc="5" dirty="0">
                <a:latin typeface="Perpetua"/>
                <a:cs typeface="Perpetua"/>
              </a:rPr>
              <a:t>principles</a:t>
            </a:r>
            <a:endParaRPr sz="2400">
              <a:latin typeface="Perpetua"/>
              <a:cs typeface="Perpetua"/>
            </a:endParaRPr>
          </a:p>
          <a:p>
            <a:pPr marL="560705" lvl="1" indent="-229235">
              <a:lnSpc>
                <a:spcPct val="100000"/>
              </a:lnSpc>
              <a:spcBef>
                <a:spcPts val="395"/>
              </a:spcBef>
              <a:buClr>
                <a:srgbClr val="9B2C1F"/>
              </a:buClr>
              <a:buSzPct val="85416"/>
              <a:buFont typeface="Wingdings 2"/>
              <a:buChar char=""/>
              <a:tabLst>
                <a:tab pos="561340" algn="l"/>
              </a:tabLst>
            </a:pPr>
            <a:r>
              <a:rPr sz="2400" dirty="0">
                <a:latin typeface="Perpetua"/>
                <a:cs typeface="Perpetua"/>
              </a:rPr>
              <a:t>Emerging cloud based </a:t>
            </a:r>
            <a:r>
              <a:rPr sz="2400" spc="-5" dirty="0">
                <a:latin typeface="Perpetua"/>
                <a:cs typeface="Perpetua"/>
              </a:rPr>
              <a:t>application</a:t>
            </a:r>
            <a:r>
              <a:rPr sz="2400" spc="-80" dirty="0">
                <a:latin typeface="Perpetua"/>
                <a:cs typeface="Perpetua"/>
              </a:rPr>
              <a:t> </a:t>
            </a:r>
            <a:r>
              <a:rPr sz="2400" dirty="0">
                <a:latin typeface="Perpetua"/>
                <a:cs typeface="Perpetua"/>
              </a:rPr>
              <a:t>architectures</a:t>
            </a:r>
            <a:endParaRPr sz="2400">
              <a:latin typeface="Perpetua"/>
              <a:cs typeface="Perpetua"/>
            </a:endParaRPr>
          </a:p>
          <a:p>
            <a:pPr marL="560705" lvl="1" indent="-274955">
              <a:lnSpc>
                <a:spcPct val="100000"/>
              </a:lnSpc>
              <a:spcBef>
                <a:spcPts val="665"/>
              </a:spcBef>
              <a:buClr>
                <a:srgbClr val="D24717"/>
              </a:buClr>
              <a:buSzPct val="85000"/>
              <a:buFont typeface="Wingdings 2"/>
              <a:buChar char=""/>
              <a:tabLst>
                <a:tab pos="560705" algn="l"/>
                <a:tab pos="561340" algn="l"/>
              </a:tabLst>
            </a:pPr>
            <a:r>
              <a:rPr sz="2000" dirty="0">
                <a:solidFill>
                  <a:srgbClr val="FF0000"/>
                </a:solidFill>
                <a:latin typeface="Perpetua"/>
                <a:cs typeface="Perpetua"/>
              </a:rPr>
              <a:t>Lab: Setting </a:t>
            </a:r>
            <a:r>
              <a:rPr sz="2000" spc="-5" dirty="0">
                <a:solidFill>
                  <a:srgbClr val="FF0000"/>
                </a:solidFill>
                <a:latin typeface="Perpetua"/>
                <a:cs typeface="Perpetua"/>
              </a:rPr>
              <a:t>up </a:t>
            </a:r>
            <a:r>
              <a:rPr sz="2000" spc="-15" dirty="0">
                <a:solidFill>
                  <a:srgbClr val="FF0000"/>
                </a:solidFill>
                <a:latin typeface="Perpetua"/>
                <a:cs typeface="Perpetua"/>
              </a:rPr>
              <a:t>your </a:t>
            </a:r>
            <a:r>
              <a:rPr sz="2000" spc="-70" dirty="0">
                <a:solidFill>
                  <a:srgbClr val="FF0000"/>
                </a:solidFill>
                <a:latin typeface="Perpetua"/>
                <a:cs typeface="Perpetua"/>
              </a:rPr>
              <a:t>AWS</a:t>
            </a:r>
            <a:r>
              <a:rPr sz="2000" spc="-235" dirty="0">
                <a:solidFill>
                  <a:srgbClr val="FF0000"/>
                </a:solidFill>
                <a:latin typeface="Perpetua"/>
                <a:cs typeface="Perpetua"/>
              </a:rPr>
              <a:t> </a:t>
            </a:r>
            <a:r>
              <a:rPr sz="2000" spc="-5" dirty="0">
                <a:solidFill>
                  <a:srgbClr val="FF0000"/>
                </a:solidFill>
                <a:latin typeface="Perpetua"/>
                <a:cs typeface="Perpetua"/>
              </a:rPr>
              <a:t>account.</a:t>
            </a:r>
            <a:endParaRPr sz="2000">
              <a:latin typeface="Perpetua"/>
              <a:cs typeface="Perpetua"/>
            </a:endParaRPr>
          </a:p>
        </p:txBody>
      </p:sp>
      <p:sp>
        <p:nvSpPr>
          <p:cNvPr id="4" name="object 4"/>
          <p:cNvSpPr/>
          <p:nvPr/>
        </p:nvSpPr>
        <p:spPr>
          <a:xfrm>
            <a:off x="146304" y="6210300"/>
            <a:ext cx="457200" cy="457200"/>
          </a:xfrm>
          <a:custGeom>
            <a:avLst/>
            <a:gdLst/>
            <a:ahLst/>
            <a:cxnLst/>
            <a:rect l="l" t="t" r="r" b="b"/>
            <a:pathLst>
              <a:path w="457200" h="457200">
                <a:moveTo>
                  <a:pt x="228600" y="0"/>
                </a:moveTo>
                <a:lnTo>
                  <a:pt x="182529" y="4644"/>
                </a:lnTo>
                <a:lnTo>
                  <a:pt x="139619" y="17964"/>
                </a:lnTo>
                <a:lnTo>
                  <a:pt x="100788" y="39041"/>
                </a:lnTo>
                <a:lnTo>
                  <a:pt x="66955" y="66955"/>
                </a:lnTo>
                <a:lnTo>
                  <a:pt x="39041" y="100788"/>
                </a:lnTo>
                <a:lnTo>
                  <a:pt x="17964" y="139619"/>
                </a:lnTo>
                <a:lnTo>
                  <a:pt x="4644" y="182529"/>
                </a:lnTo>
                <a:lnTo>
                  <a:pt x="0" y="228600"/>
                </a:lnTo>
                <a:lnTo>
                  <a:pt x="4644" y="274670"/>
                </a:lnTo>
                <a:lnTo>
                  <a:pt x="17964" y="317580"/>
                </a:lnTo>
                <a:lnTo>
                  <a:pt x="39041" y="356411"/>
                </a:lnTo>
                <a:lnTo>
                  <a:pt x="66955" y="390244"/>
                </a:lnTo>
                <a:lnTo>
                  <a:pt x="100788" y="418158"/>
                </a:lnTo>
                <a:lnTo>
                  <a:pt x="139619" y="439235"/>
                </a:lnTo>
                <a:lnTo>
                  <a:pt x="182529" y="452555"/>
                </a:lnTo>
                <a:lnTo>
                  <a:pt x="228600" y="457200"/>
                </a:lnTo>
                <a:lnTo>
                  <a:pt x="274670" y="452555"/>
                </a:lnTo>
                <a:lnTo>
                  <a:pt x="317580" y="439235"/>
                </a:lnTo>
                <a:lnTo>
                  <a:pt x="356411" y="418158"/>
                </a:lnTo>
                <a:lnTo>
                  <a:pt x="390244" y="390244"/>
                </a:lnTo>
                <a:lnTo>
                  <a:pt x="418158" y="356411"/>
                </a:lnTo>
                <a:lnTo>
                  <a:pt x="439235" y="317580"/>
                </a:lnTo>
                <a:lnTo>
                  <a:pt x="452555" y="274670"/>
                </a:lnTo>
                <a:lnTo>
                  <a:pt x="457200" y="228600"/>
                </a:lnTo>
                <a:lnTo>
                  <a:pt x="452555" y="182529"/>
                </a:lnTo>
                <a:lnTo>
                  <a:pt x="439235" y="139619"/>
                </a:lnTo>
                <a:lnTo>
                  <a:pt x="418158" y="100788"/>
                </a:lnTo>
                <a:lnTo>
                  <a:pt x="390244" y="66955"/>
                </a:lnTo>
                <a:lnTo>
                  <a:pt x="356411" y="39041"/>
                </a:lnTo>
                <a:lnTo>
                  <a:pt x="317580" y="17964"/>
                </a:lnTo>
                <a:lnTo>
                  <a:pt x="274670" y="4644"/>
                </a:lnTo>
                <a:lnTo>
                  <a:pt x="228600" y="0"/>
                </a:lnTo>
                <a:close/>
              </a:path>
            </a:pathLst>
          </a:custGeom>
          <a:solidFill>
            <a:srgbClr val="D24717"/>
          </a:solidFill>
        </p:spPr>
        <p:txBody>
          <a:bodyPr wrap="square" lIns="0" tIns="0" rIns="0" bIns="0" rtlCol="0"/>
          <a:lstStyle/>
          <a:p>
            <a:endParaRPr/>
          </a:p>
        </p:txBody>
      </p:sp>
      <p:sp>
        <p:nvSpPr>
          <p:cNvPr id="6" name="object 6"/>
          <p:cNvSpPr txBox="1"/>
          <p:nvPr/>
        </p:nvSpPr>
        <p:spPr>
          <a:xfrm>
            <a:off x="244652" y="6329531"/>
            <a:ext cx="261620" cy="227965"/>
          </a:xfrm>
          <a:prstGeom prst="rect">
            <a:avLst/>
          </a:prstGeom>
        </p:spPr>
        <p:txBody>
          <a:bodyPr vert="horz" wrap="square" lIns="0" tIns="0" rIns="0" bIns="0" rtlCol="0">
            <a:spAutoFit/>
          </a:bodyPr>
          <a:lstStyle/>
          <a:p>
            <a:pPr marL="25400">
              <a:lnSpc>
                <a:spcPts val="1664"/>
              </a:lnSpc>
            </a:pPr>
            <a:fld id="{81D60167-4931-47E6-BA6A-407CBD079E47}" type="slidenum">
              <a:rPr sz="1400" dirty="0">
                <a:solidFill>
                  <a:srgbClr val="FFFFFF"/>
                </a:solidFill>
                <a:latin typeface="Franklin Gothic Book"/>
                <a:cs typeface="Franklin Gothic Book"/>
              </a:rPr>
              <a:t>16</a:t>
            </a:fld>
            <a:endParaRPr sz="1400">
              <a:latin typeface="Franklin Gothic Book"/>
              <a:cs typeface="Franklin Gothic Book"/>
            </a:endParaRPr>
          </a:p>
        </p:txBody>
      </p:sp>
      <p:sp>
        <p:nvSpPr>
          <p:cNvPr id="7" name="Date Placeholder 6">
            <a:extLst>
              <a:ext uri="{FF2B5EF4-FFF2-40B4-BE49-F238E27FC236}">
                <a16:creationId xmlns:a16="http://schemas.microsoft.com/office/drawing/2014/main" id="{7B2E39CF-DC83-4135-ACEA-8B610D778F36}"/>
              </a:ext>
            </a:extLst>
          </p:cNvPr>
          <p:cNvSpPr>
            <a:spLocks noGrp="1"/>
          </p:cNvSpPr>
          <p:nvPr>
            <p:ph type="dt" sz="half" idx="6"/>
          </p:nvPr>
        </p:nvSpPr>
        <p:spPr/>
        <p:txBody>
          <a:bodyPr/>
          <a:lstStyle/>
          <a:p>
            <a:fld id="{B4B44297-70E5-4C53-905A-F456FCEA36D3}" type="datetime2">
              <a:rPr lang="en-US" smtClean="0"/>
              <a:t>Monday, August 26, 2019</a:t>
            </a:fld>
            <a:endParaRPr lang="en-US" dirty="0"/>
          </a:p>
        </p:txBody>
      </p:sp>
      <p:sp>
        <p:nvSpPr>
          <p:cNvPr id="5" name="Slide Number Placeholder 4">
            <a:extLst>
              <a:ext uri="{FF2B5EF4-FFF2-40B4-BE49-F238E27FC236}">
                <a16:creationId xmlns:a16="http://schemas.microsoft.com/office/drawing/2014/main" id="{682E2E9A-9BD4-4DD5-9F42-FEC3E2C72EAC}"/>
              </a:ext>
            </a:extLst>
          </p:cNvPr>
          <p:cNvSpPr>
            <a:spLocks noGrp="1"/>
          </p:cNvSpPr>
          <p:nvPr>
            <p:ph type="sldNum" sz="quarter" idx="7"/>
          </p:nvPr>
        </p:nvSpPr>
        <p:spPr/>
        <p:txBody>
          <a:bodyPr/>
          <a:lstStyle/>
          <a:p>
            <a:pPr marL="25400">
              <a:lnSpc>
                <a:spcPts val="1664"/>
              </a:lnSpc>
            </a:pPr>
            <a:fld id="{81D60167-4931-47E6-BA6A-407CBD079E47}" type="slidenum">
              <a:rPr lang="en-IN" smtClean="0"/>
              <a:t>16</a:t>
            </a:fld>
            <a:endParaRPr lang="en-IN"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93444" y="688974"/>
            <a:ext cx="4212590" cy="635000"/>
          </a:xfrm>
          <a:prstGeom prst="rect">
            <a:avLst/>
          </a:prstGeom>
        </p:spPr>
        <p:txBody>
          <a:bodyPr vert="horz" wrap="square" lIns="0" tIns="12065" rIns="0" bIns="0" rtlCol="0">
            <a:spAutoFit/>
          </a:bodyPr>
          <a:lstStyle/>
          <a:p>
            <a:pPr marL="12700">
              <a:lnSpc>
                <a:spcPct val="100000"/>
              </a:lnSpc>
              <a:spcBef>
                <a:spcPts val="95"/>
              </a:spcBef>
            </a:pPr>
            <a:r>
              <a:rPr spc="-10" dirty="0">
                <a:solidFill>
                  <a:srgbClr val="696363"/>
                </a:solidFill>
              </a:rPr>
              <a:t>Where </a:t>
            </a:r>
            <a:r>
              <a:rPr spc="-5" dirty="0">
                <a:solidFill>
                  <a:srgbClr val="696363"/>
                </a:solidFill>
              </a:rPr>
              <a:t>are </a:t>
            </a:r>
            <a:r>
              <a:rPr spc="-35" dirty="0">
                <a:solidFill>
                  <a:srgbClr val="696363"/>
                </a:solidFill>
              </a:rPr>
              <a:t>we</a:t>
            </a:r>
            <a:r>
              <a:rPr spc="-30" dirty="0">
                <a:solidFill>
                  <a:srgbClr val="696363"/>
                </a:solidFill>
              </a:rPr>
              <a:t> </a:t>
            </a:r>
            <a:r>
              <a:rPr spc="-20" dirty="0">
                <a:solidFill>
                  <a:srgbClr val="696363"/>
                </a:solidFill>
              </a:rPr>
              <a:t>now?</a:t>
            </a:r>
          </a:p>
        </p:txBody>
      </p:sp>
      <p:sp>
        <p:nvSpPr>
          <p:cNvPr id="3" name="object 3"/>
          <p:cNvSpPr/>
          <p:nvPr/>
        </p:nvSpPr>
        <p:spPr>
          <a:xfrm>
            <a:off x="1014580" y="1666344"/>
            <a:ext cx="7175322" cy="4622568"/>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146304" y="6210300"/>
            <a:ext cx="457200" cy="457200"/>
          </a:xfrm>
          <a:custGeom>
            <a:avLst/>
            <a:gdLst/>
            <a:ahLst/>
            <a:cxnLst/>
            <a:rect l="l" t="t" r="r" b="b"/>
            <a:pathLst>
              <a:path w="457200" h="457200">
                <a:moveTo>
                  <a:pt x="228600" y="0"/>
                </a:moveTo>
                <a:lnTo>
                  <a:pt x="182529" y="4644"/>
                </a:lnTo>
                <a:lnTo>
                  <a:pt x="139619" y="17964"/>
                </a:lnTo>
                <a:lnTo>
                  <a:pt x="100788" y="39041"/>
                </a:lnTo>
                <a:lnTo>
                  <a:pt x="66955" y="66955"/>
                </a:lnTo>
                <a:lnTo>
                  <a:pt x="39041" y="100788"/>
                </a:lnTo>
                <a:lnTo>
                  <a:pt x="17964" y="139619"/>
                </a:lnTo>
                <a:lnTo>
                  <a:pt x="4644" y="182529"/>
                </a:lnTo>
                <a:lnTo>
                  <a:pt x="0" y="228600"/>
                </a:lnTo>
                <a:lnTo>
                  <a:pt x="4644" y="274670"/>
                </a:lnTo>
                <a:lnTo>
                  <a:pt x="17964" y="317580"/>
                </a:lnTo>
                <a:lnTo>
                  <a:pt x="39041" y="356411"/>
                </a:lnTo>
                <a:lnTo>
                  <a:pt x="66955" y="390244"/>
                </a:lnTo>
                <a:lnTo>
                  <a:pt x="100788" y="418158"/>
                </a:lnTo>
                <a:lnTo>
                  <a:pt x="139619" y="439235"/>
                </a:lnTo>
                <a:lnTo>
                  <a:pt x="182529" y="452555"/>
                </a:lnTo>
                <a:lnTo>
                  <a:pt x="228600" y="457200"/>
                </a:lnTo>
                <a:lnTo>
                  <a:pt x="274670" y="452555"/>
                </a:lnTo>
                <a:lnTo>
                  <a:pt x="317580" y="439235"/>
                </a:lnTo>
                <a:lnTo>
                  <a:pt x="356411" y="418158"/>
                </a:lnTo>
                <a:lnTo>
                  <a:pt x="390244" y="390244"/>
                </a:lnTo>
                <a:lnTo>
                  <a:pt x="418158" y="356411"/>
                </a:lnTo>
                <a:lnTo>
                  <a:pt x="439235" y="317580"/>
                </a:lnTo>
                <a:lnTo>
                  <a:pt x="452555" y="274670"/>
                </a:lnTo>
                <a:lnTo>
                  <a:pt x="457200" y="228600"/>
                </a:lnTo>
                <a:lnTo>
                  <a:pt x="452555" y="182529"/>
                </a:lnTo>
                <a:lnTo>
                  <a:pt x="439235" y="139619"/>
                </a:lnTo>
                <a:lnTo>
                  <a:pt x="418158" y="100788"/>
                </a:lnTo>
                <a:lnTo>
                  <a:pt x="390244" y="66955"/>
                </a:lnTo>
                <a:lnTo>
                  <a:pt x="356411" y="39041"/>
                </a:lnTo>
                <a:lnTo>
                  <a:pt x="317580" y="17964"/>
                </a:lnTo>
                <a:lnTo>
                  <a:pt x="274670" y="4644"/>
                </a:lnTo>
                <a:lnTo>
                  <a:pt x="228600" y="0"/>
                </a:lnTo>
                <a:close/>
              </a:path>
            </a:pathLst>
          </a:custGeom>
          <a:solidFill>
            <a:srgbClr val="D24717"/>
          </a:solidFill>
        </p:spPr>
        <p:txBody>
          <a:bodyPr wrap="square" lIns="0" tIns="0" rIns="0" bIns="0" rtlCol="0"/>
          <a:lstStyle/>
          <a:p>
            <a:endParaRPr/>
          </a:p>
        </p:txBody>
      </p:sp>
      <p:sp>
        <p:nvSpPr>
          <p:cNvPr id="6" name="object 6"/>
          <p:cNvSpPr txBox="1"/>
          <p:nvPr/>
        </p:nvSpPr>
        <p:spPr>
          <a:xfrm>
            <a:off x="244652" y="6329531"/>
            <a:ext cx="261620" cy="227965"/>
          </a:xfrm>
          <a:prstGeom prst="rect">
            <a:avLst/>
          </a:prstGeom>
        </p:spPr>
        <p:txBody>
          <a:bodyPr vert="horz" wrap="square" lIns="0" tIns="0" rIns="0" bIns="0" rtlCol="0">
            <a:spAutoFit/>
          </a:bodyPr>
          <a:lstStyle/>
          <a:p>
            <a:pPr marL="25400">
              <a:lnSpc>
                <a:spcPts val="1664"/>
              </a:lnSpc>
            </a:pPr>
            <a:fld id="{81D60167-4931-47E6-BA6A-407CBD079E47}" type="slidenum">
              <a:rPr sz="1400" dirty="0">
                <a:solidFill>
                  <a:srgbClr val="FFFFFF"/>
                </a:solidFill>
                <a:latin typeface="Franklin Gothic Book"/>
                <a:cs typeface="Franklin Gothic Book"/>
              </a:rPr>
              <a:t>17</a:t>
            </a:fld>
            <a:endParaRPr sz="1400">
              <a:latin typeface="Franklin Gothic Book"/>
              <a:cs typeface="Franklin Gothic Book"/>
            </a:endParaRPr>
          </a:p>
        </p:txBody>
      </p:sp>
      <p:sp>
        <p:nvSpPr>
          <p:cNvPr id="7" name="Date Placeholder 6">
            <a:extLst>
              <a:ext uri="{FF2B5EF4-FFF2-40B4-BE49-F238E27FC236}">
                <a16:creationId xmlns:a16="http://schemas.microsoft.com/office/drawing/2014/main" id="{2507B6C1-A9D2-4817-8519-A52257A2FD16}"/>
              </a:ext>
            </a:extLst>
          </p:cNvPr>
          <p:cNvSpPr>
            <a:spLocks noGrp="1"/>
          </p:cNvSpPr>
          <p:nvPr>
            <p:ph type="dt" sz="half" idx="6"/>
          </p:nvPr>
        </p:nvSpPr>
        <p:spPr/>
        <p:txBody>
          <a:bodyPr/>
          <a:lstStyle/>
          <a:p>
            <a:fld id="{59B20323-7EAE-49E7-B267-B398E1CEFEBD}" type="datetime2">
              <a:rPr lang="en-US" smtClean="0"/>
              <a:t>Monday, August 26, 2019</a:t>
            </a:fld>
            <a:endParaRPr lang="en-US"/>
          </a:p>
        </p:txBody>
      </p:sp>
      <p:sp>
        <p:nvSpPr>
          <p:cNvPr id="5" name="Slide Number Placeholder 4">
            <a:extLst>
              <a:ext uri="{FF2B5EF4-FFF2-40B4-BE49-F238E27FC236}">
                <a16:creationId xmlns:a16="http://schemas.microsoft.com/office/drawing/2014/main" id="{DEF25E55-67EE-4011-A277-E4E004272845}"/>
              </a:ext>
            </a:extLst>
          </p:cNvPr>
          <p:cNvSpPr>
            <a:spLocks noGrp="1"/>
          </p:cNvSpPr>
          <p:nvPr>
            <p:ph type="sldNum" sz="quarter" idx="7"/>
          </p:nvPr>
        </p:nvSpPr>
        <p:spPr/>
        <p:txBody>
          <a:bodyPr/>
          <a:lstStyle/>
          <a:p>
            <a:pPr marL="25400">
              <a:lnSpc>
                <a:spcPts val="1664"/>
              </a:lnSpc>
            </a:pPr>
            <a:fld id="{81D60167-4931-47E6-BA6A-407CBD079E47}" type="slidenum">
              <a:rPr lang="en-IN" smtClean="0"/>
              <a:t>17</a:t>
            </a:fld>
            <a:endParaRPr lang="en-IN"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766922" y="1224788"/>
            <a:ext cx="7632827" cy="4408424"/>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46304" y="6210300"/>
            <a:ext cx="457200" cy="457200"/>
          </a:xfrm>
          <a:custGeom>
            <a:avLst/>
            <a:gdLst/>
            <a:ahLst/>
            <a:cxnLst/>
            <a:rect l="l" t="t" r="r" b="b"/>
            <a:pathLst>
              <a:path w="457200" h="457200">
                <a:moveTo>
                  <a:pt x="228600" y="0"/>
                </a:moveTo>
                <a:lnTo>
                  <a:pt x="182529" y="4644"/>
                </a:lnTo>
                <a:lnTo>
                  <a:pt x="139619" y="17964"/>
                </a:lnTo>
                <a:lnTo>
                  <a:pt x="100788" y="39041"/>
                </a:lnTo>
                <a:lnTo>
                  <a:pt x="66955" y="66955"/>
                </a:lnTo>
                <a:lnTo>
                  <a:pt x="39041" y="100788"/>
                </a:lnTo>
                <a:lnTo>
                  <a:pt x="17964" y="139619"/>
                </a:lnTo>
                <a:lnTo>
                  <a:pt x="4644" y="182529"/>
                </a:lnTo>
                <a:lnTo>
                  <a:pt x="0" y="228600"/>
                </a:lnTo>
                <a:lnTo>
                  <a:pt x="4644" y="274670"/>
                </a:lnTo>
                <a:lnTo>
                  <a:pt x="17964" y="317580"/>
                </a:lnTo>
                <a:lnTo>
                  <a:pt x="39041" y="356411"/>
                </a:lnTo>
                <a:lnTo>
                  <a:pt x="66955" y="390244"/>
                </a:lnTo>
                <a:lnTo>
                  <a:pt x="100788" y="418158"/>
                </a:lnTo>
                <a:lnTo>
                  <a:pt x="139619" y="439235"/>
                </a:lnTo>
                <a:lnTo>
                  <a:pt x="182529" y="452555"/>
                </a:lnTo>
                <a:lnTo>
                  <a:pt x="228600" y="457200"/>
                </a:lnTo>
                <a:lnTo>
                  <a:pt x="274670" y="452555"/>
                </a:lnTo>
                <a:lnTo>
                  <a:pt x="317580" y="439235"/>
                </a:lnTo>
                <a:lnTo>
                  <a:pt x="356411" y="418158"/>
                </a:lnTo>
                <a:lnTo>
                  <a:pt x="390244" y="390244"/>
                </a:lnTo>
                <a:lnTo>
                  <a:pt x="418158" y="356411"/>
                </a:lnTo>
                <a:lnTo>
                  <a:pt x="439235" y="317580"/>
                </a:lnTo>
                <a:lnTo>
                  <a:pt x="452555" y="274670"/>
                </a:lnTo>
                <a:lnTo>
                  <a:pt x="457200" y="228600"/>
                </a:lnTo>
                <a:lnTo>
                  <a:pt x="452555" y="182529"/>
                </a:lnTo>
                <a:lnTo>
                  <a:pt x="439235" y="139619"/>
                </a:lnTo>
                <a:lnTo>
                  <a:pt x="418158" y="100788"/>
                </a:lnTo>
                <a:lnTo>
                  <a:pt x="390244" y="66955"/>
                </a:lnTo>
                <a:lnTo>
                  <a:pt x="356411" y="39041"/>
                </a:lnTo>
                <a:lnTo>
                  <a:pt x="317580" y="17964"/>
                </a:lnTo>
                <a:lnTo>
                  <a:pt x="274670" y="4644"/>
                </a:lnTo>
                <a:lnTo>
                  <a:pt x="228600" y="0"/>
                </a:lnTo>
                <a:close/>
              </a:path>
            </a:pathLst>
          </a:custGeom>
          <a:solidFill>
            <a:srgbClr val="D24717"/>
          </a:solidFill>
        </p:spPr>
        <p:txBody>
          <a:bodyPr wrap="square" lIns="0" tIns="0" rIns="0" bIns="0" rtlCol="0"/>
          <a:lstStyle/>
          <a:p>
            <a:endParaRPr/>
          </a:p>
        </p:txBody>
      </p:sp>
      <p:sp>
        <p:nvSpPr>
          <p:cNvPr id="5" name="object 5"/>
          <p:cNvSpPr txBox="1"/>
          <p:nvPr/>
        </p:nvSpPr>
        <p:spPr>
          <a:xfrm>
            <a:off x="244652" y="6329531"/>
            <a:ext cx="261620" cy="227965"/>
          </a:xfrm>
          <a:prstGeom prst="rect">
            <a:avLst/>
          </a:prstGeom>
        </p:spPr>
        <p:txBody>
          <a:bodyPr vert="horz" wrap="square" lIns="0" tIns="0" rIns="0" bIns="0" rtlCol="0">
            <a:spAutoFit/>
          </a:bodyPr>
          <a:lstStyle/>
          <a:p>
            <a:pPr marL="25400">
              <a:lnSpc>
                <a:spcPts val="1664"/>
              </a:lnSpc>
            </a:pPr>
            <a:fld id="{81D60167-4931-47E6-BA6A-407CBD079E47}" type="slidenum">
              <a:rPr sz="1400" dirty="0">
                <a:solidFill>
                  <a:srgbClr val="FFFFFF"/>
                </a:solidFill>
                <a:latin typeface="Franklin Gothic Book"/>
                <a:cs typeface="Franklin Gothic Book"/>
              </a:rPr>
              <a:t>18</a:t>
            </a:fld>
            <a:endParaRPr sz="1400">
              <a:latin typeface="Franklin Gothic Book"/>
              <a:cs typeface="Franklin Gothic Book"/>
            </a:endParaRPr>
          </a:p>
        </p:txBody>
      </p:sp>
      <p:sp>
        <p:nvSpPr>
          <p:cNvPr id="6" name="Date Placeholder 5">
            <a:extLst>
              <a:ext uri="{FF2B5EF4-FFF2-40B4-BE49-F238E27FC236}">
                <a16:creationId xmlns:a16="http://schemas.microsoft.com/office/drawing/2014/main" id="{3CDE650D-3CE9-4C4D-864E-C58201C4E389}"/>
              </a:ext>
            </a:extLst>
          </p:cNvPr>
          <p:cNvSpPr>
            <a:spLocks noGrp="1"/>
          </p:cNvSpPr>
          <p:nvPr>
            <p:ph type="dt" sz="half" idx="6"/>
          </p:nvPr>
        </p:nvSpPr>
        <p:spPr>
          <a:xfrm>
            <a:off x="755573" y="6317256"/>
            <a:ext cx="2895600" cy="391309"/>
          </a:xfrm>
        </p:spPr>
        <p:txBody>
          <a:bodyPr/>
          <a:lstStyle/>
          <a:p>
            <a:fld id="{3F2CEEE2-932B-430A-ABEC-FB7CF7711A53}" type="datetime2">
              <a:rPr lang="en-US" smtClean="0"/>
              <a:t>Monday, August 26, 2019</a:t>
            </a:fld>
            <a:endParaRPr lang="en-US" dirty="0"/>
          </a:p>
        </p:txBody>
      </p:sp>
      <p:sp>
        <p:nvSpPr>
          <p:cNvPr id="4" name="Slide Number Placeholder 3">
            <a:extLst>
              <a:ext uri="{FF2B5EF4-FFF2-40B4-BE49-F238E27FC236}">
                <a16:creationId xmlns:a16="http://schemas.microsoft.com/office/drawing/2014/main" id="{A7D06E0A-54B2-4180-A823-DFC485523A9B}"/>
              </a:ext>
            </a:extLst>
          </p:cNvPr>
          <p:cNvSpPr>
            <a:spLocks noGrp="1"/>
          </p:cNvSpPr>
          <p:nvPr>
            <p:ph type="sldNum" sz="quarter" idx="7"/>
          </p:nvPr>
        </p:nvSpPr>
        <p:spPr/>
        <p:txBody>
          <a:bodyPr/>
          <a:lstStyle/>
          <a:p>
            <a:pPr marL="25400">
              <a:lnSpc>
                <a:spcPts val="1664"/>
              </a:lnSpc>
            </a:pPr>
            <a:fld id="{81D60167-4931-47E6-BA6A-407CBD079E47}" type="slidenum">
              <a:rPr lang="en-IN" smtClean="0"/>
              <a:t>18</a:t>
            </a:fld>
            <a:endParaRPr lang="en-IN"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93444" y="688974"/>
            <a:ext cx="4424680" cy="635000"/>
          </a:xfrm>
          <a:prstGeom prst="rect">
            <a:avLst/>
          </a:prstGeom>
        </p:spPr>
        <p:txBody>
          <a:bodyPr vert="horz" wrap="square" lIns="0" tIns="12065" rIns="0" bIns="0" rtlCol="0">
            <a:spAutoFit/>
          </a:bodyPr>
          <a:lstStyle/>
          <a:p>
            <a:pPr marL="12700">
              <a:lnSpc>
                <a:spcPct val="100000"/>
              </a:lnSpc>
              <a:spcBef>
                <a:spcPts val="95"/>
              </a:spcBef>
            </a:pPr>
            <a:r>
              <a:rPr spc="-15" dirty="0">
                <a:solidFill>
                  <a:srgbClr val="696363"/>
                </a:solidFill>
              </a:rPr>
              <a:t>Evolution </a:t>
            </a:r>
            <a:r>
              <a:rPr spc="-5" dirty="0">
                <a:solidFill>
                  <a:srgbClr val="696363"/>
                </a:solidFill>
              </a:rPr>
              <a:t>of the</a:t>
            </a:r>
            <a:r>
              <a:rPr spc="-20" dirty="0">
                <a:solidFill>
                  <a:srgbClr val="696363"/>
                </a:solidFill>
              </a:rPr>
              <a:t> </a:t>
            </a:r>
            <a:r>
              <a:rPr spc="-35" dirty="0">
                <a:solidFill>
                  <a:srgbClr val="696363"/>
                </a:solidFill>
              </a:rPr>
              <a:t>Web</a:t>
            </a:r>
          </a:p>
        </p:txBody>
      </p:sp>
      <p:sp>
        <p:nvSpPr>
          <p:cNvPr id="3" name="object 3"/>
          <p:cNvSpPr txBox="1"/>
          <p:nvPr/>
        </p:nvSpPr>
        <p:spPr>
          <a:xfrm>
            <a:off x="993444" y="1374987"/>
            <a:ext cx="7386320" cy="4640580"/>
          </a:xfrm>
          <a:prstGeom prst="rect">
            <a:avLst/>
          </a:prstGeom>
        </p:spPr>
        <p:txBody>
          <a:bodyPr vert="horz" wrap="square" lIns="0" tIns="35560" rIns="0" bIns="0" rtlCol="0">
            <a:spAutoFit/>
          </a:bodyPr>
          <a:lstStyle/>
          <a:p>
            <a:pPr marL="286385" indent="-274320">
              <a:lnSpc>
                <a:spcPct val="100000"/>
              </a:lnSpc>
              <a:spcBef>
                <a:spcPts val="280"/>
              </a:spcBef>
              <a:buClr>
                <a:srgbClr val="D24717"/>
              </a:buClr>
              <a:buSzPct val="83928"/>
              <a:buFont typeface="Wingdings 2"/>
              <a:buChar char=""/>
              <a:tabLst>
                <a:tab pos="287020" algn="l"/>
              </a:tabLst>
            </a:pPr>
            <a:r>
              <a:rPr sz="2800" b="1" spc="5" dirty="0">
                <a:latin typeface="Perpetua"/>
                <a:cs typeface="Perpetua"/>
              </a:rPr>
              <a:t>Internet </a:t>
            </a:r>
            <a:r>
              <a:rPr sz="2800" b="1" spc="-5" dirty="0">
                <a:latin typeface="Perpetua"/>
                <a:cs typeface="Perpetua"/>
              </a:rPr>
              <a:t>based computing </a:t>
            </a:r>
            <a:r>
              <a:rPr sz="2800" spc="-5" dirty="0">
                <a:latin typeface="Perpetua"/>
                <a:cs typeface="Perpetua"/>
              </a:rPr>
              <a:t>– </a:t>
            </a:r>
            <a:r>
              <a:rPr sz="2800" spc="-5" dirty="0">
                <a:solidFill>
                  <a:srgbClr val="C00000"/>
                </a:solidFill>
                <a:latin typeface="Perpetua"/>
                <a:cs typeface="Perpetua"/>
              </a:rPr>
              <a:t>1990</a:t>
            </a:r>
            <a:r>
              <a:rPr sz="2800" spc="-5" dirty="0">
                <a:latin typeface="Perpetua"/>
                <a:cs typeface="Perpetua"/>
              </a:rPr>
              <a:t>s – </a:t>
            </a:r>
            <a:r>
              <a:rPr sz="2800" spc="-40" dirty="0">
                <a:latin typeface="Perpetua"/>
                <a:cs typeface="Perpetua"/>
              </a:rPr>
              <a:t>web</a:t>
            </a:r>
            <a:r>
              <a:rPr sz="2800" spc="25" dirty="0">
                <a:latin typeface="Perpetua"/>
                <a:cs typeface="Perpetua"/>
              </a:rPr>
              <a:t> </a:t>
            </a:r>
            <a:r>
              <a:rPr sz="2800" spc="-5" dirty="0">
                <a:latin typeface="Perpetua"/>
                <a:cs typeface="Perpetua"/>
              </a:rPr>
              <a:t>1.0</a:t>
            </a:r>
            <a:endParaRPr sz="2800" dirty="0">
              <a:latin typeface="Perpetua"/>
              <a:cs typeface="Perpetua"/>
            </a:endParaRPr>
          </a:p>
          <a:p>
            <a:pPr marL="560705" lvl="1" indent="-229235">
              <a:lnSpc>
                <a:spcPct val="100000"/>
              </a:lnSpc>
              <a:spcBef>
                <a:spcPts val="160"/>
              </a:spcBef>
              <a:buClr>
                <a:srgbClr val="9B2C1F"/>
              </a:buClr>
              <a:buSzPct val="85416"/>
              <a:buFont typeface="Wingdings 2"/>
              <a:buChar char=""/>
              <a:tabLst>
                <a:tab pos="561340" algn="l"/>
              </a:tabLst>
            </a:pPr>
            <a:r>
              <a:rPr sz="2400" spc="-15" dirty="0">
                <a:latin typeface="Perpetua"/>
                <a:cs typeface="Perpetua"/>
              </a:rPr>
              <a:t>Displays</a:t>
            </a:r>
            <a:r>
              <a:rPr sz="2400" spc="-20" dirty="0">
                <a:latin typeface="Perpetua"/>
                <a:cs typeface="Perpetua"/>
              </a:rPr>
              <a:t> </a:t>
            </a:r>
            <a:r>
              <a:rPr sz="2400" dirty="0">
                <a:latin typeface="Perpetua"/>
                <a:cs typeface="Perpetua"/>
              </a:rPr>
              <a:t>information</a:t>
            </a:r>
          </a:p>
          <a:p>
            <a:pPr marL="560705" lvl="1" indent="-229235">
              <a:lnSpc>
                <a:spcPct val="100000"/>
              </a:lnSpc>
              <a:spcBef>
                <a:spcPts val="115"/>
              </a:spcBef>
              <a:buClr>
                <a:srgbClr val="9B2C1F"/>
              </a:buClr>
              <a:buSzPct val="85416"/>
              <a:buFont typeface="Wingdings 2"/>
              <a:buChar char=""/>
              <a:tabLst>
                <a:tab pos="561340" algn="l"/>
              </a:tabLst>
            </a:pPr>
            <a:r>
              <a:rPr sz="2400" spc="-5" dirty="0">
                <a:latin typeface="Perpetua"/>
                <a:cs typeface="Perpetua"/>
              </a:rPr>
              <a:t>Just </a:t>
            </a:r>
            <a:r>
              <a:rPr sz="2400" dirty="0">
                <a:latin typeface="Perpetua"/>
                <a:cs typeface="Perpetua"/>
              </a:rPr>
              <a:t>a </a:t>
            </a:r>
            <a:r>
              <a:rPr sz="2400" spc="5" dirty="0">
                <a:latin typeface="Perpetua"/>
                <a:cs typeface="Perpetua"/>
              </a:rPr>
              <a:t>gigantic</a:t>
            </a:r>
            <a:r>
              <a:rPr lang="en-IN" sz="2400" spc="5" dirty="0">
                <a:latin typeface="Perpetua"/>
                <a:cs typeface="Perpetua"/>
              </a:rPr>
              <a:t> (huge)</a:t>
            </a:r>
            <a:r>
              <a:rPr sz="2400" spc="-20" dirty="0">
                <a:latin typeface="Perpetua"/>
                <a:cs typeface="Perpetua"/>
              </a:rPr>
              <a:t> </a:t>
            </a:r>
            <a:r>
              <a:rPr sz="2400" dirty="0">
                <a:latin typeface="Perpetua"/>
                <a:cs typeface="Perpetua"/>
              </a:rPr>
              <a:t>library</a:t>
            </a:r>
          </a:p>
          <a:p>
            <a:pPr marL="560705" lvl="1" indent="-229235">
              <a:lnSpc>
                <a:spcPct val="100000"/>
              </a:lnSpc>
              <a:spcBef>
                <a:spcPts val="120"/>
              </a:spcBef>
              <a:buClr>
                <a:srgbClr val="9B2C1F"/>
              </a:buClr>
              <a:buSzPct val="85416"/>
              <a:buFont typeface="Wingdings 2"/>
              <a:buChar char=""/>
              <a:tabLst>
                <a:tab pos="561340" algn="l"/>
              </a:tabLst>
            </a:pPr>
            <a:r>
              <a:rPr sz="2400" spc="-5" dirty="0">
                <a:latin typeface="Perpetua"/>
                <a:cs typeface="Perpetua"/>
              </a:rPr>
              <a:t>Read</a:t>
            </a:r>
            <a:r>
              <a:rPr sz="2400" spc="-10" dirty="0">
                <a:latin typeface="Perpetua"/>
                <a:cs typeface="Perpetua"/>
              </a:rPr>
              <a:t> </a:t>
            </a:r>
            <a:r>
              <a:rPr sz="2400" spc="-15" dirty="0">
                <a:latin typeface="Perpetua"/>
                <a:cs typeface="Perpetua"/>
              </a:rPr>
              <a:t>only</a:t>
            </a:r>
            <a:endParaRPr sz="2400" dirty="0">
              <a:latin typeface="Perpetua"/>
              <a:cs typeface="Perpetua"/>
            </a:endParaRPr>
          </a:p>
          <a:p>
            <a:pPr marL="286385" indent="-274320">
              <a:lnSpc>
                <a:spcPct val="100000"/>
              </a:lnSpc>
              <a:spcBef>
                <a:spcPts val="210"/>
              </a:spcBef>
              <a:buClr>
                <a:srgbClr val="D24717"/>
              </a:buClr>
              <a:buSzPct val="83928"/>
              <a:buFont typeface="Wingdings 2"/>
              <a:buChar char=""/>
              <a:tabLst>
                <a:tab pos="287020" algn="l"/>
              </a:tabLst>
            </a:pPr>
            <a:r>
              <a:rPr b="1" dirty="0"/>
              <a:t>Web 2.0 and Social networking</a:t>
            </a:r>
          </a:p>
          <a:p>
            <a:pPr marL="560705" lvl="1" indent="-229235">
              <a:lnSpc>
                <a:spcPct val="100000"/>
              </a:lnSpc>
              <a:spcBef>
                <a:spcPts val="160"/>
              </a:spcBef>
              <a:buClr>
                <a:srgbClr val="9B2C1F"/>
              </a:buClr>
              <a:buSzPct val="85416"/>
              <a:buFont typeface="Wingdings 2"/>
              <a:buChar char=""/>
              <a:tabLst>
                <a:tab pos="561340" algn="l"/>
              </a:tabLst>
            </a:pPr>
            <a:r>
              <a:rPr sz="2400" dirty="0">
                <a:solidFill>
                  <a:srgbClr val="C00000"/>
                </a:solidFill>
                <a:latin typeface="Perpetua"/>
                <a:cs typeface="Perpetua"/>
              </a:rPr>
              <a:t>2000</a:t>
            </a:r>
            <a:r>
              <a:rPr sz="2400" dirty="0">
                <a:latin typeface="Perpetua"/>
                <a:cs typeface="Perpetua"/>
              </a:rPr>
              <a:t>s – </a:t>
            </a:r>
            <a:r>
              <a:rPr sz="2400" spc="-5" dirty="0">
                <a:latin typeface="Perpetua"/>
                <a:cs typeface="Perpetua"/>
              </a:rPr>
              <a:t>rapid </a:t>
            </a:r>
            <a:r>
              <a:rPr sz="2400" spc="-15" dirty="0">
                <a:latin typeface="Perpetua"/>
                <a:cs typeface="Perpetua"/>
              </a:rPr>
              <a:t>growth </a:t>
            </a:r>
            <a:r>
              <a:rPr sz="2400" dirty="0">
                <a:latin typeface="Perpetua"/>
                <a:cs typeface="Perpetua"/>
              </a:rPr>
              <a:t>– </a:t>
            </a:r>
            <a:r>
              <a:rPr sz="2400" spc="5" dirty="0">
                <a:latin typeface="Perpetua"/>
                <a:cs typeface="Perpetua"/>
              </a:rPr>
              <a:t>Digital</a:t>
            </a:r>
            <a:r>
              <a:rPr sz="2400" spc="-35" dirty="0">
                <a:latin typeface="Perpetua"/>
                <a:cs typeface="Perpetua"/>
              </a:rPr>
              <a:t> </a:t>
            </a:r>
            <a:r>
              <a:rPr sz="2400" spc="-5" dirty="0">
                <a:latin typeface="Perpetua"/>
                <a:cs typeface="Perpetua"/>
              </a:rPr>
              <a:t>reality</a:t>
            </a:r>
            <a:endParaRPr sz="2400" dirty="0">
              <a:latin typeface="Perpetua"/>
              <a:cs typeface="Perpetua"/>
            </a:endParaRPr>
          </a:p>
          <a:p>
            <a:pPr marL="560705" marR="228600" lvl="1" indent="-228600">
              <a:lnSpc>
                <a:spcPts val="2590"/>
              </a:lnSpc>
              <a:spcBef>
                <a:spcPts val="439"/>
              </a:spcBef>
              <a:buClr>
                <a:srgbClr val="9B2C1F"/>
              </a:buClr>
              <a:buSzPct val="85416"/>
              <a:buFont typeface="Wingdings 2"/>
              <a:buChar char=""/>
              <a:tabLst>
                <a:tab pos="561340" algn="l"/>
              </a:tabLst>
            </a:pPr>
            <a:r>
              <a:rPr sz="2400" spc="-5" dirty="0">
                <a:latin typeface="Perpetua"/>
                <a:cs typeface="Perpetua"/>
              </a:rPr>
              <a:t>Applications </a:t>
            </a:r>
            <a:r>
              <a:rPr sz="2400" spc="-10" dirty="0">
                <a:latin typeface="Perpetua"/>
                <a:cs typeface="Perpetua"/>
              </a:rPr>
              <a:t>that </a:t>
            </a:r>
            <a:r>
              <a:rPr sz="2400" spc="-30" dirty="0">
                <a:latin typeface="Perpetua"/>
                <a:cs typeface="Perpetua"/>
              </a:rPr>
              <a:t>allowed </a:t>
            </a:r>
            <a:r>
              <a:rPr sz="2400" spc="10" dirty="0">
                <a:latin typeface="Perpetua"/>
                <a:cs typeface="Perpetua"/>
              </a:rPr>
              <a:t>users </a:t>
            </a:r>
            <a:r>
              <a:rPr sz="2400" spc="-10" dirty="0">
                <a:latin typeface="Perpetua"/>
                <a:cs typeface="Perpetua"/>
              </a:rPr>
              <a:t>to </a:t>
            </a:r>
            <a:r>
              <a:rPr sz="2400" spc="-5" dirty="0">
                <a:solidFill>
                  <a:srgbClr val="00B050"/>
                </a:solidFill>
                <a:latin typeface="Perpetua"/>
                <a:cs typeface="Perpetua"/>
              </a:rPr>
              <a:t>upload </a:t>
            </a:r>
            <a:r>
              <a:rPr sz="2400" dirty="0">
                <a:solidFill>
                  <a:srgbClr val="00B050"/>
                </a:solidFill>
                <a:latin typeface="Perpetua"/>
                <a:cs typeface="Perpetua"/>
              </a:rPr>
              <a:t>information </a:t>
            </a:r>
            <a:r>
              <a:rPr sz="2400" dirty="0">
                <a:latin typeface="Perpetua"/>
                <a:cs typeface="Perpetua"/>
              </a:rPr>
              <a:t>to the  </a:t>
            </a:r>
            <a:r>
              <a:rPr sz="2400" spc="-30" dirty="0">
                <a:latin typeface="Perpetua"/>
                <a:cs typeface="Perpetua"/>
              </a:rPr>
              <a:t>web </a:t>
            </a:r>
            <a:r>
              <a:rPr sz="2400" dirty="0">
                <a:latin typeface="Perpetua"/>
                <a:cs typeface="Perpetua"/>
              </a:rPr>
              <a:t>– </a:t>
            </a:r>
            <a:r>
              <a:rPr sz="2400" dirty="0">
                <a:solidFill>
                  <a:srgbClr val="002060"/>
                </a:solidFill>
                <a:latin typeface="Perpetua"/>
                <a:cs typeface="Perpetua"/>
              </a:rPr>
              <a:t>user </a:t>
            </a:r>
            <a:r>
              <a:rPr sz="2400" spc="-5" dirty="0">
                <a:solidFill>
                  <a:srgbClr val="002060"/>
                </a:solidFill>
                <a:latin typeface="Perpetua"/>
                <a:cs typeface="Perpetua"/>
              </a:rPr>
              <a:t>generated </a:t>
            </a:r>
            <a:r>
              <a:rPr sz="2400" dirty="0">
                <a:solidFill>
                  <a:srgbClr val="002060"/>
                </a:solidFill>
                <a:latin typeface="Perpetua"/>
                <a:cs typeface="Perpetua"/>
              </a:rPr>
              <a:t>content</a:t>
            </a:r>
          </a:p>
          <a:p>
            <a:pPr marL="560705" lvl="1" indent="-229235">
              <a:lnSpc>
                <a:spcPct val="100000"/>
              </a:lnSpc>
              <a:spcBef>
                <a:spcPts val="80"/>
              </a:spcBef>
              <a:buClr>
                <a:srgbClr val="9B2C1F"/>
              </a:buClr>
              <a:buSzPct val="85416"/>
              <a:buFont typeface="Wingdings 2"/>
              <a:buChar char=""/>
              <a:tabLst>
                <a:tab pos="561340" algn="l"/>
              </a:tabLst>
            </a:pPr>
            <a:r>
              <a:rPr sz="2400" dirty="0">
                <a:latin typeface="Perpetua"/>
                <a:cs typeface="Perpetua"/>
              </a:rPr>
              <a:t>It </a:t>
            </a:r>
            <a:r>
              <a:rPr sz="2400" spc="-5" dirty="0">
                <a:latin typeface="Perpetua"/>
                <a:cs typeface="Perpetua"/>
              </a:rPr>
              <a:t>looks </a:t>
            </a:r>
            <a:r>
              <a:rPr sz="2400" spc="-10" dirty="0">
                <a:latin typeface="Perpetua"/>
                <a:cs typeface="Perpetua"/>
              </a:rPr>
              <a:t>like </a:t>
            </a:r>
            <a:r>
              <a:rPr sz="2400" dirty="0">
                <a:latin typeface="Perpetua"/>
                <a:cs typeface="Perpetua"/>
              </a:rPr>
              <a:t>a </a:t>
            </a:r>
            <a:r>
              <a:rPr sz="2400" spc="5" dirty="0">
                <a:latin typeface="Perpetua"/>
                <a:cs typeface="Perpetua"/>
              </a:rPr>
              <a:t>Virtual</a:t>
            </a:r>
            <a:r>
              <a:rPr sz="2400" spc="-345" dirty="0">
                <a:latin typeface="Perpetua"/>
                <a:cs typeface="Perpetua"/>
              </a:rPr>
              <a:t> </a:t>
            </a:r>
            <a:r>
              <a:rPr sz="2400" spc="-20" dirty="0">
                <a:latin typeface="Perpetua"/>
                <a:cs typeface="Perpetua"/>
              </a:rPr>
              <a:t>world</a:t>
            </a:r>
            <a:endParaRPr sz="2400" dirty="0">
              <a:latin typeface="Perpetua"/>
              <a:cs typeface="Perpetua"/>
            </a:endParaRPr>
          </a:p>
          <a:p>
            <a:pPr marL="560705" lvl="1" indent="-229235">
              <a:lnSpc>
                <a:spcPct val="100000"/>
              </a:lnSpc>
              <a:spcBef>
                <a:spcPts val="110"/>
              </a:spcBef>
              <a:buClr>
                <a:srgbClr val="9B2C1F"/>
              </a:buClr>
              <a:buSzPct val="85416"/>
              <a:buFont typeface="Wingdings 2"/>
              <a:buChar char=""/>
              <a:tabLst>
                <a:tab pos="561340" algn="l"/>
              </a:tabLst>
            </a:pPr>
            <a:r>
              <a:rPr sz="2400" spc="-5" dirty="0">
                <a:solidFill>
                  <a:srgbClr val="002060"/>
                </a:solidFill>
                <a:latin typeface="Perpetua"/>
                <a:cs typeface="Perpetua"/>
              </a:rPr>
              <a:t>Read and </a:t>
            </a:r>
            <a:r>
              <a:rPr sz="2400" spc="5" dirty="0">
                <a:solidFill>
                  <a:srgbClr val="002060"/>
                </a:solidFill>
                <a:latin typeface="Perpetua"/>
                <a:cs typeface="Perpetua"/>
              </a:rPr>
              <a:t>write </a:t>
            </a:r>
            <a:r>
              <a:rPr sz="2400" dirty="0">
                <a:latin typeface="Perpetua"/>
                <a:cs typeface="Perpetua"/>
              </a:rPr>
              <a:t>– </a:t>
            </a:r>
            <a:r>
              <a:rPr sz="2400" spc="-15" dirty="0">
                <a:latin typeface="Perpetua"/>
                <a:cs typeface="Perpetua"/>
              </a:rPr>
              <a:t>reviews, </a:t>
            </a:r>
            <a:r>
              <a:rPr sz="2400" spc="-5" dirty="0">
                <a:latin typeface="Perpetua"/>
                <a:cs typeface="Perpetua"/>
              </a:rPr>
              <a:t>tags, ratings, annotations and</a:t>
            </a:r>
            <a:r>
              <a:rPr sz="2400" spc="-300" dirty="0">
                <a:latin typeface="Perpetua"/>
                <a:cs typeface="Perpetua"/>
              </a:rPr>
              <a:t> </a:t>
            </a:r>
            <a:r>
              <a:rPr sz="2400" spc="-15" dirty="0">
                <a:latin typeface="Perpetua"/>
                <a:cs typeface="Perpetua"/>
              </a:rPr>
              <a:t>blogs</a:t>
            </a:r>
            <a:endParaRPr sz="2400" dirty="0">
              <a:latin typeface="Perpetua"/>
              <a:cs typeface="Perpetua"/>
            </a:endParaRPr>
          </a:p>
          <a:p>
            <a:pPr marL="560705" lvl="1" indent="-229235">
              <a:lnSpc>
                <a:spcPts val="2735"/>
              </a:lnSpc>
              <a:spcBef>
                <a:spcPts val="110"/>
              </a:spcBef>
              <a:buClr>
                <a:srgbClr val="9B2C1F"/>
              </a:buClr>
              <a:buSzPct val="85416"/>
              <a:buFont typeface="Wingdings 2"/>
              <a:buChar char=""/>
              <a:tabLst>
                <a:tab pos="561340" algn="l"/>
              </a:tabLst>
            </a:pPr>
            <a:r>
              <a:rPr sz="2400" dirty="0">
                <a:latin typeface="Perpetua"/>
                <a:cs typeface="Perpetua"/>
              </a:rPr>
              <a:t>Bcoz of this, </a:t>
            </a:r>
            <a:r>
              <a:rPr sz="2400" spc="-10" dirty="0">
                <a:latin typeface="Perpetua"/>
                <a:cs typeface="Perpetua"/>
              </a:rPr>
              <a:t>Data </a:t>
            </a:r>
            <a:r>
              <a:rPr sz="2400" dirty="0">
                <a:latin typeface="Perpetua"/>
                <a:cs typeface="Perpetua"/>
              </a:rPr>
              <a:t>is exploding – </a:t>
            </a:r>
            <a:r>
              <a:rPr sz="2400" spc="-5" dirty="0">
                <a:latin typeface="Perpetua"/>
                <a:cs typeface="Perpetua"/>
              </a:rPr>
              <a:t>Hence </a:t>
            </a:r>
            <a:r>
              <a:rPr sz="2400" dirty="0">
                <a:latin typeface="Perpetua"/>
                <a:cs typeface="Perpetua"/>
              </a:rPr>
              <a:t>Mining </a:t>
            </a:r>
            <a:r>
              <a:rPr sz="2400" spc="-15" dirty="0">
                <a:latin typeface="Perpetua"/>
                <a:cs typeface="Perpetua"/>
              </a:rPr>
              <a:t>was</a:t>
            </a:r>
            <a:r>
              <a:rPr sz="2400" spc="-165" dirty="0">
                <a:latin typeface="Perpetua"/>
                <a:cs typeface="Perpetua"/>
              </a:rPr>
              <a:t> </a:t>
            </a:r>
            <a:r>
              <a:rPr sz="2400" spc="-10" dirty="0">
                <a:latin typeface="Perpetua"/>
                <a:cs typeface="Perpetua"/>
              </a:rPr>
              <a:t>ultimately</a:t>
            </a:r>
            <a:endParaRPr sz="2400" dirty="0">
              <a:latin typeface="Perpetua"/>
              <a:cs typeface="Perpetua"/>
            </a:endParaRPr>
          </a:p>
          <a:p>
            <a:pPr marL="560705">
              <a:lnSpc>
                <a:spcPts val="2735"/>
              </a:lnSpc>
            </a:pPr>
            <a:r>
              <a:rPr sz="2400" spc="-5" dirty="0">
                <a:latin typeface="Perpetua"/>
                <a:cs typeface="Perpetua"/>
              </a:rPr>
              <a:t>required</a:t>
            </a:r>
            <a:endParaRPr sz="2400" dirty="0">
              <a:latin typeface="Perpetua"/>
              <a:cs typeface="Perpetua"/>
            </a:endParaRPr>
          </a:p>
        </p:txBody>
      </p:sp>
      <p:sp>
        <p:nvSpPr>
          <p:cNvPr id="4" name="object 4"/>
          <p:cNvSpPr/>
          <p:nvPr/>
        </p:nvSpPr>
        <p:spPr>
          <a:xfrm>
            <a:off x="146304" y="6210300"/>
            <a:ext cx="457200" cy="457200"/>
          </a:xfrm>
          <a:custGeom>
            <a:avLst/>
            <a:gdLst/>
            <a:ahLst/>
            <a:cxnLst/>
            <a:rect l="l" t="t" r="r" b="b"/>
            <a:pathLst>
              <a:path w="457200" h="457200">
                <a:moveTo>
                  <a:pt x="228600" y="0"/>
                </a:moveTo>
                <a:lnTo>
                  <a:pt x="182529" y="4644"/>
                </a:lnTo>
                <a:lnTo>
                  <a:pt x="139619" y="17964"/>
                </a:lnTo>
                <a:lnTo>
                  <a:pt x="100788" y="39041"/>
                </a:lnTo>
                <a:lnTo>
                  <a:pt x="66955" y="66955"/>
                </a:lnTo>
                <a:lnTo>
                  <a:pt x="39041" y="100788"/>
                </a:lnTo>
                <a:lnTo>
                  <a:pt x="17964" y="139619"/>
                </a:lnTo>
                <a:lnTo>
                  <a:pt x="4644" y="182529"/>
                </a:lnTo>
                <a:lnTo>
                  <a:pt x="0" y="228600"/>
                </a:lnTo>
                <a:lnTo>
                  <a:pt x="4644" y="274670"/>
                </a:lnTo>
                <a:lnTo>
                  <a:pt x="17964" y="317580"/>
                </a:lnTo>
                <a:lnTo>
                  <a:pt x="39041" y="356411"/>
                </a:lnTo>
                <a:lnTo>
                  <a:pt x="66955" y="390244"/>
                </a:lnTo>
                <a:lnTo>
                  <a:pt x="100788" y="418158"/>
                </a:lnTo>
                <a:lnTo>
                  <a:pt x="139619" y="439235"/>
                </a:lnTo>
                <a:lnTo>
                  <a:pt x="182529" y="452555"/>
                </a:lnTo>
                <a:lnTo>
                  <a:pt x="228600" y="457200"/>
                </a:lnTo>
                <a:lnTo>
                  <a:pt x="274670" y="452555"/>
                </a:lnTo>
                <a:lnTo>
                  <a:pt x="317580" y="439235"/>
                </a:lnTo>
                <a:lnTo>
                  <a:pt x="356411" y="418158"/>
                </a:lnTo>
                <a:lnTo>
                  <a:pt x="390244" y="390244"/>
                </a:lnTo>
                <a:lnTo>
                  <a:pt x="418158" y="356411"/>
                </a:lnTo>
                <a:lnTo>
                  <a:pt x="439235" y="317580"/>
                </a:lnTo>
                <a:lnTo>
                  <a:pt x="452555" y="274670"/>
                </a:lnTo>
                <a:lnTo>
                  <a:pt x="457200" y="228600"/>
                </a:lnTo>
                <a:lnTo>
                  <a:pt x="452555" y="182529"/>
                </a:lnTo>
                <a:lnTo>
                  <a:pt x="439235" y="139619"/>
                </a:lnTo>
                <a:lnTo>
                  <a:pt x="418158" y="100788"/>
                </a:lnTo>
                <a:lnTo>
                  <a:pt x="390244" y="66955"/>
                </a:lnTo>
                <a:lnTo>
                  <a:pt x="356411" y="39041"/>
                </a:lnTo>
                <a:lnTo>
                  <a:pt x="317580" y="17964"/>
                </a:lnTo>
                <a:lnTo>
                  <a:pt x="274670" y="4644"/>
                </a:lnTo>
                <a:lnTo>
                  <a:pt x="228600" y="0"/>
                </a:lnTo>
                <a:close/>
              </a:path>
            </a:pathLst>
          </a:custGeom>
          <a:solidFill>
            <a:srgbClr val="D24717"/>
          </a:solidFill>
        </p:spPr>
        <p:txBody>
          <a:bodyPr wrap="square" lIns="0" tIns="0" rIns="0" bIns="0" rtlCol="0"/>
          <a:lstStyle/>
          <a:p>
            <a:endParaRPr/>
          </a:p>
        </p:txBody>
      </p:sp>
      <p:sp>
        <p:nvSpPr>
          <p:cNvPr id="6" name="object 6"/>
          <p:cNvSpPr txBox="1"/>
          <p:nvPr/>
        </p:nvSpPr>
        <p:spPr>
          <a:xfrm>
            <a:off x="244652" y="6329531"/>
            <a:ext cx="261620" cy="227965"/>
          </a:xfrm>
          <a:prstGeom prst="rect">
            <a:avLst/>
          </a:prstGeom>
        </p:spPr>
        <p:txBody>
          <a:bodyPr vert="horz" wrap="square" lIns="0" tIns="0" rIns="0" bIns="0" rtlCol="0">
            <a:spAutoFit/>
          </a:bodyPr>
          <a:lstStyle/>
          <a:p>
            <a:pPr marL="25400">
              <a:lnSpc>
                <a:spcPts val="1664"/>
              </a:lnSpc>
            </a:pPr>
            <a:fld id="{81D60167-4931-47E6-BA6A-407CBD079E47}" type="slidenum">
              <a:rPr sz="1400" dirty="0">
                <a:solidFill>
                  <a:srgbClr val="FFFFFF"/>
                </a:solidFill>
                <a:latin typeface="Franklin Gothic Book"/>
                <a:cs typeface="Franklin Gothic Book"/>
              </a:rPr>
              <a:t>19</a:t>
            </a:fld>
            <a:endParaRPr sz="1400">
              <a:latin typeface="Franklin Gothic Book"/>
              <a:cs typeface="Franklin Gothic Book"/>
            </a:endParaRPr>
          </a:p>
        </p:txBody>
      </p:sp>
      <p:sp>
        <p:nvSpPr>
          <p:cNvPr id="7" name="Date Placeholder 6">
            <a:extLst>
              <a:ext uri="{FF2B5EF4-FFF2-40B4-BE49-F238E27FC236}">
                <a16:creationId xmlns:a16="http://schemas.microsoft.com/office/drawing/2014/main" id="{7CBC1988-115C-4EEC-A7BD-D20C060E9A6C}"/>
              </a:ext>
            </a:extLst>
          </p:cNvPr>
          <p:cNvSpPr>
            <a:spLocks noGrp="1"/>
          </p:cNvSpPr>
          <p:nvPr>
            <p:ph type="dt" sz="half" idx="6"/>
          </p:nvPr>
        </p:nvSpPr>
        <p:spPr/>
        <p:txBody>
          <a:bodyPr/>
          <a:lstStyle/>
          <a:p>
            <a:fld id="{21A16005-E77A-4491-9CD4-63BC4C569760}" type="datetime2">
              <a:rPr lang="en-US" smtClean="0"/>
              <a:t>Monday, August 26, 2019</a:t>
            </a:fld>
            <a:endParaRPr lang="en-US" dirty="0"/>
          </a:p>
        </p:txBody>
      </p:sp>
      <p:sp>
        <p:nvSpPr>
          <p:cNvPr id="5" name="Slide Number Placeholder 4">
            <a:extLst>
              <a:ext uri="{FF2B5EF4-FFF2-40B4-BE49-F238E27FC236}">
                <a16:creationId xmlns:a16="http://schemas.microsoft.com/office/drawing/2014/main" id="{D6FBDD18-FCB9-47C3-AABB-AA043C6E746C}"/>
              </a:ext>
            </a:extLst>
          </p:cNvPr>
          <p:cNvSpPr>
            <a:spLocks noGrp="1"/>
          </p:cNvSpPr>
          <p:nvPr>
            <p:ph type="sldNum" sz="quarter" idx="7"/>
          </p:nvPr>
        </p:nvSpPr>
        <p:spPr/>
        <p:txBody>
          <a:bodyPr/>
          <a:lstStyle/>
          <a:p>
            <a:pPr marL="25400">
              <a:lnSpc>
                <a:spcPts val="1664"/>
              </a:lnSpc>
            </a:pPr>
            <a:fld id="{81D60167-4931-47E6-BA6A-407CBD079E47}" type="slidenum">
              <a:rPr lang="en-IN" smtClean="0"/>
              <a:t>19</a:t>
            </a:fld>
            <a:endParaRPr lang="en-I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B52276A-4DA7-4DB4-910C-5A68166EDD4F}"/>
              </a:ext>
            </a:extLst>
          </p:cNvPr>
          <p:cNvSpPr>
            <a:spLocks noGrp="1"/>
          </p:cNvSpPr>
          <p:nvPr>
            <p:ph type="dt" sz="half" idx="6"/>
          </p:nvPr>
        </p:nvSpPr>
        <p:spPr/>
        <p:txBody>
          <a:bodyPr/>
          <a:lstStyle/>
          <a:p>
            <a:fld id="{4814498E-B427-4380-B6BC-EC6EF1BCA03F}" type="datetime2">
              <a:rPr lang="en-US" smtClean="0"/>
              <a:t>Monday, August 26, 2019</a:t>
            </a:fld>
            <a:endParaRPr lang="en-US" dirty="0"/>
          </a:p>
        </p:txBody>
      </p:sp>
      <p:sp>
        <p:nvSpPr>
          <p:cNvPr id="3" name="Slide Number Placeholder 2">
            <a:extLst>
              <a:ext uri="{FF2B5EF4-FFF2-40B4-BE49-F238E27FC236}">
                <a16:creationId xmlns:a16="http://schemas.microsoft.com/office/drawing/2014/main" id="{671A6785-CA08-40BE-8BF3-8C152F3AF798}"/>
              </a:ext>
            </a:extLst>
          </p:cNvPr>
          <p:cNvSpPr>
            <a:spLocks noGrp="1"/>
          </p:cNvSpPr>
          <p:nvPr>
            <p:ph type="sldNum" sz="quarter" idx="7"/>
          </p:nvPr>
        </p:nvSpPr>
        <p:spPr/>
        <p:txBody>
          <a:bodyPr/>
          <a:lstStyle/>
          <a:p>
            <a:pPr marL="25400">
              <a:lnSpc>
                <a:spcPts val="1664"/>
              </a:lnSpc>
            </a:pPr>
            <a:fld id="{81D60167-4931-47E6-BA6A-407CBD079E47}" type="slidenum">
              <a:rPr lang="en-IN" smtClean="0"/>
              <a:t>2</a:t>
            </a:fld>
            <a:endParaRPr lang="en-IN" dirty="0"/>
          </a:p>
        </p:txBody>
      </p:sp>
      <p:sp>
        <p:nvSpPr>
          <p:cNvPr id="4" name="Text Placeholder 3">
            <a:extLst>
              <a:ext uri="{FF2B5EF4-FFF2-40B4-BE49-F238E27FC236}">
                <a16:creationId xmlns:a16="http://schemas.microsoft.com/office/drawing/2014/main" id="{AA621BBF-8217-4383-9E9F-025E90732DBC}"/>
              </a:ext>
            </a:extLst>
          </p:cNvPr>
          <p:cNvSpPr>
            <a:spLocks noGrp="1"/>
          </p:cNvSpPr>
          <p:nvPr>
            <p:ph type="body" sz="quarter" idx="10"/>
          </p:nvPr>
        </p:nvSpPr>
        <p:spPr>
          <a:xfrm>
            <a:off x="452438" y="318492"/>
            <a:ext cx="8462962" cy="6524863"/>
          </a:xfrm>
        </p:spPr>
        <p:txBody>
          <a:bodyPr/>
          <a:lstStyle/>
          <a:p>
            <a:pPr marL="514350" indent="-514350" algn="just">
              <a:buFont typeface="+mj-lt"/>
              <a:buAutoNum type="arabicPeriod"/>
            </a:pPr>
            <a:r>
              <a:rPr lang="en-IN" dirty="0"/>
              <a:t>What Is Cloud Computing?			</a:t>
            </a:r>
            <a:r>
              <a:rPr lang="en-IN" sz="3200" dirty="0">
                <a:solidFill>
                  <a:srgbClr val="002060"/>
                </a:solidFill>
              </a:rPr>
              <a:t>Questions</a:t>
            </a:r>
          </a:p>
          <a:p>
            <a:pPr marL="514350" indent="-514350" algn="just">
              <a:buFont typeface="+mj-lt"/>
              <a:buAutoNum type="arabicPeriod"/>
            </a:pPr>
            <a:r>
              <a:rPr lang="en-IN" dirty="0"/>
              <a:t>What are the facilities provided by the cloud?</a:t>
            </a:r>
          </a:p>
          <a:p>
            <a:pPr marL="514350" indent="-514350" algn="just">
              <a:buFont typeface="+mj-lt"/>
              <a:buAutoNum type="arabicPeriod"/>
            </a:pPr>
            <a:r>
              <a:rPr lang="en-IN" dirty="0"/>
              <a:t>What are the benefits of Cloud Computing?</a:t>
            </a:r>
          </a:p>
          <a:p>
            <a:pPr marL="514350" indent="-514350" algn="just">
              <a:buFont typeface="+mj-lt"/>
              <a:buAutoNum type="arabicPeriod"/>
            </a:pPr>
            <a:r>
              <a:rPr lang="en-IN" dirty="0"/>
              <a:t>Identify and explain different evaluation of web.</a:t>
            </a:r>
          </a:p>
          <a:p>
            <a:pPr marL="514350" indent="-514350" algn="just">
              <a:buFont typeface="+mj-lt"/>
              <a:buAutoNum type="arabicPeriod"/>
            </a:pPr>
            <a:r>
              <a:rPr lang="en-IN" dirty="0"/>
              <a:t>How semantic web and informatic explosion works?</a:t>
            </a:r>
          </a:p>
          <a:p>
            <a:pPr marL="514350" indent="-514350" algn="just">
              <a:buFont typeface="+mj-lt"/>
              <a:buAutoNum type="arabicPeriod"/>
            </a:pPr>
            <a:r>
              <a:rPr lang="en-IN" dirty="0"/>
              <a:t>Differentiate and describe Web 2.0 and Web 3.0.</a:t>
            </a:r>
          </a:p>
          <a:p>
            <a:pPr marL="514350" indent="-514350" algn="just">
              <a:buFont typeface="+mj-lt"/>
              <a:buAutoNum type="arabicPeriod"/>
            </a:pPr>
            <a:r>
              <a:rPr lang="en-IN" dirty="0"/>
              <a:t>What are the aspects of future evaluation?</a:t>
            </a:r>
          </a:p>
          <a:p>
            <a:pPr marL="514350" indent="-514350" algn="just">
              <a:buFont typeface="+mj-lt"/>
              <a:buAutoNum type="arabicPeriod"/>
            </a:pPr>
            <a:r>
              <a:rPr lang="en-IN" spc="-15" dirty="0"/>
              <a:t>Describe different characteristics </a:t>
            </a:r>
            <a:r>
              <a:rPr lang="en-IN" spc="-5" dirty="0"/>
              <a:t>of</a:t>
            </a:r>
            <a:r>
              <a:rPr lang="en-IN" dirty="0"/>
              <a:t> </a:t>
            </a:r>
            <a:r>
              <a:rPr lang="en-IN" spc="-5" dirty="0"/>
              <a:t>Cloud with example.</a:t>
            </a:r>
          </a:p>
          <a:p>
            <a:pPr marL="514350" indent="-514350" algn="just">
              <a:buFont typeface="+mj-lt"/>
              <a:buAutoNum type="arabicPeriod"/>
            </a:pPr>
            <a:r>
              <a:rPr lang="en-IN" spc="-5" dirty="0"/>
              <a:t>Explain virtualization concept  and types with example.</a:t>
            </a:r>
          </a:p>
          <a:p>
            <a:pPr marL="514350" indent="-514350" algn="just">
              <a:buFont typeface="+mj-lt"/>
              <a:buAutoNum type="arabicPeriod"/>
            </a:pPr>
            <a:r>
              <a:rPr lang="en-IN" spc="-5" dirty="0"/>
              <a:t>How virtualization and cloud computing is related?</a:t>
            </a:r>
          </a:p>
          <a:p>
            <a:pPr marL="514350" indent="-514350" algn="just">
              <a:buFont typeface="+mj-lt"/>
              <a:buAutoNum type="arabicPeriod"/>
            </a:pPr>
            <a:r>
              <a:rPr lang="en-IN" spc="-5" dirty="0"/>
              <a:t>What is Hypervisor? Explain use of each types. </a:t>
            </a:r>
          </a:p>
          <a:p>
            <a:pPr marL="514350" indent="-514350" algn="just">
              <a:buFont typeface="+mj-lt"/>
              <a:buAutoNum type="arabicPeriod"/>
            </a:pPr>
            <a:r>
              <a:rPr lang="en-IN" spc="-5" dirty="0"/>
              <a:t>Explain cloud deployment model with example.</a:t>
            </a:r>
          </a:p>
          <a:p>
            <a:pPr marL="514350" indent="-514350" algn="just">
              <a:buFont typeface="+mj-lt"/>
              <a:buAutoNum type="arabicPeriod"/>
            </a:pPr>
            <a:r>
              <a:rPr lang="en-IN" b="1" spc="-5" dirty="0"/>
              <a:t>Explain different service models with example.</a:t>
            </a:r>
          </a:p>
          <a:p>
            <a:pPr marL="514350" indent="-514350" algn="just">
              <a:buFont typeface="+mj-lt"/>
              <a:buAutoNum type="arabicPeriod"/>
            </a:pPr>
            <a:r>
              <a:rPr lang="en-IN" b="1" spc="-5" dirty="0"/>
              <a:t>Name few market players and services provides in Cloud.</a:t>
            </a:r>
            <a:endParaRPr lang="en-IN" b="1" dirty="0"/>
          </a:p>
        </p:txBody>
      </p:sp>
    </p:spTree>
    <p:extLst>
      <p:ext uri="{BB962C8B-B14F-4D97-AF65-F5344CB8AC3E}">
        <p14:creationId xmlns:p14="http://schemas.microsoft.com/office/powerpoint/2010/main" val="30013675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08151" y="1137810"/>
            <a:ext cx="7459218" cy="4762542"/>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46304" y="6210300"/>
            <a:ext cx="457200" cy="457200"/>
          </a:xfrm>
          <a:custGeom>
            <a:avLst/>
            <a:gdLst/>
            <a:ahLst/>
            <a:cxnLst/>
            <a:rect l="l" t="t" r="r" b="b"/>
            <a:pathLst>
              <a:path w="457200" h="457200">
                <a:moveTo>
                  <a:pt x="228600" y="0"/>
                </a:moveTo>
                <a:lnTo>
                  <a:pt x="182529" y="4644"/>
                </a:lnTo>
                <a:lnTo>
                  <a:pt x="139619" y="17964"/>
                </a:lnTo>
                <a:lnTo>
                  <a:pt x="100788" y="39041"/>
                </a:lnTo>
                <a:lnTo>
                  <a:pt x="66955" y="66955"/>
                </a:lnTo>
                <a:lnTo>
                  <a:pt x="39041" y="100788"/>
                </a:lnTo>
                <a:lnTo>
                  <a:pt x="17964" y="139619"/>
                </a:lnTo>
                <a:lnTo>
                  <a:pt x="4644" y="182529"/>
                </a:lnTo>
                <a:lnTo>
                  <a:pt x="0" y="228600"/>
                </a:lnTo>
                <a:lnTo>
                  <a:pt x="4644" y="274670"/>
                </a:lnTo>
                <a:lnTo>
                  <a:pt x="17964" y="317580"/>
                </a:lnTo>
                <a:lnTo>
                  <a:pt x="39041" y="356411"/>
                </a:lnTo>
                <a:lnTo>
                  <a:pt x="66955" y="390244"/>
                </a:lnTo>
                <a:lnTo>
                  <a:pt x="100788" y="418158"/>
                </a:lnTo>
                <a:lnTo>
                  <a:pt x="139619" y="439235"/>
                </a:lnTo>
                <a:lnTo>
                  <a:pt x="182529" y="452555"/>
                </a:lnTo>
                <a:lnTo>
                  <a:pt x="228600" y="457200"/>
                </a:lnTo>
                <a:lnTo>
                  <a:pt x="274670" y="452555"/>
                </a:lnTo>
                <a:lnTo>
                  <a:pt x="317580" y="439235"/>
                </a:lnTo>
                <a:lnTo>
                  <a:pt x="356411" y="418158"/>
                </a:lnTo>
                <a:lnTo>
                  <a:pt x="390244" y="390244"/>
                </a:lnTo>
                <a:lnTo>
                  <a:pt x="418158" y="356411"/>
                </a:lnTo>
                <a:lnTo>
                  <a:pt x="439235" y="317580"/>
                </a:lnTo>
                <a:lnTo>
                  <a:pt x="452555" y="274670"/>
                </a:lnTo>
                <a:lnTo>
                  <a:pt x="457200" y="228600"/>
                </a:lnTo>
                <a:lnTo>
                  <a:pt x="452555" y="182529"/>
                </a:lnTo>
                <a:lnTo>
                  <a:pt x="439235" y="139619"/>
                </a:lnTo>
                <a:lnTo>
                  <a:pt x="418158" y="100788"/>
                </a:lnTo>
                <a:lnTo>
                  <a:pt x="390244" y="66955"/>
                </a:lnTo>
                <a:lnTo>
                  <a:pt x="356411" y="39041"/>
                </a:lnTo>
                <a:lnTo>
                  <a:pt x="317580" y="17964"/>
                </a:lnTo>
                <a:lnTo>
                  <a:pt x="274670" y="4644"/>
                </a:lnTo>
                <a:lnTo>
                  <a:pt x="228600" y="0"/>
                </a:lnTo>
                <a:close/>
              </a:path>
            </a:pathLst>
          </a:custGeom>
          <a:solidFill>
            <a:srgbClr val="D24717"/>
          </a:solidFill>
        </p:spPr>
        <p:txBody>
          <a:bodyPr wrap="square" lIns="0" tIns="0" rIns="0" bIns="0" rtlCol="0"/>
          <a:lstStyle/>
          <a:p>
            <a:endParaRPr/>
          </a:p>
        </p:txBody>
      </p:sp>
      <p:sp>
        <p:nvSpPr>
          <p:cNvPr id="5" name="object 5"/>
          <p:cNvSpPr txBox="1"/>
          <p:nvPr/>
        </p:nvSpPr>
        <p:spPr>
          <a:xfrm>
            <a:off x="244652" y="6329531"/>
            <a:ext cx="261620" cy="227965"/>
          </a:xfrm>
          <a:prstGeom prst="rect">
            <a:avLst/>
          </a:prstGeom>
        </p:spPr>
        <p:txBody>
          <a:bodyPr vert="horz" wrap="square" lIns="0" tIns="0" rIns="0" bIns="0" rtlCol="0">
            <a:spAutoFit/>
          </a:bodyPr>
          <a:lstStyle/>
          <a:p>
            <a:pPr marL="25400">
              <a:lnSpc>
                <a:spcPts val="1664"/>
              </a:lnSpc>
            </a:pPr>
            <a:fld id="{81D60167-4931-47E6-BA6A-407CBD079E47}" type="slidenum">
              <a:rPr sz="1400" dirty="0">
                <a:solidFill>
                  <a:srgbClr val="FFFFFF"/>
                </a:solidFill>
                <a:latin typeface="Franklin Gothic Book"/>
                <a:cs typeface="Franklin Gothic Book"/>
              </a:rPr>
              <a:t>20</a:t>
            </a:fld>
            <a:endParaRPr sz="1400">
              <a:latin typeface="Franklin Gothic Book"/>
              <a:cs typeface="Franklin Gothic Book"/>
            </a:endParaRPr>
          </a:p>
        </p:txBody>
      </p:sp>
      <p:sp>
        <p:nvSpPr>
          <p:cNvPr id="6" name="Date Placeholder 5">
            <a:extLst>
              <a:ext uri="{FF2B5EF4-FFF2-40B4-BE49-F238E27FC236}">
                <a16:creationId xmlns:a16="http://schemas.microsoft.com/office/drawing/2014/main" id="{B0C2914C-B079-43BD-8D75-A808D015F18D}"/>
              </a:ext>
            </a:extLst>
          </p:cNvPr>
          <p:cNvSpPr>
            <a:spLocks noGrp="1"/>
          </p:cNvSpPr>
          <p:nvPr>
            <p:ph type="dt" sz="half" idx="6"/>
          </p:nvPr>
        </p:nvSpPr>
        <p:spPr>
          <a:xfrm>
            <a:off x="1143000" y="6326501"/>
            <a:ext cx="3124200" cy="230995"/>
          </a:xfrm>
        </p:spPr>
        <p:txBody>
          <a:bodyPr/>
          <a:lstStyle/>
          <a:p>
            <a:fld id="{21C1DA70-BCEE-4846-856C-F1F4C1EEFEB3}" type="datetime2">
              <a:rPr lang="en-US" smtClean="0"/>
              <a:t>Monday, August 26, 2019</a:t>
            </a:fld>
            <a:endParaRPr lang="en-US" dirty="0"/>
          </a:p>
        </p:txBody>
      </p:sp>
      <p:sp>
        <p:nvSpPr>
          <p:cNvPr id="4" name="Slide Number Placeholder 3">
            <a:extLst>
              <a:ext uri="{FF2B5EF4-FFF2-40B4-BE49-F238E27FC236}">
                <a16:creationId xmlns:a16="http://schemas.microsoft.com/office/drawing/2014/main" id="{E8D9FA33-2662-479B-957E-9B0B50953F99}"/>
              </a:ext>
            </a:extLst>
          </p:cNvPr>
          <p:cNvSpPr>
            <a:spLocks noGrp="1"/>
          </p:cNvSpPr>
          <p:nvPr>
            <p:ph type="sldNum" sz="quarter" idx="7"/>
          </p:nvPr>
        </p:nvSpPr>
        <p:spPr/>
        <p:txBody>
          <a:bodyPr/>
          <a:lstStyle/>
          <a:p>
            <a:pPr marL="25400">
              <a:lnSpc>
                <a:spcPts val="1664"/>
              </a:lnSpc>
            </a:pPr>
            <a:fld id="{81D60167-4931-47E6-BA6A-407CBD079E47}" type="slidenum">
              <a:rPr lang="en-IN" smtClean="0"/>
              <a:t>20</a:t>
            </a:fld>
            <a:endParaRPr lang="en-IN"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90600" y="381000"/>
            <a:ext cx="7593330" cy="5974071"/>
          </a:xfrm>
          <a:prstGeom prst="rect">
            <a:avLst/>
          </a:prstGeom>
        </p:spPr>
        <p:txBody>
          <a:bodyPr vert="horz" wrap="square" lIns="0" tIns="64135" rIns="0" bIns="0" rtlCol="0">
            <a:spAutoFit/>
          </a:bodyPr>
          <a:lstStyle/>
          <a:p>
            <a:pPr marL="286385" indent="-274320" algn="just">
              <a:lnSpc>
                <a:spcPct val="100000"/>
              </a:lnSpc>
              <a:spcBef>
                <a:spcPts val="505"/>
              </a:spcBef>
              <a:buClr>
                <a:srgbClr val="D24717"/>
              </a:buClr>
              <a:buSzPct val="83928"/>
              <a:buFont typeface="Wingdings 2"/>
              <a:buChar char=""/>
              <a:tabLst>
                <a:tab pos="287020" algn="l"/>
              </a:tabLst>
            </a:pPr>
            <a:r>
              <a:rPr sz="2800" b="1" spc="-5" dirty="0">
                <a:latin typeface="Perpetua"/>
                <a:cs typeface="Perpetua"/>
              </a:rPr>
              <a:t>Semantic </a:t>
            </a:r>
            <a:r>
              <a:rPr sz="2800" b="1" spc="-110" dirty="0">
                <a:latin typeface="Perpetua"/>
                <a:cs typeface="Perpetua"/>
              </a:rPr>
              <a:t>Web </a:t>
            </a:r>
            <a:r>
              <a:rPr sz="2800" b="1" spc="-5" dirty="0">
                <a:latin typeface="Perpetua"/>
                <a:cs typeface="Perpetua"/>
              </a:rPr>
              <a:t>-</a:t>
            </a:r>
            <a:r>
              <a:rPr sz="2800" b="1" spc="-500" dirty="0">
                <a:latin typeface="Perpetua"/>
                <a:cs typeface="Perpetua"/>
              </a:rPr>
              <a:t> </a:t>
            </a:r>
            <a:r>
              <a:rPr sz="2800" b="1" spc="-110" dirty="0">
                <a:latin typeface="Perpetua"/>
                <a:cs typeface="Perpetua"/>
              </a:rPr>
              <a:t>Web </a:t>
            </a:r>
            <a:r>
              <a:rPr sz="2800" b="1" spc="-5" dirty="0">
                <a:latin typeface="Perpetua"/>
                <a:cs typeface="Perpetua"/>
              </a:rPr>
              <a:t>3.0</a:t>
            </a:r>
            <a:endParaRPr sz="2800" b="1" dirty="0">
              <a:latin typeface="Perpetua"/>
              <a:cs typeface="Perpetua"/>
            </a:endParaRPr>
          </a:p>
          <a:p>
            <a:pPr marL="560705" marR="224790" lvl="1" indent="-228600" algn="just">
              <a:lnSpc>
                <a:spcPct val="100000"/>
              </a:lnSpc>
              <a:spcBef>
                <a:spcPts val="409"/>
              </a:spcBef>
              <a:buClr>
                <a:srgbClr val="9B2C1F"/>
              </a:buClr>
              <a:buSzPct val="83928"/>
              <a:buFont typeface="Wingdings 2"/>
              <a:buChar char=""/>
              <a:tabLst>
                <a:tab pos="561340" algn="l"/>
                <a:tab pos="2630805" algn="l"/>
              </a:tabLst>
            </a:pPr>
            <a:r>
              <a:rPr lang="en-US" sz="2800" spc="-5" dirty="0">
                <a:latin typeface="Perpetua"/>
                <a:cs typeface="Perpetua"/>
              </a:rPr>
              <a:t>Information Explosion</a:t>
            </a:r>
          </a:p>
          <a:p>
            <a:pPr marL="1017905" marR="224790" lvl="2" indent="-228600" algn="just">
              <a:spcBef>
                <a:spcPts val="409"/>
              </a:spcBef>
              <a:buClr>
                <a:srgbClr val="9B2C1F"/>
              </a:buClr>
              <a:buSzPct val="83928"/>
              <a:buFont typeface="Wingdings 2"/>
              <a:buChar char=""/>
              <a:tabLst>
                <a:tab pos="561340" algn="l"/>
                <a:tab pos="2630805" algn="l"/>
              </a:tabLst>
            </a:pPr>
            <a:r>
              <a:rPr sz="2800" spc="-5" dirty="0">
                <a:latin typeface="Perpetua"/>
                <a:cs typeface="Perpetua"/>
              </a:rPr>
              <a:t>Mobile</a:t>
            </a:r>
            <a:r>
              <a:rPr sz="2800" spc="20" dirty="0">
                <a:latin typeface="Perpetua"/>
                <a:cs typeface="Perpetua"/>
              </a:rPr>
              <a:t> </a:t>
            </a:r>
            <a:r>
              <a:rPr sz="2800" spc="-10" dirty="0">
                <a:latin typeface="Perpetua"/>
                <a:cs typeface="Perpetua"/>
              </a:rPr>
              <a:t>devices</a:t>
            </a:r>
            <a:r>
              <a:rPr lang="en-IN" sz="2800" spc="-10" dirty="0">
                <a:latin typeface="Perpetua"/>
                <a:cs typeface="Perpetua"/>
              </a:rPr>
              <a:t> </a:t>
            </a:r>
            <a:r>
              <a:rPr sz="2800" spc="-10" dirty="0">
                <a:latin typeface="Perpetua"/>
                <a:cs typeface="Perpetua"/>
              </a:rPr>
              <a:t>made </a:t>
            </a:r>
            <a:r>
              <a:rPr sz="2800" spc="-40" dirty="0">
                <a:latin typeface="Perpetua"/>
                <a:cs typeface="Perpetua"/>
              </a:rPr>
              <a:t>web </a:t>
            </a:r>
            <a:r>
              <a:rPr sz="2800" spc="-15" dirty="0">
                <a:latin typeface="Perpetua"/>
                <a:cs typeface="Perpetua"/>
              </a:rPr>
              <a:t>accessible </a:t>
            </a:r>
            <a:r>
              <a:rPr sz="2800" spc="-10" dirty="0">
                <a:latin typeface="Perpetua"/>
                <a:cs typeface="Perpetua"/>
              </a:rPr>
              <a:t>from </a:t>
            </a:r>
            <a:r>
              <a:rPr sz="2800" spc="-20" dirty="0">
                <a:latin typeface="Perpetua"/>
                <a:cs typeface="Perpetua"/>
              </a:rPr>
              <a:t>anywhere,  </a:t>
            </a:r>
            <a:r>
              <a:rPr sz="2800" spc="-15" dirty="0">
                <a:latin typeface="Perpetua"/>
                <a:cs typeface="Perpetua"/>
              </a:rPr>
              <a:t>anytime </a:t>
            </a:r>
            <a:r>
              <a:rPr sz="2800" spc="-5" dirty="0">
                <a:latin typeface="Perpetua"/>
                <a:cs typeface="Perpetua"/>
              </a:rPr>
              <a:t>and on </a:t>
            </a:r>
            <a:r>
              <a:rPr sz="2800" spc="-25" dirty="0">
                <a:latin typeface="Perpetua"/>
                <a:cs typeface="Perpetua"/>
              </a:rPr>
              <a:t>any</a:t>
            </a:r>
            <a:r>
              <a:rPr sz="2800" spc="25" dirty="0">
                <a:latin typeface="Perpetua"/>
                <a:cs typeface="Perpetua"/>
              </a:rPr>
              <a:t> </a:t>
            </a:r>
            <a:r>
              <a:rPr sz="2800" spc="-10" dirty="0">
                <a:latin typeface="Perpetua"/>
                <a:cs typeface="Perpetua"/>
              </a:rPr>
              <a:t>device</a:t>
            </a:r>
            <a:endParaRPr sz="2800" dirty="0">
              <a:latin typeface="Perpetua"/>
              <a:cs typeface="Perpetua"/>
            </a:endParaRPr>
          </a:p>
          <a:p>
            <a:pPr marL="1017905" marR="693420" lvl="2" indent="-228600" algn="just">
              <a:spcBef>
                <a:spcPts val="400"/>
              </a:spcBef>
              <a:buClr>
                <a:srgbClr val="9B2C1F"/>
              </a:buClr>
              <a:buSzPct val="83928"/>
              <a:buFont typeface="Wingdings 2"/>
              <a:buChar char=""/>
              <a:tabLst>
                <a:tab pos="561340" algn="l"/>
              </a:tabLst>
            </a:pPr>
            <a:r>
              <a:rPr sz="2800" spc="-5" dirty="0">
                <a:latin typeface="Perpetua"/>
                <a:cs typeface="Perpetua"/>
              </a:rPr>
              <a:t>Google maps, </a:t>
            </a:r>
            <a:r>
              <a:rPr lang="en-IN" sz="2800" spc="-10" dirty="0">
                <a:latin typeface="Perpetua"/>
                <a:cs typeface="Perpetua"/>
              </a:rPr>
              <a:t>location-based</a:t>
            </a:r>
            <a:r>
              <a:rPr sz="2800" spc="-5" dirty="0">
                <a:latin typeface="Perpetua"/>
                <a:cs typeface="Perpetua"/>
              </a:rPr>
              <a:t> </a:t>
            </a:r>
            <a:r>
              <a:rPr sz="2800" spc="10" dirty="0">
                <a:latin typeface="Perpetua"/>
                <a:cs typeface="Perpetua"/>
              </a:rPr>
              <a:t>services,</a:t>
            </a:r>
            <a:r>
              <a:rPr sz="2800" spc="-215" dirty="0">
                <a:latin typeface="Perpetua"/>
                <a:cs typeface="Perpetua"/>
              </a:rPr>
              <a:t> </a:t>
            </a:r>
            <a:r>
              <a:rPr sz="2800" spc="-5" dirty="0">
                <a:latin typeface="Perpetua"/>
                <a:cs typeface="Perpetua"/>
              </a:rPr>
              <a:t>augmented  </a:t>
            </a:r>
            <a:r>
              <a:rPr sz="2800" spc="-10" dirty="0">
                <a:latin typeface="Perpetua"/>
                <a:cs typeface="Perpetua"/>
              </a:rPr>
              <a:t>reality</a:t>
            </a:r>
            <a:r>
              <a:rPr sz="2800" spc="-5" dirty="0">
                <a:latin typeface="Perpetua"/>
                <a:cs typeface="Perpetua"/>
              </a:rPr>
              <a:t> </a:t>
            </a:r>
            <a:r>
              <a:rPr sz="2800" spc="-10" dirty="0">
                <a:latin typeface="Perpetua"/>
                <a:cs typeface="Perpetua"/>
              </a:rPr>
              <a:t>applications….</a:t>
            </a:r>
            <a:endParaRPr sz="2800" dirty="0">
              <a:latin typeface="Perpetua"/>
              <a:cs typeface="Perpetua"/>
            </a:endParaRPr>
          </a:p>
          <a:p>
            <a:pPr marL="1017905" marR="5080" lvl="2" indent="-228600" algn="just">
              <a:spcBef>
                <a:spcPts val="395"/>
              </a:spcBef>
              <a:buClr>
                <a:srgbClr val="9B2C1F"/>
              </a:buClr>
              <a:buSzPct val="83928"/>
              <a:buFont typeface="Wingdings 2"/>
              <a:buChar char=""/>
              <a:tabLst>
                <a:tab pos="561340" algn="l"/>
              </a:tabLst>
            </a:pPr>
            <a:r>
              <a:rPr sz="2800" spc="-5" dirty="0">
                <a:latin typeface="Perpetua"/>
                <a:cs typeface="Perpetua"/>
              </a:rPr>
              <a:t>Mobile </a:t>
            </a:r>
            <a:r>
              <a:rPr sz="2800" spc="-10" dirty="0">
                <a:latin typeface="Perpetua"/>
                <a:cs typeface="Perpetua"/>
              </a:rPr>
              <a:t>devices </a:t>
            </a:r>
            <a:r>
              <a:rPr sz="2800" spc="-15" dirty="0">
                <a:latin typeface="Perpetua"/>
                <a:cs typeface="Perpetua"/>
              </a:rPr>
              <a:t>are </a:t>
            </a:r>
            <a:r>
              <a:rPr sz="2800" spc="-10" dirty="0">
                <a:latin typeface="Perpetua"/>
                <a:cs typeface="Perpetua"/>
              </a:rPr>
              <a:t>therefore computationally </a:t>
            </a:r>
            <a:r>
              <a:rPr sz="2800" spc="-25" dirty="0">
                <a:latin typeface="Perpetua"/>
                <a:cs typeface="Perpetua"/>
              </a:rPr>
              <a:t>powerful  </a:t>
            </a:r>
            <a:r>
              <a:rPr sz="2800" spc="-20" dirty="0">
                <a:latin typeface="Perpetua"/>
                <a:cs typeface="Perpetua"/>
              </a:rPr>
              <a:t>having </a:t>
            </a:r>
            <a:r>
              <a:rPr sz="2800" spc="5" dirty="0">
                <a:latin typeface="Perpetua"/>
                <a:cs typeface="Perpetua"/>
              </a:rPr>
              <a:t>touch, </a:t>
            </a:r>
            <a:r>
              <a:rPr sz="2800" spc="-5" dirty="0">
                <a:latin typeface="Perpetua"/>
                <a:cs typeface="Perpetua"/>
              </a:rPr>
              <a:t>accelerometer and other</a:t>
            </a:r>
            <a:r>
              <a:rPr sz="2800" spc="-140" dirty="0">
                <a:latin typeface="Perpetua"/>
                <a:cs typeface="Perpetua"/>
              </a:rPr>
              <a:t> </a:t>
            </a:r>
            <a:r>
              <a:rPr sz="2800" spc="5" dirty="0">
                <a:latin typeface="Perpetua"/>
                <a:cs typeface="Perpetua"/>
              </a:rPr>
              <a:t>sensors</a:t>
            </a:r>
            <a:endParaRPr sz="2800" dirty="0">
              <a:latin typeface="Perpetua"/>
              <a:cs typeface="Perpetua"/>
            </a:endParaRPr>
          </a:p>
          <a:p>
            <a:pPr marL="1017905" marR="226060" lvl="2" indent="-228600" algn="just">
              <a:spcBef>
                <a:spcPts val="409"/>
              </a:spcBef>
              <a:buClr>
                <a:srgbClr val="9B2C1F"/>
              </a:buClr>
              <a:buSzPct val="83928"/>
              <a:buFont typeface="Wingdings 2"/>
              <a:buChar char=""/>
              <a:tabLst>
                <a:tab pos="561340" algn="l"/>
              </a:tabLst>
            </a:pPr>
            <a:r>
              <a:rPr sz="2800" spc="-5" dirty="0">
                <a:latin typeface="Perpetua"/>
                <a:cs typeface="Perpetua"/>
              </a:rPr>
              <a:t>Mobile vendors </a:t>
            </a:r>
            <a:r>
              <a:rPr sz="2800" spc="-15" dirty="0">
                <a:latin typeface="Perpetua"/>
                <a:cs typeface="Perpetua"/>
              </a:rPr>
              <a:t>are </a:t>
            </a:r>
            <a:r>
              <a:rPr sz="2800" spc="-10" dirty="0">
                <a:latin typeface="Perpetua"/>
                <a:cs typeface="Perpetua"/>
              </a:rPr>
              <a:t>also </a:t>
            </a:r>
            <a:r>
              <a:rPr sz="2800" spc="-15" dirty="0">
                <a:latin typeface="Perpetua"/>
                <a:cs typeface="Perpetua"/>
              </a:rPr>
              <a:t>providing </a:t>
            </a:r>
            <a:r>
              <a:rPr sz="2800" spc="-5" dirty="0">
                <a:latin typeface="Perpetua"/>
                <a:cs typeface="Perpetua"/>
              </a:rPr>
              <a:t>cloud </a:t>
            </a:r>
            <a:r>
              <a:rPr sz="2800" spc="10" dirty="0">
                <a:latin typeface="Perpetua"/>
                <a:cs typeface="Perpetua"/>
              </a:rPr>
              <a:t>services  </a:t>
            </a:r>
            <a:r>
              <a:rPr sz="2800" dirty="0">
                <a:latin typeface="Perpetua"/>
                <a:cs typeface="Perpetua"/>
              </a:rPr>
              <a:t>(icloud, </a:t>
            </a:r>
            <a:r>
              <a:rPr sz="2800" spc="-5" dirty="0">
                <a:latin typeface="Perpetua"/>
                <a:cs typeface="Perpetua"/>
              </a:rPr>
              <a:t>skydrive) to host app </a:t>
            </a:r>
            <a:r>
              <a:rPr sz="2800" spc="-10" dirty="0">
                <a:latin typeface="Perpetua"/>
                <a:cs typeface="Perpetua"/>
              </a:rPr>
              <a:t>data </a:t>
            </a:r>
            <a:r>
              <a:rPr sz="2800" spc="-5" dirty="0">
                <a:latin typeface="Perpetua"/>
                <a:cs typeface="Perpetua"/>
              </a:rPr>
              <a:t>and </a:t>
            </a:r>
            <a:r>
              <a:rPr sz="2800" spc="-20" dirty="0">
                <a:latin typeface="Perpetua"/>
                <a:cs typeface="Perpetua"/>
              </a:rPr>
              <a:t>make </a:t>
            </a:r>
            <a:r>
              <a:rPr sz="2800" spc="-30" dirty="0">
                <a:latin typeface="Perpetua"/>
                <a:cs typeface="Perpetua"/>
              </a:rPr>
              <a:t>available  </a:t>
            </a:r>
            <a:r>
              <a:rPr sz="2800" spc="-5" dirty="0">
                <a:latin typeface="Perpetua"/>
                <a:cs typeface="Perpetua"/>
              </a:rPr>
              <a:t>on multiple </a:t>
            </a:r>
            <a:r>
              <a:rPr sz="2800" spc="5" dirty="0">
                <a:latin typeface="Perpetua"/>
                <a:cs typeface="Perpetua"/>
              </a:rPr>
              <a:t>personal </a:t>
            </a:r>
            <a:r>
              <a:rPr sz="2800" spc="-10" dirty="0">
                <a:latin typeface="Perpetua"/>
                <a:cs typeface="Perpetua"/>
              </a:rPr>
              <a:t>devices </a:t>
            </a:r>
            <a:r>
              <a:rPr sz="2800" spc="-5" dirty="0">
                <a:latin typeface="Perpetua"/>
                <a:cs typeface="Perpetua"/>
              </a:rPr>
              <a:t>of the</a:t>
            </a:r>
            <a:r>
              <a:rPr sz="2800" spc="5" dirty="0">
                <a:latin typeface="Perpetua"/>
                <a:cs typeface="Perpetua"/>
              </a:rPr>
              <a:t> </a:t>
            </a:r>
            <a:r>
              <a:rPr sz="2800" spc="-55" dirty="0">
                <a:latin typeface="Perpetua"/>
                <a:cs typeface="Perpetua"/>
              </a:rPr>
              <a:t>user.</a:t>
            </a:r>
            <a:endParaRPr lang="en-IN" sz="2800" spc="-55" dirty="0">
              <a:latin typeface="Perpetua"/>
              <a:cs typeface="Perpetua"/>
            </a:endParaRPr>
          </a:p>
          <a:p>
            <a:pPr marL="1017905" marR="226060" lvl="2" indent="-228600" algn="just">
              <a:spcBef>
                <a:spcPts val="409"/>
              </a:spcBef>
              <a:buClr>
                <a:srgbClr val="9B2C1F"/>
              </a:buClr>
              <a:buSzPct val="83928"/>
              <a:buFont typeface="Wingdings 2"/>
              <a:buChar char=""/>
              <a:tabLst>
                <a:tab pos="561340" algn="l"/>
              </a:tabLst>
            </a:pPr>
            <a:endParaRPr sz="2800" dirty="0">
              <a:latin typeface="Perpetua"/>
              <a:cs typeface="Perpetua"/>
            </a:endParaRPr>
          </a:p>
        </p:txBody>
      </p:sp>
      <p:sp>
        <p:nvSpPr>
          <p:cNvPr id="3" name="object 3"/>
          <p:cNvSpPr/>
          <p:nvPr/>
        </p:nvSpPr>
        <p:spPr>
          <a:xfrm>
            <a:off x="146304" y="6210300"/>
            <a:ext cx="457200" cy="457200"/>
          </a:xfrm>
          <a:custGeom>
            <a:avLst/>
            <a:gdLst/>
            <a:ahLst/>
            <a:cxnLst/>
            <a:rect l="l" t="t" r="r" b="b"/>
            <a:pathLst>
              <a:path w="457200" h="457200">
                <a:moveTo>
                  <a:pt x="228600" y="0"/>
                </a:moveTo>
                <a:lnTo>
                  <a:pt x="182529" y="4644"/>
                </a:lnTo>
                <a:lnTo>
                  <a:pt x="139619" y="17964"/>
                </a:lnTo>
                <a:lnTo>
                  <a:pt x="100788" y="39041"/>
                </a:lnTo>
                <a:lnTo>
                  <a:pt x="66955" y="66955"/>
                </a:lnTo>
                <a:lnTo>
                  <a:pt x="39041" y="100788"/>
                </a:lnTo>
                <a:lnTo>
                  <a:pt x="17964" y="139619"/>
                </a:lnTo>
                <a:lnTo>
                  <a:pt x="4644" y="182529"/>
                </a:lnTo>
                <a:lnTo>
                  <a:pt x="0" y="228600"/>
                </a:lnTo>
                <a:lnTo>
                  <a:pt x="4644" y="274670"/>
                </a:lnTo>
                <a:lnTo>
                  <a:pt x="17964" y="317580"/>
                </a:lnTo>
                <a:lnTo>
                  <a:pt x="39041" y="356411"/>
                </a:lnTo>
                <a:lnTo>
                  <a:pt x="66955" y="390244"/>
                </a:lnTo>
                <a:lnTo>
                  <a:pt x="100788" y="418158"/>
                </a:lnTo>
                <a:lnTo>
                  <a:pt x="139619" y="439235"/>
                </a:lnTo>
                <a:lnTo>
                  <a:pt x="182529" y="452555"/>
                </a:lnTo>
                <a:lnTo>
                  <a:pt x="228600" y="457200"/>
                </a:lnTo>
                <a:lnTo>
                  <a:pt x="274670" y="452555"/>
                </a:lnTo>
                <a:lnTo>
                  <a:pt x="317580" y="439235"/>
                </a:lnTo>
                <a:lnTo>
                  <a:pt x="356411" y="418158"/>
                </a:lnTo>
                <a:lnTo>
                  <a:pt x="390244" y="390244"/>
                </a:lnTo>
                <a:lnTo>
                  <a:pt x="418158" y="356411"/>
                </a:lnTo>
                <a:lnTo>
                  <a:pt x="439235" y="317580"/>
                </a:lnTo>
                <a:lnTo>
                  <a:pt x="452555" y="274670"/>
                </a:lnTo>
                <a:lnTo>
                  <a:pt x="457200" y="228600"/>
                </a:lnTo>
                <a:lnTo>
                  <a:pt x="452555" y="182529"/>
                </a:lnTo>
                <a:lnTo>
                  <a:pt x="439235" y="139619"/>
                </a:lnTo>
                <a:lnTo>
                  <a:pt x="418158" y="100788"/>
                </a:lnTo>
                <a:lnTo>
                  <a:pt x="390244" y="66955"/>
                </a:lnTo>
                <a:lnTo>
                  <a:pt x="356411" y="39041"/>
                </a:lnTo>
                <a:lnTo>
                  <a:pt x="317580" y="17964"/>
                </a:lnTo>
                <a:lnTo>
                  <a:pt x="274670" y="4644"/>
                </a:lnTo>
                <a:lnTo>
                  <a:pt x="228600" y="0"/>
                </a:lnTo>
                <a:close/>
              </a:path>
            </a:pathLst>
          </a:custGeom>
          <a:solidFill>
            <a:srgbClr val="D24717"/>
          </a:solidFill>
        </p:spPr>
        <p:txBody>
          <a:bodyPr wrap="square" lIns="0" tIns="0" rIns="0" bIns="0" rtlCol="0"/>
          <a:lstStyle/>
          <a:p>
            <a:endParaRPr/>
          </a:p>
        </p:txBody>
      </p:sp>
      <p:sp>
        <p:nvSpPr>
          <p:cNvPr id="5" name="object 5"/>
          <p:cNvSpPr txBox="1"/>
          <p:nvPr/>
        </p:nvSpPr>
        <p:spPr>
          <a:xfrm>
            <a:off x="244652" y="6329531"/>
            <a:ext cx="261620" cy="227965"/>
          </a:xfrm>
          <a:prstGeom prst="rect">
            <a:avLst/>
          </a:prstGeom>
        </p:spPr>
        <p:txBody>
          <a:bodyPr vert="horz" wrap="square" lIns="0" tIns="0" rIns="0" bIns="0" rtlCol="0">
            <a:spAutoFit/>
          </a:bodyPr>
          <a:lstStyle/>
          <a:p>
            <a:pPr marL="25400">
              <a:lnSpc>
                <a:spcPts val="1664"/>
              </a:lnSpc>
            </a:pPr>
            <a:fld id="{81D60167-4931-47E6-BA6A-407CBD079E47}" type="slidenum">
              <a:rPr sz="1400" dirty="0">
                <a:solidFill>
                  <a:srgbClr val="FFFFFF"/>
                </a:solidFill>
                <a:latin typeface="Franklin Gothic Book"/>
                <a:cs typeface="Franklin Gothic Book"/>
              </a:rPr>
              <a:t>21</a:t>
            </a:fld>
            <a:endParaRPr sz="1400">
              <a:latin typeface="Franklin Gothic Book"/>
              <a:cs typeface="Franklin Gothic Book"/>
            </a:endParaRPr>
          </a:p>
        </p:txBody>
      </p:sp>
      <p:sp>
        <p:nvSpPr>
          <p:cNvPr id="6" name="Date Placeholder 5">
            <a:extLst>
              <a:ext uri="{FF2B5EF4-FFF2-40B4-BE49-F238E27FC236}">
                <a16:creationId xmlns:a16="http://schemas.microsoft.com/office/drawing/2014/main" id="{3D1B7E44-9EBF-4F35-BB2C-9089E7973407}"/>
              </a:ext>
            </a:extLst>
          </p:cNvPr>
          <p:cNvSpPr>
            <a:spLocks noGrp="1"/>
          </p:cNvSpPr>
          <p:nvPr>
            <p:ph type="dt" sz="half" idx="6"/>
          </p:nvPr>
        </p:nvSpPr>
        <p:spPr>
          <a:xfrm>
            <a:off x="1143000" y="6326501"/>
            <a:ext cx="3200400" cy="340999"/>
          </a:xfrm>
        </p:spPr>
        <p:txBody>
          <a:bodyPr/>
          <a:lstStyle/>
          <a:p>
            <a:fld id="{A2AE87A2-FCC2-47CE-8E56-A7B3097B1D8F}" type="datetime2">
              <a:rPr lang="en-US" smtClean="0"/>
              <a:t>Monday, August 26, 2019</a:t>
            </a:fld>
            <a:endParaRPr lang="en-US" dirty="0"/>
          </a:p>
        </p:txBody>
      </p:sp>
      <p:sp>
        <p:nvSpPr>
          <p:cNvPr id="4" name="Slide Number Placeholder 3">
            <a:extLst>
              <a:ext uri="{FF2B5EF4-FFF2-40B4-BE49-F238E27FC236}">
                <a16:creationId xmlns:a16="http://schemas.microsoft.com/office/drawing/2014/main" id="{8950D7F5-D232-45B2-BC40-CB2CDF517CDD}"/>
              </a:ext>
            </a:extLst>
          </p:cNvPr>
          <p:cNvSpPr>
            <a:spLocks noGrp="1"/>
          </p:cNvSpPr>
          <p:nvPr>
            <p:ph type="sldNum" sz="quarter" idx="7"/>
          </p:nvPr>
        </p:nvSpPr>
        <p:spPr/>
        <p:txBody>
          <a:bodyPr/>
          <a:lstStyle/>
          <a:p>
            <a:pPr marL="25400">
              <a:lnSpc>
                <a:spcPts val="1664"/>
              </a:lnSpc>
            </a:pPr>
            <a:fld id="{81D60167-4931-47E6-BA6A-407CBD079E47}" type="slidenum">
              <a:rPr lang="en-IN" smtClean="0"/>
              <a:t>21</a:t>
            </a:fld>
            <a:endParaRPr lang="en-I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38200" y="609600"/>
            <a:ext cx="7874458" cy="5184111"/>
          </a:xfrm>
          <a:prstGeom prst="rect">
            <a:avLst/>
          </a:prstGeom>
        </p:spPr>
        <p:txBody>
          <a:bodyPr vert="horz" wrap="square" lIns="0" tIns="13335" rIns="0" bIns="0" rtlCol="0">
            <a:spAutoFit/>
          </a:bodyPr>
          <a:lstStyle/>
          <a:p>
            <a:pPr marL="286385" marR="5080" indent="-274320" algn="just">
              <a:lnSpc>
                <a:spcPct val="100000"/>
              </a:lnSpc>
              <a:spcBef>
                <a:spcPts val="605"/>
              </a:spcBef>
              <a:buClr>
                <a:srgbClr val="D24717"/>
              </a:buClr>
              <a:buSzPct val="84615"/>
              <a:buFont typeface="Wingdings 2"/>
              <a:buChar char=""/>
              <a:tabLst>
                <a:tab pos="287020" algn="l"/>
              </a:tabLst>
            </a:pPr>
            <a:r>
              <a:rPr lang="en-IN" sz="2800" b="1" spc="-50" dirty="0">
                <a:latin typeface="Perpetua" panose="02020502060401020303" pitchFamily="18" charset="0"/>
                <a:cs typeface="Perpetua"/>
              </a:rPr>
              <a:t>Future Evaluation- </a:t>
            </a:r>
            <a:r>
              <a:rPr lang="en-IN" sz="2800" i="1" dirty="0">
                <a:latin typeface="Perpetua" panose="02020502060401020303" pitchFamily="18" charset="0"/>
              </a:rPr>
              <a:t>aka the </a:t>
            </a:r>
            <a:r>
              <a:rPr lang="en-IN" sz="2800" i="1" dirty="0">
                <a:solidFill>
                  <a:srgbClr val="C00000"/>
                </a:solidFill>
                <a:latin typeface="Perpetua" panose="02020502060401020303" pitchFamily="18" charset="0"/>
              </a:rPr>
              <a:t>Cloud</a:t>
            </a:r>
            <a:endParaRPr lang="en-IN" sz="2800" b="1" i="1" spc="-50" dirty="0">
              <a:solidFill>
                <a:srgbClr val="C00000"/>
              </a:solidFill>
              <a:latin typeface="Perpetua" panose="02020502060401020303" pitchFamily="18" charset="0"/>
              <a:cs typeface="Perpetua"/>
            </a:endParaRPr>
          </a:p>
          <a:p>
            <a:pPr marL="742950" lvl="1" indent="-285750" algn="just">
              <a:buFont typeface="Arial" panose="020B0604020202020204" pitchFamily="34" charset="0"/>
              <a:buChar char="•"/>
            </a:pPr>
            <a:r>
              <a:rPr lang="en-IN" sz="2800" spc="-50" dirty="0">
                <a:latin typeface="Perpetua" panose="02020502060401020303" pitchFamily="18" charset="0"/>
              </a:rPr>
              <a:t>Cloud will continue </a:t>
            </a:r>
            <a:r>
              <a:rPr lang="en-US" sz="2800" spc="-50" dirty="0">
                <a:latin typeface="Perpetua" panose="02020502060401020303" pitchFamily="18" charset="0"/>
              </a:rPr>
              <a:t>to be a huge information source</a:t>
            </a:r>
          </a:p>
          <a:p>
            <a:pPr marL="742950" lvl="1" indent="-285750" algn="just">
              <a:buFont typeface="Arial" panose="020B0604020202020204" pitchFamily="34" charset="0"/>
              <a:buChar char="•"/>
            </a:pPr>
            <a:r>
              <a:rPr lang="en-US" sz="2800" spc="-50" dirty="0">
                <a:latin typeface="Perpetua" panose="02020502060401020303" pitchFamily="18" charset="0"/>
              </a:rPr>
              <a:t>Greater storage of personal data and profiles with immense interaction bring the digital world closer to the real world.</a:t>
            </a:r>
          </a:p>
          <a:p>
            <a:pPr marL="742950" lvl="1" indent="-285750" algn="just">
              <a:buFont typeface="Arial" panose="020B0604020202020204" pitchFamily="34" charset="0"/>
              <a:buChar char="•"/>
            </a:pPr>
            <a:r>
              <a:rPr lang="en-US" sz="2800" spc="-50" dirty="0">
                <a:latin typeface="Perpetua" panose="02020502060401020303" pitchFamily="18" charset="0"/>
              </a:rPr>
              <a:t>Mobility makes the Web available everywhere increasing intensity</a:t>
            </a:r>
          </a:p>
          <a:p>
            <a:pPr marL="742950" lvl="1" indent="-285750" algn="just">
              <a:buFont typeface="Arial" panose="020B0604020202020204" pitchFamily="34" charset="0"/>
              <a:buChar char="•"/>
            </a:pPr>
            <a:r>
              <a:rPr lang="en-US" sz="2800" dirty="0">
                <a:latin typeface="Perpetua" panose="02020502060401020303" pitchFamily="18" charset="0"/>
              </a:rPr>
              <a:t>Cloud platforms have already made it possible to harness large amounts of computing power to analyze large amounts of data.</a:t>
            </a:r>
          </a:p>
          <a:p>
            <a:pPr marL="742950" lvl="1" indent="-285750" algn="just">
              <a:buFont typeface="Arial" panose="020B0604020202020204" pitchFamily="34" charset="0"/>
              <a:buChar char="•"/>
            </a:pPr>
            <a:r>
              <a:rPr lang="en-IN" sz="2800" dirty="0">
                <a:latin typeface="Perpetua" panose="02020502060401020303" pitchFamily="18" charset="0"/>
              </a:rPr>
              <a:t>The new applications will </a:t>
            </a:r>
            <a:r>
              <a:rPr lang="en-US" sz="2800" dirty="0">
                <a:latin typeface="Perpetua" panose="02020502060401020303" pitchFamily="18" charset="0"/>
              </a:rPr>
              <a:t>be accessible on multiple heterogeneous devices, including mobile devices</a:t>
            </a:r>
          </a:p>
        </p:txBody>
      </p:sp>
      <p:sp>
        <p:nvSpPr>
          <p:cNvPr id="3" name="object 3"/>
          <p:cNvSpPr/>
          <p:nvPr/>
        </p:nvSpPr>
        <p:spPr>
          <a:xfrm>
            <a:off x="146304" y="6210300"/>
            <a:ext cx="457200" cy="457200"/>
          </a:xfrm>
          <a:custGeom>
            <a:avLst/>
            <a:gdLst/>
            <a:ahLst/>
            <a:cxnLst/>
            <a:rect l="l" t="t" r="r" b="b"/>
            <a:pathLst>
              <a:path w="457200" h="457200">
                <a:moveTo>
                  <a:pt x="228600" y="0"/>
                </a:moveTo>
                <a:lnTo>
                  <a:pt x="182529" y="4644"/>
                </a:lnTo>
                <a:lnTo>
                  <a:pt x="139619" y="17964"/>
                </a:lnTo>
                <a:lnTo>
                  <a:pt x="100788" y="39041"/>
                </a:lnTo>
                <a:lnTo>
                  <a:pt x="66955" y="66955"/>
                </a:lnTo>
                <a:lnTo>
                  <a:pt x="39041" y="100788"/>
                </a:lnTo>
                <a:lnTo>
                  <a:pt x="17964" y="139619"/>
                </a:lnTo>
                <a:lnTo>
                  <a:pt x="4644" y="182529"/>
                </a:lnTo>
                <a:lnTo>
                  <a:pt x="0" y="228600"/>
                </a:lnTo>
                <a:lnTo>
                  <a:pt x="4644" y="274670"/>
                </a:lnTo>
                <a:lnTo>
                  <a:pt x="17964" y="317580"/>
                </a:lnTo>
                <a:lnTo>
                  <a:pt x="39041" y="356411"/>
                </a:lnTo>
                <a:lnTo>
                  <a:pt x="66955" y="390244"/>
                </a:lnTo>
                <a:lnTo>
                  <a:pt x="100788" y="418158"/>
                </a:lnTo>
                <a:lnTo>
                  <a:pt x="139619" y="439235"/>
                </a:lnTo>
                <a:lnTo>
                  <a:pt x="182529" y="452555"/>
                </a:lnTo>
                <a:lnTo>
                  <a:pt x="228600" y="457200"/>
                </a:lnTo>
                <a:lnTo>
                  <a:pt x="274670" y="452555"/>
                </a:lnTo>
                <a:lnTo>
                  <a:pt x="317580" y="439235"/>
                </a:lnTo>
                <a:lnTo>
                  <a:pt x="356411" y="418158"/>
                </a:lnTo>
                <a:lnTo>
                  <a:pt x="390244" y="390244"/>
                </a:lnTo>
                <a:lnTo>
                  <a:pt x="418158" y="356411"/>
                </a:lnTo>
                <a:lnTo>
                  <a:pt x="439235" y="317580"/>
                </a:lnTo>
                <a:lnTo>
                  <a:pt x="452555" y="274670"/>
                </a:lnTo>
                <a:lnTo>
                  <a:pt x="457200" y="228600"/>
                </a:lnTo>
                <a:lnTo>
                  <a:pt x="452555" y="182529"/>
                </a:lnTo>
                <a:lnTo>
                  <a:pt x="439235" y="139619"/>
                </a:lnTo>
                <a:lnTo>
                  <a:pt x="418158" y="100788"/>
                </a:lnTo>
                <a:lnTo>
                  <a:pt x="390244" y="66955"/>
                </a:lnTo>
                <a:lnTo>
                  <a:pt x="356411" y="39041"/>
                </a:lnTo>
                <a:lnTo>
                  <a:pt x="317580" y="17964"/>
                </a:lnTo>
                <a:lnTo>
                  <a:pt x="274670" y="4644"/>
                </a:lnTo>
                <a:lnTo>
                  <a:pt x="228600" y="0"/>
                </a:lnTo>
                <a:close/>
              </a:path>
            </a:pathLst>
          </a:custGeom>
          <a:solidFill>
            <a:srgbClr val="D24717"/>
          </a:solidFill>
        </p:spPr>
        <p:txBody>
          <a:bodyPr wrap="square" lIns="0" tIns="0" rIns="0" bIns="0" rtlCol="0"/>
          <a:lstStyle/>
          <a:p>
            <a:endParaRPr/>
          </a:p>
        </p:txBody>
      </p:sp>
      <p:sp>
        <p:nvSpPr>
          <p:cNvPr id="5" name="object 5"/>
          <p:cNvSpPr txBox="1"/>
          <p:nvPr/>
        </p:nvSpPr>
        <p:spPr>
          <a:xfrm>
            <a:off x="244652" y="6329531"/>
            <a:ext cx="261620" cy="227965"/>
          </a:xfrm>
          <a:prstGeom prst="rect">
            <a:avLst/>
          </a:prstGeom>
        </p:spPr>
        <p:txBody>
          <a:bodyPr vert="horz" wrap="square" lIns="0" tIns="0" rIns="0" bIns="0" rtlCol="0">
            <a:spAutoFit/>
          </a:bodyPr>
          <a:lstStyle/>
          <a:p>
            <a:pPr marL="25400">
              <a:lnSpc>
                <a:spcPts val="1664"/>
              </a:lnSpc>
            </a:pPr>
            <a:fld id="{81D60167-4931-47E6-BA6A-407CBD079E47}" type="slidenum">
              <a:rPr sz="1400" dirty="0">
                <a:solidFill>
                  <a:srgbClr val="FFFFFF"/>
                </a:solidFill>
                <a:latin typeface="Franklin Gothic Book"/>
                <a:cs typeface="Franklin Gothic Book"/>
              </a:rPr>
              <a:t>22</a:t>
            </a:fld>
            <a:endParaRPr sz="1400">
              <a:latin typeface="Franklin Gothic Book"/>
              <a:cs typeface="Franklin Gothic Book"/>
            </a:endParaRPr>
          </a:p>
        </p:txBody>
      </p:sp>
      <p:sp>
        <p:nvSpPr>
          <p:cNvPr id="6" name="Date Placeholder 5">
            <a:extLst>
              <a:ext uri="{FF2B5EF4-FFF2-40B4-BE49-F238E27FC236}">
                <a16:creationId xmlns:a16="http://schemas.microsoft.com/office/drawing/2014/main" id="{549F63EA-0D38-4AB4-BD25-15AC2F72E315}"/>
              </a:ext>
            </a:extLst>
          </p:cNvPr>
          <p:cNvSpPr>
            <a:spLocks noGrp="1"/>
          </p:cNvSpPr>
          <p:nvPr>
            <p:ph type="dt" sz="half" idx="6"/>
          </p:nvPr>
        </p:nvSpPr>
        <p:spPr>
          <a:xfrm>
            <a:off x="1143000" y="6326501"/>
            <a:ext cx="2667000" cy="340999"/>
          </a:xfrm>
        </p:spPr>
        <p:txBody>
          <a:bodyPr/>
          <a:lstStyle/>
          <a:p>
            <a:fld id="{CD427DA4-A177-4208-AE2B-FE4315CAAE54}" type="datetime2">
              <a:rPr lang="en-US" smtClean="0"/>
              <a:t>Monday, August 26, 2019</a:t>
            </a:fld>
            <a:endParaRPr lang="en-US" dirty="0"/>
          </a:p>
        </p:txBody>
      </p:sp>
      <p:sp>
        <p:nvSpPr>
          <p:cNvPr id="4" name="Slide Number Placeholder 3">
            <a:extLst>
              <a:ext uri="{FF2B5EF4-FFF2-40B4-BE49-F238E27FC236}">
                <a16:creationId xmlns:a16="http://schemas.microsoft.com/office/drawing/2014/main" id="{A0B51A45-767A-46DD-B129-0D8CBBFC5BF9}"/>
              </a:ext>
            </a:extLst>
          </p:cNvPr>
          <p:cNvSpPr>
            <a:spLocks noGrp="1"/>
          </p:cNvSpPr>
          <p:nvPr>
            <p:ph type="sldNum" sz="quarter" idx="7"/>
          </p:nvPr>
        </p:nvSpPr>
        <p:spPr/>
        <p:txBody>
          <a:bodyPr/>
          <a:lstStyle/>
          <a:p>
            <a:pPr marL="25400">
              <a:lnSpc>
                <a:spcPts val="1664"/>
              </a:lnSpc>
            </a:pPr>
            <a:fld id="{81D60167-4931-47E6-BA6A-407CBD079E47}" type="slidenum">
              <a:rPr lang="en-IN" smtClean="0"/>
              <a:t>22</a:t>
            </a:fld>
            <a:endParaRPr lang="en-I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9"/>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9"/>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9"/>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9"/>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9"/>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58858" y="153728"/>
            <a:ext cx="4313141" cy="3808672"/>
          </a:xfrm>
          <a:prstGeom prst="rect">
            <a:avLst/>
          </a:prstGeom>
          <a:blipFill>
            <a:blip r:embed="rId3" cstate="print"/>
            <a:stretch>
              <a:fillRect/>
            </a:stretch>
          </a:blipFill>
        </p:spPr>
        <p:txBody>
          <a:bodyPr wrap="square" lIns="0" tIns="0" rIns="0" bIns="0" rtlCol="0"/>
          <a:lstStyle/>
          <a:p>
            <a:endParaRPr dirty="0"/>
          </a:p>
        </p:txBody>
      </p:sp>
      <p:sp>
        <p:nvSpPr>
          <p:cNvPr id="3" name="object 3"/>
          <p:cNvSpPr/>
          <p:nvPr/>
        </p:nvSpPr>
        <p:spPr>
          <a:xfrm>
            <a:off x="1676400" y="1905000"/>
            <a:ext cx="7321296" cy="4652496"/>
          </a:xfrm>
          <a:prstGeom prst="rect">
            <a:avLst/>
          </a:prstGeom>
          <a:blipFill>
            <a:blip r:embed="rId4" cstate="print"/>
            <a:stretch>
              <a:fillRect/>
            </a:stretch>
          </a:blipFill>
        </p:spPr>
        <p:txBody>
          <a:bodyPr wrap="square" lIns="0" tIns="0" rIns="0" bIns="0" rtlCol="0"/>
          <a:lstStyle/>
          <a:p>
            <a:endParaRPr/>
          </a:p>
        </p:txBody>
      </p:sp>
      <p:sp>
        <p:nvSpPr>
          <p:cNvPr id="4" name="object 4"/>
          <p:cNvSpPr/>
          <p:nvPr/>
        </p:nvSpPr>
        <p:spPr>
          <a:xfrm>
            <a:off x="146304" y="6210300"/>
            <a:ext cx="457200" cy="457200"/>
          </a:xfrm>
          <a:custGeom>
            <a:avLst/>
            <a:gdLst/>
            <a:ahLst/>
            <a:cxnLst/>
            <a:rect l="l" t="t" r="r" b="b"/>
            <a:pathLst>
              <a:path w="457200" h="457200">
                <a:moveTo>
                  <a:pt x="228600" y="0"/>
                </a:moveTo>
                <a:lnTo>
                  <a:pt x="182529" y="4644"/>
                </a:lnTo>
                <a:lnTo>
                  <a:pt x="139619" y="17964"/>
                </a:lnTo>
                <a:lnTo>
                  <a:pt x="100788" y="39041"/>
                </a:lnTo>
                <a:lnTo>
                  <a:pt x="66955" y="66955"/>
                </a:lnTo>
                <a:lnTo>
                  <a:pt x="39041" y="100788"/>
                </a:lnTo>
                <a:lnTo>
                  <a:pt x="17964" y="139619"/>
                </a:lnTo>
                <a:lnTo>
                  <a:pt x="4644" y="182529"/>
                </a:lnTo>
                <a:lnTo>
                  <a:pt x="0" y="228600"/>
                </a:lnTo>
                <a:lnTo>
                  <a:pt x="4644" y="274670"/>
                </a:lnTo>
                <a:lnTo>
                  <a:pt x="17964" y="317580"/>
                </a:lnTo>
                <a:lnTo>
                  <a:pt x="39041" y="356411"/>
                </a:lnTo>
                <a:lnTo>
                  <a:pt x="66955" y="390244"/>
                </a:lnTo>
                <a:lnTo>
                  <a:pt x="100788" y="418158"/>
                </a:lnTo>
                <a:lnTo>
                  <a:pt x="139619" y="439235"/>
                </a:lnTo>
                <a:lnTo>
                  <a:pt x="182529" y="452555"/>
                </a:lnTo>
                <a:lnTo>
                  <a:pt x="228600" y="457200"/>
                </a:lnTo>
                <a:lnTo>
                  <a:pt x="274670" y="452555"/>
                </a:lnTo>
                <a:lnTo>
                  <a:pt x="317580" y="439235"/>
                </a:lnTo>
                <a:lnTo>
                  <a:pt x="356411" y="418158"/>
                </a:lnTo>
                <a:lnTo>
                  <a:pt x="390244" y="390244"/>
                </a:lnTo>
                <a:lnTo>
                  <a:pt x="418158" y="356411"/>
                </a:lnTo>
                <a:lnTo>
                  <a:pt x="439235" y="317580"/>
                </a:lnTo>
                <a:lnTo>
                  <a:pt x="452555" y="274670"/>
                </a:lnTo>
                <a:lnTo>
                  <a:pt x="457200" y="228600"/>
                </a:lnTo>
                <a:lnTo>
                  <a:pt x="452555" y="182529"/>
                </a:lnTo>
                <a:lnTo>
                  <a:pt x="439235" y="139619"/>
                </a:lnTo>
                <a:lnTo>
                  <a:pt x="418158" y="100788"/>
                </a:lnTo>
                <a:lnTo>
                  <a:pt x="390244" y="66955"/>
                </a:lnTo>
                <a:lnTo>
                  <a:pt x="356411" y="39041"/>
                </a:lnTo>
                <a:lnTo>
                  <a:pt x="317580" y="17964"/>
                </a:lnTo>
                <a:lnTo>
                  <a:pt x="274670" y="4644"/>
                </a:lnTo>
                <a:lnTo>
                  <a:pt x="228600" y="0"/>
                </a:lnTo>
                <a:close/>
              </a:path>
            </a:pathLst>
          </a:custGeom>
          <a:solidFill>
            <a:srgbClr val="D24717"/>
          </a:solidFill>
        </p:spPr>
        <p:txBody>
          <a:bodyPr wrap="square" lIns="0" tIns="0" rIns="0" bIns="0" rtlCol="0"/>
          <a:lstStyle/>
          <a:p>
            <a:endParaRPr/>
          </a:p>
        </p:txBody>
      </p:sp>
      <p:sp>
        <p:nvSpPr>
          <p:cNvPr id="6" name="object 6"/>
          <p:cNvSpPr txBox="1"/>
          <p:nvPr/>
        </p:nvSpPr>
        <p:spPr>
          <a:xfrm>
            <a:off x="244652" y="6329531"/>
            <a:ext cx="261620" cy="227965"/>
          </a:xfrm>
          <a:prstGeom prst="rect">
            <a:avLst/>
          </a:prstGeom>
        </p:spPr>
        <p:txBody>
          <a:bodyPr vert="horz" wrap="square" lIns="0" tIns="0" rIns="0" bIns="0" rtlCol="0">
            <a:spAutoFit/>
          </a:bodyPr>
          <a:lstStyle/>
          <a:p>
            <a:pPr marL="25400">
              <a:lnSpc>
                <a:spcPts val="1664"/>
              </a:lnSpc>
            </a:pPr>
            <a:fld id="{81D60167-4931-47E6-BA6A-407CBD079E47}" type="slidenum">
              <a:rPr sz="1400" dirty="0">
                <a:solidFill>
                  <a:srgbClr val="FFFFFF"/>
                </a:solidFill>
                <a:latin typeface="Franklin Gothic Book"/>
                <a:cs typeface="Franklin Gothic Book"/>
              </a:rPr>
              <a:t>23</a:t>
            </a:fld>
            <a:endParaRPr sz="1400">
              <a:latin typeface="Franklin Gothic Book"/>
              <a:cs typeface="Franklin Gothic Book"/>
            </a:endParaRPr>
          </a:p>
        </p:txBody>
      </p:sp>
      <p:sp>
        <p:nvSpPr>
          <p:cNvPr id="7" name="Date Placeholder 6">
            <a:extLst>
              <a:ext uri="{FF2B5EF4-FFF2-40B4-BE49-F238E27FC236}">
                <a16:creationId xmlns:a16="http://schemas.microsoft.com/office/drawing/2014/main" id="{78D6F30E-A4E1-45A1-ABC6-06088EE92DA8}"/>
              </a:ext>
            </a:extLst>
          </p:cNvPr>
          <p:cNvSpPr>
            <a:spLocks noGrp="1"/>
          </p:cNvSpPr>
          <p:nvPr>
            <p:ph type="dt" sz="half" idx="6"/>
          </p:nvPr>
        </p:nvSpPr>
        <p:spPr/>
        <p:txBody>
          <a:bodyPr/>
          <a:lstStyle/>
          <a:p>
            <a:fld id="{8A7B16C5-7355-4981-8A6F-42FF896B4A19}" type="datetime2">
              <a:rPr lang="en-US" smtClean="0"/>
              <a:t>Monday, August 26, 2019</a:t>
            </a:fld>
            <a:endParaRPr lang="en-US"/>
          </a:p>
        </p:txBody>
      </p:sp>
      <p:sp>
        <p:nvSpPr>
          <p:cNvPr id="5" name="Slide Number Placeholder 4">
            <a:extLst>
              <a:ext uri="{FF2B5EF4-FFF2-40B4-BE49-F238E27FC236}">
                <a16:creationId xmlns:a16="http://schemas.microsoft.com/office/drawing/2014/main" id="{B2F2B6CB-9B8A-4A61-8677-E80EF9FCD9A6}"/>
              </a:ext>
            </a:extLst>
          </p:cNvPr>
          <p:cNvSpPr>
            <a:spLocks noGrp="1"/>
          </p:cNvSpPr>
          <p:nvPr>
            <p:ph type="sldNum" sz="quarter" idx="7"/>
          </p:nvPr>
        </p:nvSpPr>
        <p:spPr/>
        <p:txBody>
          <a:bodyPr/>
          <a:lstStyle/>
          <a:p>
            <a:pPr marL="25400">
              <a:lnSpc>
                <a:spcPts val="1664"/>
              </a:lnSpc>
            </a:pPr>
            <a:fld id="{81D60167-4931-47E6-BA6A-407CBD079E47}" type="slidenum">
              <a:rPr lang="en-IN" smtClean="0"/>
              <a:t>23</a:t>
            </a:fld>
            <a:endParaRPr lang="en-I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51D23BA-ACC1-4A5E-B73F-43A5EFA5A755}"/>
              </a:ext>
            </a:extLst>
          </p:cNvPr>
          <p:cNvSpPr>
            <a:spLocks noGrp="1"/>
          </p:cNvSpPr>
          <p:nvPr>
            <p:ph type="dt" sz="half" idx="6"/>
          </p:nvPr>
        </p:nvSpPr>
        <p:spPr/>
        <p:txBody>
          <a:bodyPr/>
          <a:lstStyle/>
          <a:p>
            <a:fld id="{AF7E1FB3-6AC3-4657-914C-3BD4DC9D54AC}" type="datetime2">
              <a:rPr lang="en-US" smtClean="0"/>
              <a:t>Monday, August 26, 2019</a:t>
            </a:fld>
            <a:endParaRPr lang="en-US"/>
          </a:p>
        </p:txBody>
      </p:sp>
      <p:sp>
        <p:nvSpPr>
          <p:cNvPr id="3" name="TextBox 2">
            <a:extLst>
              <a:ext uri="{FF2B5EF4-FFF2-40B4-BE49-F238E27FC236}">
                <a16:creationId xmlns:a16="http://schemas.microsoft.com/office/drawing/2014/main" id="{E5D58E80-BA8E-410A-9E04-3A692D56589A}"/>
              </a:ext>
            </a:extLst>
          </p:cNvPr>
          <p:cNvSpPr txBox="1"/>
          <p:nvPr/>
        </p:nvSpPr>
        <p:spPr>
          <a:xfrm>
            <a:off x="304800" y="366623"/>
            <a:ext cx="8534400" cy="6093976"/>
          </a:xfrm>
          <a:prstGeom prst="rect">
            <a:avLst/>
          </a:prstGeom>
          <a:noFill/>
        </p:spPr>
        <p:txBody>
          <a:bodyPr wrap="square" rtlCol="0">
            <a:spAutoFit/>
          </a:bodyPr>
          <a:lstStyle/>
          <a:p>
            <a:pPr algn="just"/>
            <a:r>
              <a:rPr lang="en-US" sz="2600" b="1" dirty="0"/>
              <a:t>Scenario: Web 3.0 (Cheshire Constabulary)</a:t>
            </a:r>
          </a:p>
          <a:p>
            <a:pPr marL="457200" indent="-457200" algn="just">
              <a:buFont typeface="Arial" panose="020B0604020202020204" pitchFamily="34" charset="0"/>
              <a:buChar char="•"/>
            </a:pPr>
            <a:r>
              <a:rPr lang="en-US" sz="2600" dirty="0"/>
              <a:t>A recent report states that by use of face recognition software to analyze photos, one can discover the name, birthday, and other personal </a:t>
            </a:r>
            <a:r>
              <a:rPr lang="en-US" sz="2600" dirty="0">
                <a:latin typeface="Perpetua" panose="02020502060401020303" pitchFamily="18" charset="0"/>
              </a:rPr>
              <a:t>information</a:t>
            </a:r>
            <a:r>
              <a:rPr lang="en-US" sz="2600" dirty="0"/>
              <a:t> about people from Facebook. E.g. </a:t>
            </a:r>
            <a:r>
              <a:rPr lang="en-IN" sz="2600" dirty="0"/>
              <a:t>grocery stores- CCTV</a:t>
            </a:r>
          </a:p>
          <a:p>
            <a:pPr marL="457200" indent="-457200" algn="just">
              <a:buFont typeface="Arial" panose="020B0604020202020204" pitchFamily="34" charset="0"/>
              <a:buChar char="•"/>
            </a:pPr>
            <a:r>
              <a:rPr lang="en-US" sz="2600" dirty="0"/>
              <a:t>Customer data that can be analyzed to derive great insights into the buying behavior, buying pattern and even methods to counteract competitors</a:t>
            </a:r>
            <a:endParaRPr lang="en-IN" sz="2600" dirty="0"/>
          </a:p>
          <a:p>
            <a:pPr marL="449263" indent="-449263" algn="just">
              <a:buFont typeface="Arial" panose="020B0604020202020204" pitchFamily="34" charset="0"/>
              <a:buChar char="•"/>
            </a:pPr>
            <a:r>
              <a:rPr lang="en-IN" sz="2600" dirty="0"/>
              <a:t>Businesses </a:t>
            </a:r>
            <a:r>
              <a:rPr lang="en-US" sz="2600" dirty="0"/>
              <a:t>can use the location of people, together with personal information, to better serve customers, as certain mobile devices keep detailed logs of the location of their users. </a:t>
            </a:r>
          </a:p>
          <a:p>
            <a:pPr marL="449263" indent="-449263" algn="just">
              <a:buFont typeface="Arial" panose="020B0604020202020204" pitchFamily="34" charset="0"/>
              <a:buChar char="•"/>
            </a:pPr>
            <a:r>
              <a:rPr lang="en-US" sz="2600" dirty="0"/>
              <a:t>Due to all these reasons and more, the next generation Web, Web 3.0, has been humorously called “</a:t>
            </a:r>
            <a:r>
              <a:rPr lang="en-US" sz="2600" b="1" dirty="0">
                <a:solidFill>
                  <a:srgbClr val="002060"/>
                </a:solidFill>
              </a:rPr>
              <a:t>Cyberspace looks at You”</a:t>
            </a:r>
            <a:endParaRPr lang="en-IN" sz="2600" b="1" dirty="0">
              <a:solidFill>
                <a:srgbClr val="002060"/>
              </a:solidFill>
            </a:endParaRPr>
          </a:p>
        </p:txBody>
      </p:sp>
      <p:sp>
        <p:nvSpPr>
          <p:cNvPr id="4" name="Slide Number Placeholder 3">
            <a:extLst>
              <a:ext uri="{FF2B5EF4-FFF2-40B4-BE49-F238E27FC236}">
                <a16:creationId xmlns:a16="http://schemas.microsoft.com/office/drawing/2014/main" id="{06A8BCB3-D9C4-4A7B-AF88-912701E1A087}"/>
              </a:ext>
            </a:extLst>
          </p:cNvPr>
          <p:cNvSpPr>
            <a:spLocks noGrp="1"/>
          </p:cNvSpPr>
          <p:nvPr>
            <p:ph type="sldNum" sz="quarter" idx="7"/>
          </p:nvPr>
        </p:nvSpPr>
        <p:spPr/>
        <p:txBody>
          <a:bodyPr/>
          <a:lstStyle/>
          <a:p>
            <a:pPr marL="25400">
              <a:lnSpc>
                <a:spcPts val="1664"/>
              </a:lnSpc>
            </a:pPr>
            <a:fld id="{81D60167-4931-47E6-BA6A-407CBD079E47}" type="slidenum">
              <a:rPr lang="en-IN" smtClean="0"/>
              <a:t>24</a:t>
            </a:fld>
            <a:endParaRPr lang="en-IN" dirty="0"/>
          </a:p>
        </p:txBody>
      </p:sp>
    </p:spTree>
    <p:extLst>
      <p:ext uri="{BB962C8B-B14F-4D97-AF65-F5344CB8AC3E}">
        <p14:creationId xmlns:p14="http://schemas.microsoft.com/office/powerpoint/2010/main" val="2287718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93444" y="170129"/>
            <a:ext cx="3896995" cy="574675"/>
          </a:xfrm>
          <a:prstGeom prst="rect">
            <a:avLst/>
          </a:prstGeom>
        </p:spPr>
        <p:txBody>
          <a:bodyPr vert="horz" wrap="square" lIns="0" tIns="12700" rIns="0" bIns="0" rtlCol="0">
            <a:spAutoFit/>
          </a:bodyPr>
          <a:lstStyle/>
          <a:p>
            <a:pPr marL="12700">
              <a:lnSpc>
                <a:spcPct val="100000"/>
              </a:lnSpc>
              <a:spcBef>
                <a:spcPts val="100"/>
              </a:spcBef>
            </a:pPr>
            <a:r>
              <a:rPr sz="3600" spc="-30" dirty="0">
                <a:solidFill>
                  <a:srgbClr val="696363"/>
                </a:solidFill>
              </a:rPr>
              <a:t>Web </a:t>
            </a:r>
            <a:r>
              <a:rPr sz="3600" spc="-5" dirty="0">
                <a:solidFill>
                  <a:srgbClr val="696363"/>
                </a:solidFill>
              </a:rPr>
              <a:t>2.0 vs </a:t>
            </a:r>
            <a:r>
              <a:rPr sz="3600" spc="-30" dirty="0">
                <a:solidFill>
                  <a:srgbClr val="696363"/>
                </a:solidFill>
              </a:rPr>
              <a:t>Web</a:t>
            </a:r>
            <a:r>
              <a:rPr sz="3600" spc="-35" dirty="0">
                <a:solidFill>
                  <a:srgbClr val="696363"/>
                </a:solidFill>
              </a:rPr>
              <a:t> </a:t>
            </a:r>
            <a:r>
              <a:rPr sz="3600" spc="-5" dirty="0">
                <a:solidFill>
                  <a:srgbClr val="696363"/>
                </a:solidFill>
              </a:rPr>
              <a:t>3.0</a:t>
            </a:r>
            <a:endParaRPr sz="3600" dirty="0"/>
          </a:p>
        </p:txBody>
      </p:sp>
      <p:graphicFrame>
        <p:nvGraphicFramePr>
          <p:cNvPr id="3" name="object 3"/>
          <p:cNvGraphicFramePr>
            <a:graphicFrameLocks noGrp="1"/>
          </p:cNvGraphicFramePr>
          <p:nvPr>
            <p:extLst>
              <p:ext uri="{D42A27DB-BD31-4B8C-83A1-F6EECF244321}">
                <p14:modId xmlns:p14="http://schemas.microsoft.com/office/powerpoint/2010/main" val="3569831545"/>
              </p:ext>
            </p:extLst>
          </p:nvPr>
        </p:nvGraphicFramePr>
        <p:xfrm>
          <a:off x="573152" y="876830"/>
          <a:ext cx="8424544" cy="5677208"/>
        </p:xfrm>
        <a:graphic>
          <a:graphicData uri="http://schemas.openxmlformats.org/drawingml/2006/table">
            <a:tbl>
              <a:tblPr firstRow="1" bandRow="1">
                <a:tableStyleId>{2D5ABB26-0587-4C30-8999-92F81FD0307C}</a:tableStyleId>
              </a:tblPr>
              <a:tblGrid>
                <a:gridCol w="2160270">
                  <a:extLst>
                    <a:ext uri="{9D8B030D-6E8A-4147-A177-3AD203B41FA5}">
                      <a16:colId xmlns:a16="http://schemas.microsoft.com/office/drawing/2014/main" val="20000"/>
                    </a:ext>
                  </a:extLst>
                </a:gridCol>
                <a:gridCol w="3456304">
                  <a:extLst>
                    <a:ext uri="{9D8B030D-6E8A-4147-A177-3AD203B41FA5}">
                      <a16:colId xmlns:a16="http://schemas.microsoft.com/office/drawing/2014/main" val="20001"/>
                    </a:ext>
                  </a:extLst>
                </a:gridCol>
                <a:gridCol w="2807970">
                  <a:extLst>
                    <a:ext uri="{9D8B030D-6E8A-4147-A177-3AD203B41FA5}">
                      <a16:colId xmlns:a16="http://schemas.microsoft.com/office/drawing/2014/main" val="20002"/>
                    </a:ext>
                  </a:extLst>
                </a:gridCol>
              </a:tblGrid>
              <a:tr h="457200">
                <a:tc>
                  <a:txBody>
                    <a:bodyPr/>
                    <a:lstStyle/>
                    <a:p>
                      <a:pPr marL="91440">
                        <a:lnSpc>
                          <a:spcPct val="100000"/>
                        </a:lnSpc>
                        <a:spcBef>
                          <a:spcPts val="25"/>
                        </a:spcBef>
                      </a:pPr>
                      <a:r>
                        <a:rPr sz="2400" b="1" spc="-5" dirty="0">
                          <a:solidFill>
                            <a:srgbClr val="FFFFFF"/>
                          </a:solidFill>
                          <a:latin typeface="Perpetua"/>
                          <a:cs typeface="Perpetua"/>
                        </a:rPr>
                        <a:t>Feature</a:t>
                      </a:r>
                      <a:endParaRPr sz="2400" dirty="0">
                        <a:latin typeface="Perpetua"/>
                        <a:cs typeface="Perpetua"/>
                      </a:endParaRPr>
                    </a:p>
                  </a:txBody>
                  <a:tcPr marL="0" marR="0" marT="317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D24717"/>
                    </a:solidFill>
                  </a:tcPr>
                </a:tc>
                <a:tc>
                  <a:txBody>
                    <a:bodyPr/>
                    <a:lstStyle/>
                    <a:p>
                      <a:pPr marL="91440">
                        <a:lnSpc>
                          <a:spcPct val="100000"/>
                        </a:lnSpc>
                        <a:spcBef>
                          <a:spcPts val="25"/>
                        </a:spcBef>
                      </a:pPr>
                      <a:r>
                        <a:rPr sz="2400" b="1" spc="-95" dirty="0">
                          <a:solidFill>
                            <a:srgbClr val="FFFFFF"/>
                          </a:solidFill>
                          <a:latin typeface="Perpetua"/>
                          <a:cs typeface="Perpetua"/>
                        </a:rPr>
                        <a:t>Web</a:t>
                      </a:r>
                      <a:r>
                        <a:rPr sz="2400" b="1" spc="-10" dirty="0">
                          <a:solidFill>
                            <a:srgbClr val="FFFFFF"/>
                          </a:solidFill>
                          <a:latin typeface="Perpetua"/>
                          <a:cs typeface="Perpetua"/>
                        </a:rPr>
                        <a:t> </a:t>
                      </a:r>
                      <a:r>
                        <a:rPr sz="2400" b="1" dirty="0">
                          <a:solidFill>
                            <a:srgbClr val="FFFFFF"/>
                          </a:solidFill>
                          <a:latin typeface="Perpetua"/>
                          <a:cs typeface="Perpetua"/>
                        </a:rPr>
                        <a:t>2.0</a:t>
                      </a:r>
                      <a:endParaRPr sz="2400">
                        <a:latin typeface="Perpetua"/>
                        <a:cs typeface="Perpetua"/>
                      </a:endParaRPr>
                    </a:p>
                  </a:txBody>
                  <a:tcPr marL="0" marR="0" marT="317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D24717"/>
                    </a:solidFill>
                  </a:tcPr>
                </a:tc>
                <a:tc>
                  <a:txBody>
                    <a:bodyPr/>
                    <a:lstStyle/>
                    <a:p>
                      <a:pPr marL="92075">
                        <a:lnSpc>
                          <a:spcPct val="100000"/>
                        </a:lnSpc>
                        <a:spcBef>
                          <a:spcPts val="25"/>
                        </a:spcBef>
                      </a:pPr>
                      <a:r>
                        <a:rPr sz="2400" b="1" spc="-95" dirty="0">
                          <a:solidFill>
                            <a:srgbClr val="FFFFFF"/>
                          </a:solidFill>
                          <a:latin typeface="Perpetua"/>
                          <a:cs typeface="Perpetua"/>
                        </a:rPr>
                        <a:t>Web</a:t>
                      </a:r>
                      <a:r>
                        <a:rPr sz="2400" b="1" spc="-10" dirty="0">
                          <a:solidFill>
                            <a:srgbClr val="FFFFFF"/>
                          </a:solidFill>
                          <a:latin typeface="Perpetua"/>
                          <a:cs typeface="Perpetua"/>
                        </a:rPr>
                        <a:t> </a:t>
                      </a:r>
                      <a:r>
                        <a:rPr sz="2400" b="1" dirty="0">
                          <a:solidFill>
                            <a:srgbClr val="FFFFFF"/>
                          </a:solidFill>
                          <a:latin typeface="Perpetua"/>
                          <a:cs typeface="Perpetua"/>
                        </a:rPr>
                        <a:t>3.0</a:t>
                      </a:r>
                      <a:endParaRPr sz="2400">
                        <a:latin typeface="Perpetua"/>
                        <a:cs typeface="Perpetua"/>
                      </a:endParaRPr>
                    </a:p>
                  </a:txBody>
                  <a:tcPr marL="0" marR="0" marT="317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D24717"/>
                    </a:solidFill>
                  </a:tcPr>
                </a:tc>
                <a:extLst>
                  <a:ext uri="{0D108BD9-81ED-4DB2-BD59-A6C34878D82A}">
                    <a16:rowId xmlns:a16="http://schemas.microsoft.com/office/drawing/2014/main" val="10000"/>
                  </a:ext>
                </a:extLst>
              </a:tr>
              <a:tr h="457200">
                <a:tc>
                  <a:txBody>
                    <a:bodyPr/>
                    <a:lstStyle/>
                    <a:p>
                      <a:pPr marL="91440">
                        <a:lnSpc>
                          <a:spcPct val="100000"/>
                        </a:lnSpc>
                        <a:spcBef>
                          <a:spcPts val="25"/>
                        </a:spcBef>
                      </a:pPr>
                      <a:r>
                        <a:rPr sz="2400" spc="-5" dirty="0">
                          <a:latin typeface="Perpetua"/>
                          <a:cs typeface="Perpetua"/>
                        </a:rPr>
                        <a:t>Communication</a:t>
                      </a:r>
                      <a:endParaRPr sz="2400" dirty="0">
                        <a:latin typeface="Perpetua"/>
                        <a:cs typeface="Perpetua"/>
                      </a:endParaRPr>
                    </a:p>
                  </a:txBody>
                  <a:tcPr marL="0" marR="0" marT="317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EECFCC"/>
                    </a:solidFill>
                  </a:tcPr>
                </a:tc>
                <a:tc>
                  <a:txBody>
                    <a:bodyPr/>
                    <a:lstStyle/>
                    <a:p>
                      <a:pPr marL="91440">
                        <a:lnSpc>
                          <a:spcPct val="100000"/>
                        </a:lnSpc>
                        <a:spcBef>
                          <a:spcPts val="25"/>
                        </a:spcBef>
                      </a:pPr>
                      <a:r>
                        <a:rPr sz="2400" dirty="0">
                          <a:latin typeface="Perpetua"/>
                          <a:cs typeface="Perpetua"/>
                        </a:rPr>
                        <a:t>Interaction</a:t>
                      </a:r>
                    </a:p>
                  </a:txBody>
                  <a:tcPr marL="0" marR="0" marT="317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EECFCC"/>
                    </a:solidFill>
                  </a:tcPr>
                </a:tc>
                <a:tc>
                  <a:txBody>
                    <a:bodyPr/>
                    <a:lstStyle/>
                    <a:p>
                      <a:pPr marL="92075">
                        <a:lnSpc>
                          <a:spcPct val="100000"/>
                        </a:lnSpc>
                        <a:spcBef>
                          <a:spcPts val="25"/>
                        </a:spcBef>
                      </a:pPr>
                      <a:r>
                        <a:rPr sz="2400" spc="-10" dirty="0">
                          <a:latin typeface="Perpetua"/>
                          <a:cs typeface="Perpetua"/>
                        </a:rPr>
                        <a:t>Engaged/Invested</a:t>
                      </a:r>
                      <a:endParaRPr sz="2400" dirty="0">
                        <a:latin typeface="Perpetua"/>
                        <a:cs typeface="Perpetua"/>
                      </a:endParaRPr>
                    </a:p>
                  </a:txBody>
                  <a:tcPr marL="0" marR="0" marT="317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EECFCC"/>
                    </a:solidFill>
                  </a:tcPr>
                </a:tc>
                <a:extLst>
                  <a:ext uri="{0D108BD9-81ED-4DB2-BD59-A6C34878D82A}">
                    <a16:rowId xmlns:a16="http://schemas.microsoft.com/office/drawing/2014/main" val="10001"/>
                  </a:ext>
                </a:extLst>
              </a:tr>
              <a:tr h="457200">
                <a:tc>
                  <a:txBody>
                    <a:bodyPr/>
                    <a:lstStyle/>
                    <a:p>
                      <a:pPr marL="91440">
                        <a:lnSpc>
                          <a:spcPct val="100000"/>
                        </a:lnSpc>
                        <a:spcBef>
                          <a:spcPts val="25"/>
                        </a:spcBef>
                      </a:pPr>
                      <a:r>
                        <a:rPr sz="2400" dirty="0">
                          <a:latin typeface="Perpetua"/>
                          <a:cs typeface="Perpetua"/>
                        </a:rPr>
                        <a:t>Information</a:t>
                      </a:r>
                      <a:endParaRPr sz="2400">
                        <a:latin typeface="Perpetua"/>
                        <a:cs typeface="Perpetua"/>
                      </a:endParaRPr>
                    </a:p>
                  </a:txBody>
                  <a:tcPr marL="0" marR="0" marT="317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7E9E7"/>
                    </a:solidFill>
                  </a:tcPr>
                </a:tc>
                <a:tc>
                  <a:txBody>
                    <a:bodyPr/>
                    <a:lstStyle/>
                    <a:p>
                      <a:pPr marL="91440">
                        <a:lnSpc>
                          <a:spcPct val="100000"/>
                        </a:lnSpc>
                        <a:spcBef>
                          <a:spcPts val="25"/>
                        </a:spcBef>
                      </a:pPr>
                      <a:r>
                        <a:rPr sz="2400" spc="-5" dirty="0">
                          <a:latin typeface="Perpetua"/>
                          <a:cs typeface="Perpetua"/>
                        </a:rPr>
                        <a:t>Dynamic</a:t>
                      </a:r>
                      <a:endParaRPr sz="2400">
                        <a:latin typeface="Perpetua"/>
                        <a:cs typeface="Perpetua"/>
                      </a:endParaRPr>
                    </a:p>
                  </a:txBody>
                  <a:tcPr marL="0" marR="0" marT="317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7E9E7"/>
                    </a:solidFill>
                  </a:tcPr>
                </a:tc>
                <a:tc>
                  <a:txBody>
                    <a:bodyPr/>
                    <a:lstStyle/>
                    <a:p>
                      <a:pPr marL="92075">
                        <a:lnSpc>
                          <a:spcPct val="100000"/>
                        </a:lnSpc>
                        <a:spcBef>
                          <a:spcPts val="25"/>
                        </a:spcBef>
                      </a:pPr>
                      <a:r>
                        <a:rPr sz="2400" spc="-10" dirty="0">
                          <a:latin typeface="Perpetua"/>
                          <a:cs typeface="Perpetua"/>
                        </a:rPr>
                        <a:t>Portable </a:t>
                      </a:r>
                      <a:r>
                        <a:rPr sz="2400" spc="-5" dirty="0">
                          <a:latin typeface="Perpetua"/>
                          <a:cs typeface="Perpetua"/>
                        </a:rPr>
                        <a:t>and</a:t>
                      </a:r>
                      <a:r>
                        <a:rPr sz="2400" spc="-35" dirty="0">
                          <a:latin typeface="Perpetua"/>
                          <a:cs typeface="Perpetua"/>
                        </a:rPr>
                        <a:t> </a:t>
                      </a:r>
                      <a:r>
                        <a:rPr sz="2400" spc="5" dirty="0">
                          <a:latin typeface="Perpetua"/>
                          <a:cs typeface="Perpetua"/>
                        </a:rPr>
                        <a:t>personal</a:t>
                      </a:r>
                      <a:endParaRPr sz="2400" dirty="0">
                        <a:latin typeface="Perpetua"/>
                        <a:cs typeface="Perpetua"/>
                      </a:endParaRPr>
                    </a:p>
                  </a:txBody>
                  <a:tcPr marL="0" marR="0" marT="317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7E9E7"/>
                    </a:solidFill>
                  </a:tcPr>
                </a:tc>
                <a:extLst>
                  <a:ext uri="{0D108BD9-81ED-4DB2-BD59-A6C34878D82A}">
                    <a16:rowId xmlns:a16="http://schemas.microsoft.com/office/drawing/2014/main" val="10002"/>
                  </a:ext>
                </a:extLst>
              </a:tr>
              <a:tr h="457200">
                <a:tc>
                  <a:txBody>
                    <a:bodyPr/>
                    <a:lstStyle/>
                    <a:p>
                      <a:pPr marL="91440">
                        <a:lnSpc>
                          <a:spcPct val="100000"/>
                        </a:lnSpc>
                        <a:spcBef>
                          <a:spcPts val="30"/>
                        </a:spcBef>
                      </a:pPr>
                      <a:r>
                        <a:rPr sz="2400" spc="-15" dirty="0">
                          <a:latin typeface="Perpetua"/>
                          <a:cs typeface="Perpetua"/>
                        </a:rPr>
                        <a:t>Focus</a:t>
                      </a:r>
                      <a:endParaRPr sz="2400">
                        <a:latin typeface="Perpetua"/>
                        <a:cs typeface="Perpetua"/>
                      </a:endParaRPr>
                    </a:p>
                  </a:txBody>
                  <a:tcPr marL="0" marR="0" marT="381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ECFCC"/>
                    </a:solidFill>
                  </a:tcPr>
                </a:tc>
                <a:tc>
                  <a:txBody>
                    <a:bodyPr/>
                    <a:lstStyle/>
                    <a:p>
                      <a:pPr marL="91440">
                        <a:lnSpc>
                          <a:spcPct val="100000"/>
                        </a:lnSpc>
                        <a:spcBef>
                          <a:spcPts val="30"/>
                        </a:spcBef>
                      </a:pPr>
                      <a:r>
                        <a:rPr sz="2400" spc="-5" dirty="0">
                          <a:latin typeface="Perpetua"/>
                          <a:cs typeface="Perpetua"/>
                        </a:rPr>
                        <a:t>Community</a:t>
                      </a:r>
                      <a:endParaRPr sz="2400">
                        <a:latin typeface="Perpetua"/>
                        <a:cs typeface="Perpetua"/>
                      </a:endParaRPr>
                    </a:p>
                  </a:txBody>
                  <a:tcPr marL="0" marR="0" marT="381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ECFCC"/>
                    </a:solidFill>
                  </a:tcPr>
                </a:tc>
                <a:tc>
                  <a:txBody>
                    <a:bodyPr/>
                    <a:lstStyle/>
                    <a:p>
                      <a:pPr marL="92075">
                        <a:lnSpc>
                          <a:spcPct val="100000"/>
                        </a:lnSpc>
                        <a:spcBef>
                          <a:spcPts val="30"/>
                        </a:spcBef>
                      </a:pPr>
                      <a:r>
                        <a:rPr sz="2400" dirty="0">
                          <a:latin typeface="Perpetua"/>
                          <a:cs typeface="Perpetua"/>
                        </a:rPr>
                        <a:t>Individual</a:t>
                      </a:r>
                    </a:p>
                  </a:txBody>
                  <a:tcPr marL="0" marR="0" marT="381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ECFCC"/>
                    </a:solidFill>
                  </a:tcPr>
                </a:tc>
                <a:extLst>
                  <a:ext uri="{0D108BD9-81ED-4DB2-BD59-A6C34878D82A}">
                    <a16:rowId xmlns:a16="http://schemas.microsoft.com/office/drawing/2014/main" val="10003"/>
                  </a:ext>
                </a:extLst>
              </a:tr>
              <a:tr h="465075">
                <a:tc>
                  <a:txBody>
                    <a:bodyPr/>
                    <a:lstStyle/>
                    <a:p>
                      <a:pPr marL="91440">
                        <a:lnSpc>
                          <a:spcPct val="100000"/>
                        </a:lnSpc>
                        <a:spcBef>
                          <a:spcPts val="30"/>
                        </a:spcBef>
                      </a:pPr>
                      <a:r>
                        <a:rPr sz="2400" spc="-10" dirty="0">
                          <a:latin typeface="Perpetua"/>
                          <a:cs typeface="Perpetua"/>
                        </a:rPr>
                        <a:t>Personal</a:t>
                      </a:r>
                      <a:r>
                        <a:rPr sz="2400" spc="-35" dirty="0">
                          <a:latin typeface="Perpetua"/>
                          <a:cs typeface="Perpetua"/>
                        </a:rPr>
                        <a:t> </a:t>
                      </a:r>
                      <a:r>
                        <a:rPr sz="2400" spc="-5" dirty="0">
                          <a:latin typeface="Perpetua"/>
                          <a:cs typeface="Perpetua"/>
                        </a:rPr>
                        <a:t>Interest</a:t>
                      </a:r>
                      <a:endParaRPr sz="2400">
                        <a:latin typeface="Perpetua"/>
                        <a:cs typeface="Perpetua"/>
                      </a:endParaRPr>
                    </a:p>
                  </a:txBody>
                  <a:tcPr marL="0" marR="0" marT="381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7E9E7"/>
                    </a:solidFill>
                  </a:tcPr>
                </a:tc>
                <a:tc>
                  <a:txBody>
                    <a:bodyPr/>
                    <a:lstStyle/>
                    <a:p>
                      <a:pPr marL="91440">
                        <a:lnSpc>
                          <a:spcPct val="100000"/>
                        </a:lnSpc>
                        <a:spcBef>
                          <a:spcPts val="30"/>
                        </a:spcBef>
                      </a:pPr>
                      <a:r>
                        <a:rPr sz="2400" dirty="0">
                          <a:latin typeface="Perpetua"/>
                          <a:cs typeface="Perpetua"/>
                        </a:rPr>
                        <a:t>Blogs/wikis/social</a:t>
                      </a:r>
                      <a:r>
                        <a:rPr sz="2400" spc="-45" dirty="0">
                          <a:latin typeface="Perpetua"/>
                          <a:cs typeface="Perpetua"/>
                        </a:rPr>
                        <a:t> </a:t>
                      </a:r>
                      <a:r>
                        <a:rPr sz="2400" spc="-5" dirty="0">
                          <a:latin typeface="Perpetua"/>
                          <a:cs typeface="Perpetua"/>
                        </a:rPr>
                        <a:t>media</a:t>
                      </a:r>
                      <a:endParaRPr sz="2400">
                        <a:latin typeface="Perpetua"/>
                        <a:cs typeface="Perpetua"/>
                      </a:endParaRPr>
                    </a:p>
                  </a:txBody>
                  <a:tcPr marL="0" marR="0" marT="381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7E9E7"/>
                    </a:solidFill>
                  </a:tcPr>
                </a:tc>
                <a:tc>
                  <a:txBody>
                    <a:bodyPr/>
                    <a:lstStyle/>
                    <a:p>
                      <a:pPr marL="92075">
                        <a:lnSpc>
                          <a:spcPct val="100000"/>
                        </a:lnSpc>
                        <a:spcBef>
                          <a:spcPts val="30"/>
                        </a:spcBef>
                      </a:pPr>
                      <a:r>
                        <a:rPr sz="2400" spc="-10" dirty="0">
                          <a:latin typeface="Perpetua"/>
                          <a:cs typeface="Perpetua"/>
                        </a:rPr>
                        <a:t>Livestreams</a:t>
                      </a:r>
                      <a:endParaRPr sz="2400" dirty="0">
                        <a:latin typeface="Perpetua"/>
                        <a:cs typeface="Perpetua"/>
                      </a:endParaRPr>
                    </a:p>
                  </a:txBody>
                  <a:tcPr marL="0" marR="0" marT="381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7E9E7"/>
                    </a:solidFill>
                  </a:tcPr>
                </a:tc>
                <a:extLst>
                  <a:ext uri="{0D108BD9-81ED-4DB2-BD59-A6C34878D82A}">
                    <a16:rowId xmlns:a16="http://schemas.microsoft.com/office/drawing/2014/main" val="10004"/>
                  </a:ext>
                </a:extLst>
              </a:tr>
              <a:tr h="457200">
                <a:tc>
                  <a:txBody>
                    <a:bodyPr/>
                    <a:lstStyle/>
                    <a:p>
                      <a:pPr marL="91440">
                        <a:lnSpc>
                          <a:spcPct val="100000"/>
                        </a:lnSpc>
                        <a:spcBef>
                          <a:spcPts val="30"/>
                        </a:spcBef>
                      </a:pPr>
                      <a:r>
                        <a:rPr sz="2400" spc="-5" dirty="0">
                          <a:latin typeface="Perpetua"/>
                          <a:cs typeface="Perpetua"/>
                        </a:rPr>
                        <a:t>Content</a:t>
                      </a:r>
                      <a:endParaRPr sz="2400">
                        <a:latin typeface="Perpetua"/>
                        <a:cs typeface="Perpetua"/>
                      </a:endParaRPr>
                    </a:p>
                  </a:txBody>
                  <a:tcPr marL="0" marR="0" marT="381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ECFCC"/>
                    </a:solidFill>
                  </a:tcPr>
                </a:tc>
                <a:tc>
                  <a:txBody>
                    <a:bodyPr/>
                    <a:lstStyle/>
                    <a:p>
                      <a:pPr marL="91440">
                        <a:lnSpc>
                          <a:spcPct val="100000"/>
                        </a:lnSpc>
                        <a:spcBef>
                          <a:spcPts val="30"/>
                        </a:spcBef>
                      </a:pPr>
                      <a:r>
                        <a:rPr sz="2400" spc="5" dirty="0">
                          <a:latin typeface="Perpetua"/>
                          <a:cs typeface="Perpetua"/>
                        </a:rPr>
                        <a:t>Sharing</a:t>
                      </a:r>
                      <a:endParaRPr sz="2400" dirty="0">
                        <a:latin typeface="Perpetua"/>
                        <a:cs typeface="Perpetua"/>
                      </a:endParaRPr>
                    </a:p>
                  </a:txBody>
                  <a:tcPr marL="0" marR="0" marT="381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ECFCC"/>
                    </a:solidFill>
                  </a:tcPr>
                </a:tc>
                <a:tc>
                  <a:txBody>
                    <a:bodyPr/>
                    <a:lstStyle/>
                    <a:p>
                      <a:pPr marL="91440">
                        <a:lnSpc>
                          <a:spcPct val="100000"/>
                        </a:lnSpc>
                        <a:spcBef>
                          <a:spcPts val="30"/>
                        </a:spcBef>
                      </a:pPr>
                      <a:r>
                        <a:rPr lang="en-IN" sz="2400" spc="5" dirty="0">
                          <a:solidFill>
                            <a:schemeClr val="tx1"/>
                          </a:solidFill>
                          <a:latin typeface="Perpetua"/>
                          <a:ea typeface="+mn-ea"/>
                          <a:cs typeface="+mn-cs"/>
                        </a:rPr>
                        <a:t>Exhibition</a:t>
                      </a:r>
                      <a:endParaRPr sz="2400" spc="5" dirty="0">
                        <a:solidFill>
                          <a:schemeClr val="tx1"/>
                        </a:solidFill>
                        <a:latin typeface="Perpetua"/>
                        <a:ea typeface="+mn-ea"/>
                        <a:cs typeface="Perpetua"/>
                      </a:endParaRPr>
                    </a:p>
                  </a:txBody>
                  <a:tcPr marL="0" marR="0" marT="381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ECFCC"/>
                    </a:solidFill>
                  </a:tcPr>
                </a:tc>
                <a:extLst>
                  <a:ext uri="{0D108BD9-81ED-4DB2-BD59-A6C34878D82A}">
                    <a16:rowId xmlns:a16="http://schemas.microsoft.com/office/drawing/2014/main" val="10005"/>
                  </a:ext>
                </a:extLst>
              </a:tr>
              <a:tr h="822960">
                <a:tc>
                  <a:txBody>
                    <a:bodyPr/>
                    <a:lstStyle/>
                    <a:p>
                      <a:pPr marL="91440">
                        <a:lnSpc>
                          <a:spcPct val="100000"/>
                        </a:lnSpc>
                        <a:spcBef>
                          <a:spcPts val="30"/>
                        </a:spcBef>
                      </a:pPr>
                      <a:r>
                        <a:rPr sz="2400" spc="-5" dirty="0">
                          <a:latin typeface="Perpetua"/>
                          <a:cs typeface="Perpetua"/>
                        </a:rPr>
                        <a:t>Interaction</a:t>
                      </a:r>
                      <a:endParaRPr sz="2400">
                        <a:latin typeface="Perpetua"/>
                        <a:cs typeface="Perpetua"/>
                      </a:endParaRPr>
                    </a:p>
                  </a:txBody>
                  <a:tcPr marL="0" marR="0" marT="381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7E9E7"/>
                    </a:solidFill>
                  </a:tcPr>
                </a:tc>
                <a:tc>
                  <a:txBody>
                    <a:bodyPr/>
                    <a:lstStyle/>
                    <a:p>
                      <a:pPr marL="91440">
                        <a:lnSpc>
                          <a:spcPct val="100000"/>
                        </a:lnSpc>
                        <a:spcBef>
                          <a:spcPts val="30"/>
                        </a:spcBef>
                      </a:pPr>
                      <a:r>
                        <a:rPr sz="2400" spc="-5" dirty="0">
                          <a:latin typeface="Perpetua"/>
                          <a:cs typeface="Perpetua"/>
                        </a:rPr>
                        <a:t>Interacts </a:t>
                      </a:r>
                      <a:r>
                        <a:rPr sz="2400" dirty="0">
                          <a:latin typeface="Perpetua"/>
                          <a:cs typeface="Perpetua"/>
                        </a:rPr>
                        <a:t>with </a:t>
                      </a:r>
                      <a:r>
                        <a:rPr sz="2400" spc="-35" dirty="0">
                          <a:latin typeface="Perpetua"/>
                          <a:cs typeface="Perpetua"/>
                        </a:rPr>
                        <a:t>web</a:t>
                      </a:r>
                      <a:endParaRPr sz="2400">
                        <a:latin typeface="Perpetua"/>
                        <a:cs typeface="Perpetua"/>
                      </a:endParaRPr>
                    </a:p>
                    <a:p>
                      <a:pPr marL="91440">
                        <a:lnSpc>
                          <a:spcPct val="100000"/>
                        </a:lnSpc>
                      </a:pPr>
                      <a:r>
                        <a:rPr sz="2400" spc="-5" dirty="0">
                          <a:latin typeface="Perpetua"/>
                          <a:cs typeface="Perpetua"/>
                        </a:rPr>
                        <a:t>applications</a:t>
                      </a:r>
                      <a:endParaRPr sz="2400">
                        <a:latin typeface="Perpetua"/>
                        <a:cs typeface="Perpetua"/>
                      </a:endParaRPr>
                    </a:p>
                  </a:txBody>
                  <a:tcPr marL="0" marR="0" marT="381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7E9E7"/>
                    </a:solidFill>
                  </a:tcPr>
                </a:tc>
                <a:tc>
                  <a:txBody>
                    <a:bodyPr/>
                    <a:lstStyle/>
                    <a:p>
                      <a:pPr marL="92075">
                        <a:lnSpc>
                          <a:spcPct val="100000"/>
                        </a:lnSpc>
                        <a:spcBef>
                          <a:spcPts val="30"/>
                        </a:spcBef>
                      </a:pPr>
                      <a:r>
                        <a:rPr sz="2400" spc="-5" dirty="0">
                          <a:latin typeface="Perpetua"/>
                          <a:cs typeface="Perpetua"/>
                        </a:rPr>
                        <a:t>Interacts </a:t>
                      </a:r>
                      <a:r>
                        <a:rPr sz="2400" dirty="0">
                          <a:latin typeface="Perpetua"/>
                          <a:cs typeface="Perpetua"/>
                        </a:rPr>
                        <a:t>with</a:t>
                      </a:r>
                      <a:r>
                        <a:rPr sz="2400" spc="-10" dirty="0">
                          <a:latin typeface="Perpetua"/>
                          <a:cs typeface="Perpetua"/>
                        </a:rPr>
                        <a:t> </a:t>
                      </a:r>
                      <a:r>
                        <a:rPr sz="2400" spc="15" dirty="0">
                          <a:latin typeface="Perpetua"/>
                          <a:cs typeface="Perpetua"/>
                        </a:rPr>
                        <a:t>smart</a:t>
                      </a:r>
                      <a:endParaRPr sz="2400" dirty="0">
                        <a:latin typeface="Perpetua"/>
                        <a:cs typeface="Perpetua"/>
                      </a:endParaRPr>
                    </a:p>
                    <a:p>
                      <a:pPr marL="92075">
                        <a:lnSpc>
                          <a:spcPct val="100000"/>
                        </a:lnSpc>
                      </a:pPr>
                      <a:r>
                        <a:rPr sz="2400" spc="-5" dirty="0">
                          <a:latin typeface="Perpetua"/>
                          <a:cs typeface="Perpetua"/>
                        </a:rPr>
                        <a:t>applications</a:t>
                      </a:r>
                      <a:endParaRPr sz="2400" dirty="0">
                        <a:latin typeface="Perpetua"/>
                        <a:cs typeface="Perpetua"/>
                      </a:endParaRPr>
                    </a:p>
                  </a:txBody>
                  <a:tcPr marL="0" marR="0" marT="381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7E9E7"/>
                    </a:solidFill>
                  </a:tcPr>
                </a:tc>
                <a:extLst>
                  <a:ext uri="{0D108BD9-81ED-4DB2-BD59-A6C34878D82A}">
                    <a16:rowId xmlns:a16="http://schemas.microsoft.com/office/drawing/2014/main" val="10006"/>
                  </a:ext>
                </a:extLst>
              </a:tr>
              <a:tr h="457200">
                <a:tc>
                  <a:txBody>
                    <a:bodyPr/>
                    <a:lstStyle/>
                    <a:p>
                      <a:pPr marL="91440">
                        <a:lnSpc>
                          <a:spcPct val="100000"/>
                        </a:lnSpc>
                        <a:spcBef>
                          <a:spcPts val="30"/>
                        </a:spcBef>
                      </a:pPr>
                      <a:r>
                        <a:rPr sz="2400" dirty="0">
                          <a:latin typeface="Perpetua"/>
                          <a:cs typeface="Perpetua"/>
                        </a:rPr>
                        <a:t>Searching</a:t>
                      </a:r>
                      <a:endParaRPr sz="2400">
                        <a:latin typeface="Perpetua"/>
                        <a:cs typeface="Perpetua"/>
                      </a:endParaRPr>
                    </a:p>
                  </a:txBody>
                  <a:tcPr marL="0" marR="0" marT="381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ECFCC"/>
                    </a:solidFill>
                  </a:tcPr>
                </a:tc>
                <a:tc>
                  <a:txBody>
                    <a:bodyPr/>
                    <a:lstStyle/>
                    <a:p>
                      <a:pPr marL="91440">
                        <a:lnSpc>
                          <a:spcPct val="100000"/>
                        </a:lnSpc>
                        <a:spcBef>
                          <a:spcPts val="30"/>
                        </a:spcBef>
                      </a:pPr>
                      <a:r>
                        <a:rPr sz="2400" spc="-15" dirty="0">
                          <a:latin typeface="Perpetua"/>
                          <a:cs typeface="Perpetua"/>
                        </a:rPr>
                        <a:t>Keywords/tags</a:t>
                      </a:r>
                      <a:endParaRPr sz="2400">
                        <a:latin typeface="Perpetua"/>
                        <a:cs typeface="Perpetua"/>
                      </a:endParaRPr>
                    </a:p>
                  </a:txBody>
                  <a:tcPr marL="0" marR="0" marT="381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ECFCC"/>
                    </a:solidFill>
                  </a:tcPr>
                </a:tc>
                <a:tc>
                  <a:txBody>
                    <a:bodyPr/>
                    <a:lstStyle/>
                    <a:p>
                      <a:pPr marL="92075">
                        <a:lnSpc>
                          <a:spcPct val="100000"/>
                        </a:lnSpc>
                        <a:spcBef>
                          <a:spcPts val="30"/>
                        </a:spcBef>
                      </a:pPr>
                      <a:r>
                        <a:rPr sz="2400" spc="-10" dirty="0">
                          <a:latin typeface="Perpetua"/>
                          <a:cs typeface="Perpetua"/>
                        </a:rPr>
                        <a:t>Context/relevance</a:t>
                      </a:r>
                      <a:endParaRPr sz="2400" dirty="0">
                        <a:latin typeface="Perpetua"/>
                        <a:cs typeface="Perpetua"/>
                      </a:endParaRPr>
                    </a:p>
                  </a:txBody>
                  <a:tcPr marL="0" marR="0" marT="381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ECFCC"/>
                    </a:solidFill>
                  </a:tcPr>
                </a:tc>
                <a:extLst>
                  <a:ext uri="{0D108BD9-81ED-4DB2-BD59-A6C34878D82A}">
                    <a16:rowId xmlns:a16="http://schemas.microsoft.com/office/drawing/2014/main" val="10007"/>
                  </a:ext>
                </a:extLst>
              </a:tr>
              <a:tr h="457200">
                <a:tc>
                  <a:txBody>
                    <a:bodyPr/>
                    <a:lstStyle/>
                    <a:p>
                      <a:pPr marL="91440">
                        <a:lnSpc>
                          <a:spcPct val="100000"/>
                        </a:lnSpc>
                        <a:spcBef>
                          <a:spcPts val="30"/>
                        </a:spcBef>
                      </a:pPr>
                      <a:r>
                        <a:rPr sz="2400" spc="-5" dirty="0">
                          <a:latin typeface="Perpetua"/>
                          <a:cs typeface="Perpetua"/>
                        </a:rPr>
                        <a:t>Advertising</a:t>
                      </a:r>
                      <a:endParaRPr sz="2400">
                        <a:latin typeface="Perpetua"/>
                        <a:cs typeface="Perpetua"/>
                      </a:endParaRPr>
                    </a:p>
                  </a:txBody>
                  <a:tcPr marL="0" marR="0" marT="381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7E9E7"/>
                    </a:solidFill>
                  </a:tcPr>
                </a:tc>
                <a:tc>
                  <a:txBody>
                    <a:bodyPr/>
                    <a:lstStyle/>
                    <a:p>
                      <a:pPr marL="91440">
                        <a:lnSpc>
                          <a:spcPct val="100000"/>
                        </a:lnSpc>
                        <a:spcBef>
                          <a:spcPts val="30"/>
                        </a:spcBef>
                      </a:pPr>
                      <a:r>
                        <a:rPr sz="2400" spc="-5" dirty="0">
                          <a:latin typeface="Perpetua"/>
                          <a:cs typeface="Perpetua"/>
                        </a:rPr>
                        <a:t>Interactive</a:t>
                      </a:r>
                      <a:endParaRPr sz="2400">
                        <a:latin typeface="Perpetua"/>
                        <a:cs typeface="Perpetua"/>
                      </a:endParaRPr>
                    </a:p>
                  </a:txBody>
                  <a:tcPr marL="0" marR="0" marT="381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7E9E7"/>
                    </a:solidFill>
                  </a:tcPr>
                </a:tc>
                <a:tc>
                  <a:txBody>
                    <a:bodyPr/>
                    <a:lstStyle/>
                    <a:p>
                      <a:pPr marL="92075">
                        <a:lnSpc>
                          <a:spcPct val="100000"/>
                        </a:lnSpc>
                        <a:spcBef>
                          <a:spcPts val="30"/>
                        </a:spcBef>
                      </a:pPr>
                      <a:r>
                        <a:rPr sz="2400" spc="-10" dirty="0">
                          <a:latin typeface="Perpetua"/>
                          <a:cs typeface="Perpetua"/>
                        </a:rPr>
                        <a:t>Behavioural</a:t>
                      </a:r>
                      <a:endParaRPr sz="2400">
                        <a:latin typeface="Perpetua"/>
                        <a:cs typeface="Perpetua"/>
                      </a:endParaRPr>
                    </a:p>
                  </a:txBody>
                  <a:tcPr marL="0" marR="0" marT="381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7E9E7"/>
                    </a:solidFill>
                  </a:tcPr>
                </a:tc>
                <a:extLst>
                  <a:ext uri="{0D108BD9-81ED-4DB2-BD59-A6C34878D82A}">
                    <a16:rowId xmlns:a16="http://schemas.microsoft.com/office/drawing/2014/main" val="10008"/>
                  </a:ext>
                </a:extLst>
              </a:tr>
              <a:tr h="1188773">
                <a:tc>
                  <a:txBody>
                    <a:bodyPr/>
                    <a:lstStyle/>
                    <a:p>
                      <a:pPr marL="91440">
                        <a:lnSpc>
                          <a:spcPct val="100000"/>
                        </a:lnSpc>
                        <a:spcBef>
                          <a:spcPts val="35"/>
                        </a:spcBef>
                      </a:pPr>
                      <a:r>
                        <a:rPr lang="en-IN" sz="2400" spc="-20" dirty="0">
                          <a:latin typeface="Perpetua"/>
                          <a:cs typeface="Perpetua"/>
                        </a:rPr>
                        <a:t>Technologies</a:t>
                      </a:r>
                    </a:p>
                    <a:p>
                      <a:pPr>
                        <a:lnSpc>
                          <a:spcPct val="100000"/>
                        </a:lnSpc>
                        <a:spcBef>
                          <a:spcPts val="10"/>
                        </a:spcBef>
                      </a:pPr>
                      <a:endParaRPr lang="en-IN" sz="2200" dirty="0">
                        <a:latin typeface="Times New Roman"/>
                        <a:cs typeface="Times New Roman"/>
                      </a:endParaRPr>
                    </a:p>
                    <a:p>
                      <a:pPr marL="466090">
                        <a:lnSpc>
                          <a:spcPct val="100000"/>
                        </a:lnSpc>
                      </a:pPr>
                      <a:endParaRPr lang="en-IN" sz="1400" dirty="0">
                        <a:latin typeface="Perpetua"/>
                        <a:cs typeface="Perpetua"/>
                      </a:endParaRPr>
                    </a:p>
                  </a:txBody>
                  <a:tcPr marL="0" marR="0" marT="444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ECFCC"/>
                    </a:solidFill>
                  </a:tcPr>
                </a:tc>
                <a:tc>
                  <a:txBody>
                    <a:bodyPr/>
                    <a:lstStyle/>
                    <a:p>
                      <a:pPr marL="91440">
                        <a:lnSpc>
                          <a:spcPct val="100000"/>
                        </a:lnSpc>
                        <a:spcBef>
                          <a:spcPts val="35"/>
                        </a:spcBef>
                      </a:pPr>
                      <a:r>
                        <a:rPr sz="2400" dirty="0">
                          <a:latin typeface="Perpetua"/>
                          <a:cs typeface="Perpetua"/>
                        </a:rPr>
                        <a:t>Flash, </a:t>
                      </a:r>
                      <a:r>
                        <a:rPr lang="en-IN" sz="2400" spc="-25" dirty="0">
                          <a:latin typeface="Perpetua"/>
                          <a:cs typeface="Perpetua"/>
                        </a:rPr>
                        <a:t>Java,</a:t>
                      </a:r>
                      <a:r>
                        <a:rPr lang="en-IN" sz="2400" spc="-225" dirty="0">
                          <a:latin typeface="Perpetua"/>
                          <a:cs typeface="Perpetua"/>
                        </a:rPr>
                        <a:t> XML</a:t>
                      </a:r>
                      <a:endParaRPr lang="en-IN" sz="2400" dirty="0">
                        <a:latin typeface="Perpetua"/>
                        <a:cs typeface="Perpetua"/>
                      </a:endParaRPr>
                    </a:p>
                  </a:txBody>
                  <a:tcPr marL="0" marR="0" marT="444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ECFCC"/>
                    </a:solidFill>
                  </a:tcPr>
                </a:tc>
                <a:tc>
                  <a:txBody>
                    <a:bodyPr/>
                    <a:lstStyle/>
                    <a:p>
                      <a:pPr marL="92075">
                        <a:lnSpc>
                          <a:spcPct val="100000"/>
                        </a:lnSpc>
                        <a:spcBef>
                          <a:spcPts val="35"/>
                        </a:spcBef>
                      </a:pPr>
                      <a:r>
                        <a:rPr sz="2400" spc="-65" dirty="0">
                          <a:latin typeface="Perpetua"/>
                          <a:cs typeface="Perpetua"/>
                        </a:rPr>
                        <a:t>RDF, </a:t>
                      </a:r>
                      <a:r>
                        <a:rPr sz="2400" spc="-5" dirty="0">
                          <a:latin typeface="Perpetua"/>
                          <a:cs typeface="Perpetua"/>
                        </a:rPr>
                        <a:t>RDFS,</a:t>
                      </a:r>
                      <a:r>
                        <a:rPr sz="2400" spc="-155" dirty="0">
                          <a:latin typeface="Perpetua"/>
                          <a:cs typeface="Perpetua"/>
                        </a:rPr>
                        <a:t> </a:t>
                      </a:r>
                      <a:r>
                        <a:rPr sz="2400" spc="-55" dirty="0">
                          <a:latin typeface="Perpetua"/>
                          <a:cs typeface="Perpetua"/>
                        </a:rPr>
                        <a:t>OWL</a:t>
                      </a:r>
                      <a:endParaRPr sz="2400" dirty="0">
                        <a:latin typeface="Perpetua"/>
                        <a:cs typeface="Perpetua"/>
                      </a:endParaRPr>
                    </a:p>
                    <a:p>
                      <a:pPr marL="92075" marR="666750">
                        <a:lnSpc>
                          <a:spcPct val="100000"/>
                        </a:lnSpc>
                        <a:spcBef>
                          <a:spcPts val="100"/>
                        </a:spcBef>
                      </a:pPr>
                      <a:r>
                        <a:rPr sz="1600" spc="-10" dirty="0">
                          <a:latin typeface="Perpetua"/>
                          <a:cs typeface="Perpetua"/>
                        </a:rPr>
                        <a:t>RDF </a:t>
                      </a:r>
                      <a:r>
                        <a:rPr sz="1600" spc="-5" dirty="0">
                          <a:latin typeface="Perpetua"/>
                          <a:cs typeface="Perpetua"/>
                        </a:rPr>
                        <a:t>– resource </a:t>
                      </a:r>
                      <a:r>
                        <a:rPr sz="1600" dirty="0">
                          <a:latin typeface="Perpetua"/>
                          <a:cs typeface="Perpetua"/>
                        </a:rPr>
                        <a:t>description  </a:t>
                      </a:r>
                      <a:r>
                        <a:rPr sz="1600" spc="-15" dirty="0">
                          <a:latin typeface="Perpetua"/>
                          <a:cs typeface="Perpetua"/>
                        </a:rPr>
                        <a:t>framework</a:t>
                      </a:r>
                      <a:endParaRPr sz="1600" dirty="0">
                        <a:latin typeface="Perpetua"/>
                        <a:cs typeface="Perpetua"/>
                      </a:endParaRPr>
                    </a:p>
                    <a:p>
                      <a:pPr marL="92075">
                        <a:lnSpc>
                          <a:spcPct val="100000"/>
                        </a:lnSpc>
                      </a:pPr>
                      <a:r>
                        <a:rPr sz="1600" spc="-40" dirty="0">
                          <a:latin typeface="Perpetua"/>
                          <a:cs typeface="Perpetua"/>
                        </a:rPr>
                        <a:t>OWL </a:t>
                      </a:r>
                      <a:r>
                        <a:rPr sz="1600" spc="-5" dirty="0">
                          <a:latin typeface="Perpetua"/>
                          <a:cs typeface="Perpetua"/>
                        </a:rPr>
                        <a:t>– ontology </a:t>
                      </a:r>
                      <a:r>
                        <a:rPr sz="1600" spc="-25" dirty="0">
                          <a:latin typeface="Perpetua"/>
                          <a:cs typeface="Perpetua"/>
                        </a:rPr>
                        <a:t>web</a:t>
                      </a:r>
                      <a:r>
                        <a:rPr sz="1600" spc="40" dirty="0">
                          <a:latin typeface="Perpetua"/>
                          <a:cs typeface="Perpetua"/>
                        </a:rPr>
                        <a:t> </a:t>
                      </a:r>
                      <a:r>
                        <a:rPr sz="1600" spc="-5" dirty="0">
                          <a:latin typeface="Perpetua"/>
                          <a:cs typeface="Perpetua"/>
                        </a:rPr>
                        <a:t>language</a:t>
                      </a:r>
                      <a:endParaRPr sz="1600" dirty="0">
                        <a:latin typeface="Perpetua"/>
                        <a:cs typeface="Perpetua"/>
                      </a:endParaRPr>
                    </a:p>
                  </a:txBody>
                  <a:tcPr marL="0" marR="0" marT="444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ECFCC"/>
                    </a:solidFill>
                  </a:tcPr>
                </a:tc>
                <a:extLst>
                  <a:ext uri="{0D108BD9-81ED-4DB2-BD59-A6C34878D82A}">
                    <a16:rowId xmlns:a16="http://schemas.microsoft.com/office/drawing/2014/main" val="10009"/>
                  </a:ext>
                </a:extLst>
              </a:tr>
            </a:tbl>
          </a:graphicData>
        </a:graphic>
      </p:graphicFrame>
      <p:sp>
        <p:nvSpPr>
          <p:cNvPr id="4" name="object 4"/>
          <p:cNvSpPr/>
          <p:nvPr/>
        </p:nvSpPr>
        <p:spPr>
          <a:xfrm>
            <a:off x="146304" y="6210300"/>
            <a:ext cx="457200" cy="457200"/>
          </a:xfrm>
          <a:custGeom>
            <a:avLst/>
            <a:gdLst/>
            <a:ahLst/>
            <a:cxnLst/>
            <a:rect l="l" t="t" r="r" b="b"/>
            <a:pathLst>
              <a:path w="457200" h="457200">
                <a:moveTo>
                  <a:pt x="228600" y="0"/>
                </a:moveTo>
                <a:lnTo>
                  <a:pt x="182529" y="4644"/>
                </a:lnTo>
                <a:lnTo>
                  <a:pt x="139619" y="17964"/>
                </a:lnTo>
                <a:lnTo>
                  <a:pt x="100788" y="39041"/>
                </a:lnTo>
                <a:lnTo>
                  <a:pt x="66955" y="66955"/>
                </a:lnTo>
                <a:lnTo>
                  <a:pt x="39041" y="100788"/>
                </a:lnTo>
                <a:lnTo>
                  <a:pt x="17964" y="139619"/>
                </a:lnTo>
                <a:lnTo>
                  <a:pt x="4644" y="182529"/>
                </a:lnTo>
                <a:lnTo>
                  <a:pt x="0" y="228600"/>
                </a:lnTo>
                <a:lnTo>
                  <a:pt x="4644" y="274670"/>
                </a:lnTo>
                <a:lnTo>
                  <a:pt x="17964" y="317580"/>
                </a:lnTo>
                <a:lnTo>
                  <a:pt x="39041" y="356411"/>
                </a:lnTo>
                <a:lnTo>
                  <a:pt x="66955" y="390244"/>
                </a:lnTo>
                <a:lnTo>
                  <a:pt x="100788" y="418158"/>
                </a:lnTo>
                <a:lnTo>
                  <a:pt x="139619" y="439235"/>
                </a:lnTo>
                <a:lnTo>
                  <a:pt x="182529" y="452555"/>
                </a:lnTo>
                <a:lnTo>
                  <a:pt x="228600" y="457200"/>
                </a:lnTo>
                <a:lnTo>
                  <a:pt x="274670" y="452555"/>
                </a:lnTo>
                <a:lnTo>
                  <a:pt x="317580" y="439235"/>
                </a:lnTo>
                <a:lnTo>
                  <a:pt x="356411" y="418158"/>
                </a:lnTo>
                <a:lnTo>
                  <a:pt x="390244" y="390244"/>
                </a:lnTo>
                <a:lnTo>
                  <a:pt x="418158" y="356411"/>
                </a:lnTo>
                <a:lnTo>
                  <a:pt x="439235" y="317580"/>
                </a:lnTo>
                <a:lnTo>
                  <a:pt x="452555" y="274670"/>
                </a:lnTo>
                <a:lnTo>
                  <a:pt x="457200" y="228600"/>
                </a:lnTo>
                <a:lnTo>
                  <a:pt x="452555" y="182529"/>
                </a:lnTo>
                <a:lnTo>
                  <a:pt x="439235" y="139619"/>
                </a:lnTo>
                <a:lnTo>
                  <a:pt x="418158" y="100788"/>
                </a:lnTo>
                <a:lnTo>
                  <a:pt x="390244" y="66955"/>
                </a:lnTo>
                <a:lnTo>
                  <a:pt x="356411" y="39041"/>
                </a:lnTo>
                <a:lnTo>
                  <a:pt x="317580" y="17964"/>
                </a:lnTo>
                <a:lnTo>
                  <a:pt x="274670" y="4644"/>
                </a:lnTo>
                <a:lnTo>
                  <a:pt x="228600" y="0"/>
                </a:lnTo>
                <a:close/>
              </a:path>
            </a:pathLst>
          </a:custGeom>
          <a:solidFill>
            <a:srgbClr val="D24717"/>
          </a:solidFill>
        </p:spPr>
        <p:txBody>
          <a:bodyPr wrap="square" lIns="0" tIns="0" rIns="0" bIns="0" rtlCol="0"/>
          <a:lstStyle/>
          <a:p>
            <a:endParaRPr/>
          </a:p>
        </p:txBody>
      </p:sp>
      <p:sp>
        <p:nvSpPr>
          <p:cNvPr id="5" name="object 5"/>
          <p:cNvSpPr txBox="1"/>
          <p:nvPr/>
        </p:nvSpPr>
        <p:spPr>
          <a:xfrm>
            <a:off x="257352" y="6314643"/>
            <a:ext cx="233045" cy="239395"/>
          </a:xfrm>
          <a:prstGeom prst="rect">
            <a:avLst/>
          </a:prstGeom>
        </p:spPr>
        <p:txBody>
          <a:bodyPr vert="horz" wrap="square" lIns="0" tIns="12700" rIns="0" bIns="0" rtlCol="0">
            <a:spAutoFit/>
          </a:bodyPr>
          <a:lstStyle/>
          <a:p>
            <a:pPr marL="12700">
              <a:lnSpc>
                <a:spcPct val="100000"/>
              </a:lnSpc>
              <a:spcBef>
                <a:spcPts val="100"/>
              </a:spcBef>
            </a:pPr>
            <a:r>
              <a:rPr sz="1400" spc="-10" dirty="0">
                <a:solidFill>
                  <a:srgbClr val="FFFFFF"/>
                </a:solidFill>
                <a:latin typeface="Franklin Gothic Book"/>
                <a:cs typeface="Franklin Gothic Book"/>
              </a:rPr>
              <a:t>13</a:t>
            </a:r>
            <a:endParaRPr sz="1400">
              <a:latin typeface="Franklin Gothic Book"/>
              <a:cs typeface="Franklin Gothic Book"/>
            </a:endParaRPr>
          </a:p>
        </p:txBody>
      </p:sp>
      <p:sp>
        <p:nvSpPr>
          <p:cNvPr id="6" name="Date Placeholder 5">
            <a:extLst>
              <a:ext uri="{FF2B5EF4-FFF2-40B4-BE49-F238E27FC236}">
                <a16:creationId xmlns:a16="http://schemas.microsoft.com/office/drawing/2014/main" id="{7C47C029-0126-4E40-B3EC-334CC661FC43}"/>
              </a:ext>
            </a:extLst>
          </p:cNvPr>
          <p:cNvSpPr>
            <a:spLocks noGrp="1"/>
          </p:cNvSpPr>
          <p:nvPr>
            <p:ph type="dt" sz="half" idx="6"/>
          </p:nvPr>
        </p:nvSpPr>
        <p:spPr/>
        <p:txBody>
          <a:bodyPr/>
          <a:lstStyle/>
          <a:p>
            <a:fld id="{D835072D-B9F2-4C25-849D-8EE92968DF42}" type="datetime2">
              <a:rPr lang="en-US" smtClean="0"/>
              <a:t>Monday, August 26, 2019</a:t>
            </a:fld>
            <a:endParaRPr lang="en-US" dirty="0"/>
          </a:p>
        </p:txBody>
      </p:sp>
      <p:sp>
        <p:nvSpPr>
          <p:cNvPr id="7" name="Slide Number Placeholder 6">
            <a:extLst>
              <a:ext uri="{FF2B5EF4-FFF2-40B4-BE49-F238E27FC236}">
                <a16:creationId xmlns:a16="http://schemas.microsoft.com/office/drawing/2014/main" id="{DE07D69B-E15D-483B-94A9-1A1865FAD717}"/>
              </a:ext>
            </a:extLst>
          </p:cNvPr>
          <p:cNvSpPr>
            <a:spLocks noGrp="1"/>
          </p:cNvSpPr>
          <p:nvPr>
            <p:ph type="sldNum" sz="quarter" idx="7"/>
          </p:nvPr>
        </p:nvSpPr>
        <p:spPr/>
        <p:txBody>
          <a:bodyPr/>
          <a:lstStyle/>
          <a:p>
            <a:pPr marL="25400">
              <a:lnSpc>
                <a:spcPts val="1664"/>
              </a:lnSpc>
            </a:pPr>
            <a:fld id="{81D60167-4931-47E6-BA6A-407CBD079E47}" type="slidenum">
              <a:rPr lang="en-IN" smtClean="0"/>
              <a:t>25</a:t>
            </a:fld>
            <a:endParaRPr lang="en-I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93444" y="688974"/>
            <a:ext cx="1666875" cy="635000"/>
          </a:xfrm>
          <a:prstGeom prst="rect">
            <a:avLst/>
          </a:prstGeom>
        </p:spPr>
        <p:txBody>
          <a:bodyPr vert="horz" wrap="square" lIns="0" tIns="12065" rIns="0" bIns="0" rtlCol="0">
            <a:spAutoFit/>
          </a:bodyPr>
          <a:lstStyle/>
          <a:p>
            <a:pPr marL="12700">
              <a:lnSpc>
                <a:spcPct val="100000"/>
              </a:lnSpc>
              <a:spcBef>
                <a:spcPts val="95"/>
              </a:spcBef>
            </a:pPr>
            <a:r>
              <a:rPr spc="-5" dirty="0">
                <a:solidFill>
                  <a:srgbClr val="696363"/>
                </a:solidFill>
              </a:rPr>
              <a:t>In</a:t>
            </a:r>
            <a:r>
              <a:rPr spc="-80" dirty="0">
                <a:solidFill>
                  <a:srgbClr val="696363"/>
                </a:solidFill>
              </a:rPr>
              <a:t> </a:t>
            </a:r>
            <a:r>
              <a:rPr spc="20" dirty="0">
                <a:solidFill>
                  <a:srgbClr val="696363"/>
                </a:solidFill>
              </a:rPr>
              <a:t>short</a:t>
            </a:r>
          </a:p>
        </p:txBody>
      </p:sp>
      <p:sp>
        <p:nvSpPr>
          <p:cNvPr id="3" name="object 3"/>
          <p:cNvSpPr txBox="1"/>
          <p:nvPr/>
        </p:nvSpPr>
        <p:spPr>
          <a:xfrm>
            <a:off x="993444" y="1358239"/>
            <a:ext cx="7066280" cy="2828980"/>
          </a:xfrm>
          <a:prstGeom prst="rect">
            <a:avLst/>
          </a:prstGeom>
        </p:spPr>
        <p:txBody>
          <a:bodyPr vert="horz" wrap="square" lIns="0" tIns="88900" rIns="0" bIns="0" rtlCol="0">
            <a:spAutoFit/>
          </a:bodyPr>
          <a:lstStyle/>
          <a:p>
            <a:pPr marL="286385" indent="-274320">
              <a:lnSpc>
                <a:spcPct val="100000"/>
              </a:lnSpc>
              <a:spcBef>
                <a:spcPts val="700"/>
              </a:spcBef>
              <a:buClr>
                <a:srgbClr val="D24717"/>
              </a:buClr>
              <a:buSzPct val="84615"/>
              <a:buFont typeface="Wingdings 2"/>
              <a:buChar char=""/>
              <a:tabLst>
                <a:tab pos="287020" algn="l"/>
              </a:tabLst>
            </a:pPr>
            <a:r>
              <a:rPr sz="2600" spc="-95" dirty="0">
                <a:latin typeface="Perpetua"/>
                <a:cs typeface="Perpetua"/>
              </a:rPr>
              <a:t>Web </a:t>
            </a:r>
            <a:r>
              <a:rPr sz="2600" spc="-5" dirty="0">
                <a:latin typeface="Perpetua"/>
                <a:cs typeface="Perpetua"/>
              </a:rPr>
              <a:t>1.0 </a:t>
            </a:r>
            <a:r>
              <a:rPr sz="2600" dirty="0">
                <a:latin typeface="Perpetua"/>
                <a:cs typeface="Perpetua"/>
              </a:rPr>
              <a:t>– </a:t>
            </a:r>
            <a:r>
              <a:rPr sz="2600" spc="5" dirty="0">
                <a:latin typeface="Perpetua"/>
                <a:cs typeface="Perpetua"/>
              </a:rPr>
              <a:t>sharing </a:t>
            </a:r>
            <a:r>
              <a:rPr sz="2600" dirty="0">
                <a:latin typeface="Perpetua"/>
                <a:cs typeface="Perpetua"/>
              </a:rPr>
              <a:t>of information – </a:t>
            </a:r>
            <a:r>
              <a:rPr sz="2600" spc="-5" dirty="0">
                <a:latin typeface="Perpetua"/>
                <a:cs typeface="Perpetua"/>
              </a:rPr>
              <a:t>one</a:t>
            </a:r>
            <a:r>
              <a:rPr sz="2600" spc="85" dirty="0">
                <a:latin typeface="Perpetua"/>
                <a:cs typeface="Perpetua"/>
              </a:rPr>
              <a:t> </a:t>
            </a:r>
            <a:r>
              <a:rPr sz="2600" spc="-40" dirty="0">
                <a:latin typeface="Perpetua"/>
                <a:cs typeface="Perpetua"/>
              </a:rPr>
              <a:t>way</a:t>
            </a:r>
            <a:endParaRPr sz="2600" dirty="0">
              <a:latin typeface="Perpetua"/>
              <a:cs typeface="Perpetua"/>
            </a:endParaRPr>
          </a:p>
          <a:p>
            <a:pPr marL="286385" indent="-274320">
              <a:lnSpc>
                <a:spcPct val="100000"/>
              </a:lnSpc>
              <a:spcBef>
                <a:spcPts val="600"/>
              </a:spcBef>
              <a:buClr>
                <a:srgbClr val="D24717"/>
              </a:buClr>
              <a:buSzPct val="84615"/>
              <a:buFont typeface="Wingdings 2"/>
              <a:buChar char=""/>
              <a:tabLst>
                <a:tab pos="287020" algn="l"/>
              </a:tabLst>
            </a:pPr>
            <a:endParaRPr lang="en-IN" sz="2600" spc="-95" dirty="0">
              <a:latin typeface="Perpetua"/>
              <a:cs typeface="Perpetua"/>
            </a:endParaRPr>
          </a:p>
          <a:p>
            <a:pPr marL="286385" indent="-274320">
              <a:lnSpc>
                <a:spcPct val="100000"/>
              </a:lnSpc>
              <a:spcBef>
                <a:spcPts val="600"/>
              </a:spcBef>
              <a:buClr>
                <a:srgbClr val="D24717"/>
              </a:buClr>
              <a:buSzPct val="84615"/>
              <a:buFont typeface="Wingdings 2"/>
              <a:buChar char=""/>
              <a:tabLst>
                <a:tab pos="287020" algn="l"/>
              </a:tabLst>
            </a:pPr>
            <a:r>
              <a:rPr sz="2600" spc="-95" dirty="0">
                <a:latin typeface="Perpetua"/>
                <a:cs typeface="Perpetua"/>
              </a:rPr>
              <a:t>Web </a:t>
            </a:r>
            <a:r>
              <a:rPr sz="2600" spc="-5" dirty="0">
                <a:latin typeface="Perpetua"/>
                <a:cs typeface="Perpetua"/>
              </a:rPr>
              <a:t>2.0 </a:t>
            </a:r>
            <a:r>
              <a:rPr sz="2600" dirty="0">
                <a:latin typeface="Perpetua"/>
                <a:cs typeface="Perpetua"/>
              </a:rPr>
              <a:t>– interaction – </a:t>
            </a:r>
            <a:r>
              <a:rPr sz="2600" spc="-35" dirty="0">
                <a:latin typeface="Perpetua"/>
                <a:cs typeface="Perpetua"/>
              </a:rPr>
              <a:t>two</a:t>
            </a:r>
            <a:r>
              <a:rPr sz="2600" spc="80" dirty="0">
                <a:latin typeface="Perpetua"/>
                <a:cs typeface="Perpetua"/>
              </a:rPr>
              <a:t> </a:t>
            </a:r>
            <a:r>
              <a:rPr sz="2600" spc="-40" dirty="0">
                <a:latin typeface="Perpetua"/>
                <a:cs typeface="Perpetua"/>
              </a:rPr>
              <a:t>way</a:t>
            </a:r>
            <a:endParaRPr sz="2600" dirty="0">
              <a:latin typeface="Perpetua"/>
              <a:cs typeface="Perpetua"/>
            </a:endParaRPr>
          </a:p>
          <a:p>
            <a:pPr marL="286385" marR="5080" indent="-274320">
              <a:lnSpc>
                <a:spcPct val="100000"/>
              </a:lnSpc>
              <a:spcBef>
                <a:spcPts val="600"/>
              </a:spcBef>
              <a:buClr>
                <a:srgbClr val="D24717"/>
              </a:buClr>
              <a:buSzPct val="84615"/>
              <a:buFont typeface="Wingdings 2"/>
              <a:buChar char=""/>
              <a:tabLst>
                <a:tab pos="287020" algn="l"/>
              </a:tabLst>
            </a:pPr>
            <a:endParaRPr lang="en-IN" sz="2600" spc="-95" dirty="0">
              <a:latin typeface="Perpetua"/>
              <a:cs typeface="Perpetua"/>
            </a:endParaRPr>
          </a:p>
          <a:p>
            <a:pPr marL="286385" marR="5080" indent="-274320">
              <a:lnSpc>
                <a:spcPct val="100000"/>
              </a:lnSpc>
              <a:spcBef>
                <a:spcPts val="600"/>
              </a:spcBef>
              <a:buClr>
                <a:srgbClr val="D24717"/>
              </a:buClr>
              <a:buSzPct val="84615"/>
              <a:buFont typeface="Wingdings 2"/>
              <a:buChar char=""/>
              <a:tabLst>
                <a:tab pos="287020" algn="l"/>
              </a:tabLst>
            </a:pPr>
            <a:r>
              <a:rPr sz="2600" spc="-95" dirty="0">
                <a:latin typeface="Perpetua"/>
                <a:cs typeface="Perpetua"/>
              </a:rPr>
              <a:t>Web </a:t>
            </a:r>
            <a:r>
              <a:rPr sz="2600" spc="-5" dirty="0">
                <a:latin typeface="Perpetua"/>
                <a:cs typeface="Perpetua"/>
              </a:rPr>
              <a:t>3.0 </a:t>
            </a:r>
            <a:r>
              <a:rPr sz="2600" dirty="0">
                <a:latin typeface="Perpetua"/>
                <a:cs typeface="Perpetua"/>
              </a:rPr>
              <a:t>– </a:t>
            </a:r>
            <a:r>
              <a:rPr sz="2600" spc="-5" dirty="0">
                <a:latin typeface="Perpetua"/>
                <a:cs typeface="Perpetua"/>
              </a:rPr>
              <a:t>Intelligent and omnipresent</a:t>
            </a:r>
            <a:r>
              <a:rPr lang="en-US" sz="2600" spc="-5" dirty="0">
                <a:latin typeface="Perpetua"/>
                <a:cs typeface="Perpetua"/>
              </a:rPr>
              <a:t> (</a:t>
            </a:r>
            <a:r>
              <a:rPr lang="en-US" sz="2600" spc="-5" dirty="0">
                <a:latin typeface="Perpetua"/>
              </a:rPr>
              <a:t>widespread)</a:t>
            </a:r>
            <a:r>
              <a:rPr sz="2600" spc="-5" dirty="0">
                <a:latin typeface="Perpetua"/>
              </a:rPr>
              <a:t> – </a:t>
            </a:r>
            <a:r>
              <a:rPr sz="2600" spc="-5" dirty="0">
                <a:latin typeface="Perpetua"/>
                <a:cs typeface="Perpetua"/>
              </a:rPr>
              <a:t>three </a:t>
            </a:r>
            <a:r>
              <a:rPr sz="2600" spc="-40" dirty="0">
                <a:latin typeface="Perpetua"/>
                <a:cs typeface="Perpetua"/>
              </a:rPr>
              <a:t>way </a:t>
            </a:r>
            <a:r>
              <a:rPr sz="2600" spc="-25" dirty="0">
                <a:latin typeface="Perpetua"/>
                <a:cs typeface="Perpetua"/>
              </a:rPr>
              <a:t>(web  </a:t>
            </a:r>
            <a:r>
              <a:rPr sz="2600" spc="5" dirty="0">
                <a:latin typeface="Perpetua"/>
                <a:cs typeface="Perpetua"/>
              </a:rPr>
              <a:t>server </a:t>
            </a:r>
            <a:r>
              <a:rPr sz="2600" spc="-5" dirty="0">
                <a:latin typeface="Perpetua"/>
                <a:cs typeface="Perpetua"/>
              </a:rPr>
              <a:t>interacts </a:t>
            </a:r>
            <a:r>
              <a:rPr sz="2600" spc="-10" dirty="0">
                <a:latin typeface="Perpetua"/>
                <a:cs typeface="Perpetua"/>
              </a:rPr>
              <a:t>intelligently)</a:t>
            </a:r>
            <a:endParaRPr sz="2600" dirty="0">
              <a:latin typeface="Perpetua"/>
              <a:cs typeface="Perpetua"/>
            </a:endParaRPr>
          </a:p>
        </p:txBody>
      </p:sp>
      <p:sp>
        <p:nvSpPr>
          <p:cNvPr id="4" name="object 4"/>
          <p:cNvSpPr/>
          <p:nvPr/>
        </p:nvSpPr>
        <p:spPr>
          <a:xfrm>
            <a:off x="146304" y="6210300"/>
            <a:ext cx="457200" cy="457200"/>
          </a:xfrm>
          <a:custGeom>
            <a:avLst/>
            <a:gdLst/>
            <a:ahLst/>
            <a:cxnLst/>
            <a:rect l="l" t="t" r="r" b="b"/>
            <a:pathLst>
              <a:path w="457200" h="457200">
                <a:moveTo>
                  <a:pt x="228600" y="0"/>
                </a:moveTo>
                <a:lnTo>
                  <a:pt x="182529" y="4644"/>
                </a:lnTo>
                <a:lnTo>
                  <a:pt x="139619" y="17964"/>
                </a:lnTo>
                <a:lnTo>
                  <a:pt x="100788" y="39041"/>
                </a:lnTo>
                <a:lnTo>
                  <a:pt x="66955" y="66955"/>
                </a:lnTo>
                <a:lnTo>
                  <a:pt x="39041" y="100788"/>
                </a:lnTo>
                <a:lnTo>
                  <a:pt x="17964" y="139619"/>
                </a:lnTo>
                <a:lnTo>
                  <a:pt x="4644" y="182529"/>
                </a:lnTo>
                <a:lnTo>
                  <a:pt x="0" y="228600"/>
                </a:lnTo>
                <a:lnTo>
                  <a:pt x="4644" y="274670"/>
                </a:lnTo>
                <a:lnTo>
                  <a:pt x="17964" y="317580"/>
                </a:lnTo>
                <a:lnTo>
                  <a:pt x="39041" y="356411"/>
                </a:lnTo>
                <a:lnTo>
                  <a:pt x="66955" y="390244"/>
                </a:lnTo>
                <a:lnTo>
                  <a:pt x="100788" y="418158"/>
                </a:lnTo>
                <a:lnTo>
                  <a:pt x="139619" y="439235"/>
                </a:lnTo>
                <a:lnTo>
                  <a:pt x="182529" y="452555"/>
                </a:lnTo>
                <a:lnTo>
                  <a:pt x="228600" y="457200"/>
                </a:lnTo>
                <a:lnTo>
                  <a:pt x="274670" y="452555"/>
                </a:lnTo>
                <a:lnTo>
                  <a:pt x="317580" y="439235"/>
                </a:lnTo>
                <a:lnTo>
                  <a:pt x="356411" y="418158"/>
                </a:lnTo>
                <a:lnTo>
                  <a:pt x="390244" y="390244"/>
                </a:lnTo>
                <a:lnTo>
                  <a:pt x="418158" y="356411"/>
                </a:lnTo>
                <a:lnTo>
                  <a:pt x="439235" y="317580"/>
                </a:lnTo>
                <a:lnTo>
                  <a:pt x="452555" y="274670"/>
                </a:lnTo>
                <a:lnTo>
                  <a:pt x="457200" y="228600"/>
                </a:lnTo>
                <a:lnTo>
                  <a:pt x="452555" y="182529"/>
                </a:lnTo>
                <a:lnTo>
                  <a:pt x="439235" y="139619"/>
                </a:lnTo>
                <a:lnTo>
                  <a:pt x="418158" y="100788"/>
                </a:lnTo>
                <a:lnTo>
                  <a:pt x="390244" y="66955"/>
                </a:lnTo>
                <a:lnTo>
                  <a:pt x="356411" y="39041"/>
                </a:lnTo>
                <a:lnTo>
                  <a:pt x="317580" y="17964"/>
                </a:lnTo>
                <a:lnTo>
                  <a:pt x="274670" y="4644"/>
                </a:lnTo>
                <a:lnTo>
                  <a:pt x="228600" y="0"/>
                </a:lnTo>
                <a:close/>
              </a:path>
            </a:pathLst>
          </a:custGeom>
          <a:solidFill>
            <a:srgbClr val="D24717"/>
          </a:solidFill>
        </p:spPr>
        <p:txBody>
          <a:bodyPr wrap="square" lIns="0" tIns="0" rIns="0" bIns="0" rtlCol="0"/>
          <a:lstStyle/>
          <a:p>
            <a:endParaRPr/>
          </a:p>
        </p:txBody>
      </p:sp>
      <p:sp>
        <p:nvSpPr>
          <p:cNvPr id="6" name="object 6"/>
          <p:cNvSpPr txBox="1"/>
          <p:nvPr/>
        </p:nvSpPr>
        <p:spPr>
          <a:xfrm>
            <a:off x="244652" y="6329531"/>
            <a:ext cx="258445" cy="227965"/>
          </a:xfrm>
          <a:prstGeom prst="rect">
            <a:avLst/>
          </a:prstGeom>
        </p:spPr>
        <p:txBody>
          <a:bodyPr vert="horz" wrap="square" lIns="0" tIns="0" rIns="0" bIns="0" rtlCol="0">
            <a:spAutoFit/>
          </a:bodyPr>
          <a:lstStyle/>
          <a:p>
            <a:pPr marL="25400">
              <a:lnSpc>
                <a:spcPts val="1664"/>
              </a:lnSpc>
            </a:pPr>
            <a:fld id="{81D60167-4931-47E6-BA6A-407CBD079E47}" type="slidenum">
              <a:rPr sz="1400" dirty="0">
                <a:solidFill>
                  <a:srgbClr val="FFFFFF"/>
                </a:solidFill>
                <a:latin typeface="Franklin Gothic Book"/>
                <a:cs typeface="Franklin Gothic Book"/>
              </a:rPr>
              <a:t>26</a:t>
            </a:fld>
            <a:endParaRPr sz="1400">
              <a:latin typeface="Franklin Gothic Book"/>
              <a:cs typeface="Franklin Gothic Book"/>
            </a:endParaRPr>
          </a:p>
        </p:txBody>
      </p:sp>
      <p:sp>
        <p:nvSpPr>
          <p:cNvPr id="7" name="Date Placeholder 6">
            <a:extLst>
              <a:ext uri="{FF2B5EF4-FFF2-40B4-BE49-F238E27FC236}">
                <a16:creationId xmlns:a16="http://schemas.microsoft.com/office/drawing/2014/main" id="{BB274741-0412-4E4F-8AD8-8A15B07291D7}"/>
              </a:ext>
            </a:extLst>
          </p:cNvPr>
          <p:cNvSpPr>
            <a:spLocks noGrp="1"/>
          </p:cNvSpPr>
          <p:nvPr>
            <p:ph type="dt" sz="half" idx="6"/>
          </p:nvPr>
        </p:nvSpPr>
        <p:spPr/>
        <p:txBody>
          <a:bodyPr/>
          <a:lstStyle/>
          <a:p>
            <a:fld id="{5C73AD30-5538-4DCA-A90A-4E556115618C}" type="datetime2">
              <a:rPr lang="en-US" smtClean="0"/>
              <a:t>Monday, August 26, 2019</a:t>
            </a:fld>
            <a:endParaRPr lang="en-US" dirty="0"/>
          </a:p>
        </p:txBody>
      </p:sp>
      <p:sp>
        <p:nvSpPr>
          <p:cNvPr id="5" name="Slide Number Placeholder 4">
            <a:extLst>
              <a:ext uri="{FF2B5EF4-FFF2-40B4-BE49-F238E27FC236}">
                <a16:creationId xmlns:a16="http://schemas.microsoft.com/office/drawing/2014/main" id="{42D8E6F9-8F8B-4CDD-B308-F9D10B1C6130}"/>
              </a:ext>
            </a:extLst>
          </p:cNvPr>
          <p:cNvSpPr>
            <a:spLocks noGrp="1"/>
          </p:cNvSpPr>
          <p:nvPr>
            <p:ph type="sldNum" sz="quarter" idx="7"/>
          </p:nvPr>
        </p:nvSpPr>
        <p:spPr/>
        <p:txBody>
          <a:bodyPr/>
          <a:lstStyle/>
          <a:p>
            <a:pPr marL="25400">
              <a:lnSpc>
                <a:spcPts val="1664"/>
              </a:lnSpc>
            </a:pPr>
            <a:fld id="{81D60167-4931-47E6-BA6A-407CBD079E47}" type="slidenum">
              <a:rPr lang="en-IN" smtClean="0"/>
              <a:t>26</a:t>
            </a:fld>
            <a:endParaRPr lang="en-IN"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93444" y="688974"/>
            <a:ext cx="5323840" cy="635000"/>
          </a:xfrm>
          <a:prstGeom prst="rect">
            <a:avLst/>
          </a:prstGeom>
        </p:spPr>
        <p:txBody>
          <a:bodyPr vert="horz" wrap="square" lIns="0" tIns="12065" rIns="0" bIns="0" rtlCol="0">
            <a:spAutoFit/>
          </a:bodyPr>
          <a:lstStyle/>
          <a:p>
            <a:pPr marL="12700">
              <a:lnSpc>
                <a:spcPct val="100000"/>
              </a:lnSpc>
              <a:spcBef>
                <a:spcPts val="95"/>
              </a:spcBef>
            </a:pPr>
            <a:r>
              <a:rPr spc="-20" dirty="0">
                <a:solidFill>
                  <a:srgbClr val="696363"/>
                </a:solidFill>
              </a:rPr>
              <a:t>Current/Future</a:t>
            </a:r>
            <a:r>
              <a:rPr spc="-35" dirty="0">
                <a:solidFill>
                  <a:srgbClr val="696363"/>
                </a:solidFill>
              </a:rPr>
              <a:t> </a:t>
            </a:r>
            <a:r>
              <a:rPr spc="-10" dirty="0">
                <a:solidFill>
                  <a:srgbClr val="696363"/>
                </a:solidFill>
              </a:rPr>
              <a:t>Evolution</a:t>
            </a:r>
          </a:p>
        </p:txBody>
      </p:sp>
      <p:sp>
        <p:nvSpPr>
          <p:cNvPr id="3" name="object 3"/>
          <p:cNvSpPr txBox="1"/>
          <p:nvPr/>
        </p:nvSpPr>
        <p:spPr>
          <a:xfrm>
            <a:off x="1003515" y="1323974"/>
            <a:ext cx="7597775" cy="5675913"/>
          </a:xfrm>
          <a:prstGeom prst="rect">
            <a:avLst/>
          </a:prstGeom>
        </p:spPr>
        <p:txBody>
          <a:bodyPr vert="horz" wrap="square" lIns="0" tIns="88900" rIns="0" bIns="0" rtlCol="0">
            <a:spAutoFit/>
          </a:bodyPr>
          <a:lstStyle/>
          <a:p>
            <a:pPr marL="286385" marR="650240" indent="-274320" algn="just">
              <a:lnSpc>
                <a:spcPct val="100000"/>
              </a:lnSpc>
              <a:spcBef>
                <a:spcPts val="600"/>
              </a:spcBef>
              <a:buClr>
                <a:srgbClr val="D24717"/>
              </a:buClr>
              <a:buSzPct val="84615"/>
              <a:buFont typeface="Wingdings 2"/>
              <a:buChar char=""/>
              <a:tabLst>
                <a:tab pos="287020" algn="l"/>
              </a:tabLst>
            </a:pPr>
            <a:r>
              <a:rPr sz="2600" spc="-10" dirty="0">
                <a:latin typeface="Perpetua"/>
                <a:cs typeface="Perpetua"/>
              </a:rPr>
              <a:t>More </a:t>
            </a:r>
            <a:r>
              <a:rPr sz="2600" spc="-5" dirty="0">
                <a:latin typeface="Perpetua"/>
                <a:cs typeface="Perpetua"/>
              </a:rPr>
              <a:t>sophisticated </a:t>
            </a:r>
            <a:r>
              <a:rPr sz="2600" spc="-10" dirty="0">
                <a:latin typeface="Perpetua"/>
                <a:cs typeface="Perpetua"/>
              </a:rPr>
              <a:t>applications that </a:t>
            </a:r>
            <a:r>
              <a:rPr sz="2600" spc="-5" dirty="0">
                <a:latin typeface="Perpetua"/>
                <a:cs typeface="Perpetua"/>
              </a:rPr>
              <a:t>can </a:t>
            </a:r>
            <a:r>
              <a:rPr sz="2600" spc="-10" dirty="0">
                <a:latin typeface="Perpetua"/>
                <a:cs typeface="Perpetua"/>
              </a:rPr>
              <a:t>analyse </a:t>
            </a:r>
            <a:r>
              <a:rPr sz="2600" spc="-5" dirty="0">
                <a:latin typeface="Perpetua"/>
                <a:cs typeface="Perpetua"/>
              </a:rPr>
              <a:t>the </a:t>
            </a:r>
            <a:r>
              <a:rPr sz="2600" spc="-10" dirty="0">
                <a:latin typeface="Perpetua"/>
                <a:cs typeface="Perpetua"/>
              </a:rPr>
              <a:t>data  </a:t>
            </a:r>
            <a:r>
              <a:rPr sz="2600" spc="-5" dirty="0">
                <a:latin typeface="Perpetua"/>
                <a:cs typeface="Perpetua"/>
              </a:rPr>
              <a:t>stored </a:t>
            </a:r>
            <a:r>
              <a:rPr sz="2600" dirty="0">
                <a:latin typeface="Perpetua"/>
                <a:cs typeface="Perpetua"/>
              </a:rPr>
              <a:t>in the</a:t>
            </a:r>
            <a:r>
              <a:rPr sz="2600" spc="-15" dirty="0">
                <a:latin typeface="Perpetua"/>
                <a:cs typeface="Perpetua"/>
              </a:rPr>
              <a:t> </a:t>
            </a:r>
            <a:r>
              <a:rPr sz="2600" spc="-10" dirty="0">
                <a:latin typeface="Perpetua"/>
                <a:cs typeface="Perpetua"/>
              </a:rPr>
              <a:t>cloud</a:t>
            </a:r>
            <a:endParaRPr sz="2600" dirty="0">
              <a:latin typeface="Perpetua"/>
              <a:cs typeface="Perpetua"/>
            </a:endParaRPr>
          </a:p>
          <a:p>
            <a:pPr marL="286385" marR="5080" indent="-274320" algn="just">
              <a:lnSpc>
                <a:spcPct val="100000"/>
              </a:lnSpc>
              <a:spcBef>
                <a:spcPts val="605"/>
              </a:spcBef>
              <a:buClr>
                <a:srgbClr val="D24717"/>
              </a:buClr>
              <a:buSzPct val="84615"/>
              <a:buFont typeface="Wingdings 2"/>
              <a:buChar char=""/>
              <a:tabLst>
                <a:tab pos="287020" algn="l"/>
              </a:tabLst>
            </a:pPr>
            <a:r>
              <a:rPr sz="2600" spc="-10" dirty="0">
                <a:latin typeface="Perpetua"/>
                <a:cs typeface="Perpetua"/>
              </a:rPr>
              <a:t>More </a:t>
            </a:r>
            <a:r>
              <a:rPr sz="2600" spc="-5" dirty="0">
                <a:latin typeface="Perpetua"/>
                <a:cs typeface="Perpetua"/>
              </a:rPr>
              <a:t>intelligent and </a:t>
            </a:r>
            <a:r>
              <a:rPr sz="2600" spc="20" dirty="0">
                <a:latin typeface="Perpetua"/>
                <a:cs typeface="Perpetua"/>
              </a:rPr>
              <a:t>rich </a:t>
            </a:r>
            <a:r>
              <a:rPr sz="2600" dirty="0">
                <a:latin typeface="Perpetua"/>
                <a:cs typeface="Perpetua"/>
              </a:rPr>
              <a:t>user </a:t>
            </a:r>
            <a:r>
              <a:rPr sz="2600" spc="-10" dirty="0">
                <a:latin typeface="Perpetua"/>
                <a:cs typeface="Perpetua"/>
              </a:rPr>
              <a:t>interactive </a:t>
            </a:r>
            <a:r>
              <a:rPr sz="2600" spc="-5" dirty="0">
                <a:latin typeface="Perpetua"/>
                <a:cs typeface="Perpetua"/>
              </a:rPr>
              <a:t>applications </a:t>
            </a:r>
            <a:r>
              <a:rPr sz="2600" dirty="0">
                <a:latin typeface="Perpetua"/>
                <a:cs typeface="Perpetua"/>
              </a:rPr>
              <a:t>is quite  </a:t>
            </a:r>
            <a:r>
              <a:rPr sz="2600" spc="-10" dirty="0">
                <a:latin typeface="Perpetua"/>
                <a:cs typeface="Perpetua"/>
              </a:rPr>
              <a:t>possible</a:t>
            </a:r>
            <a:endParaRPr sz="2600" dirty="0">
              <a:latin typeface="Perpetua"/>
              <a:cs typeface="Perpetua"/>
            </a:endParaRPr>
          </a:p>
          <a:p>
            <a:pPr marL="286385" marR="1079500" indent="-274320" algn="just">
              <a:lnSpc>
                <a:spcPct val="100000"/>
              </a:lnSpc>
              <a:spcBef>
                <a:spcPts val="600"/>
              </a:spcBef>
              <a:buClr>
                <a:srgbClr val="D24717"/>
              </a:buClr>
              <a:buSzPct val="84615"/>
              <a:buFont typeface="Wingdings 2"/>
              <a:buChar char=""/>
              <a:tabLst>
                <a:tab pos="287020" algn="l"/>
              </a:tabLst>
            </a:pPr>
            <a:r>
              <a:rPr sz="2600" dirty="0">
                <a:latin typeface="Perpetua"/>
                <a:cs typeface="Perpetua"/>
              </a:rPr>
              <a:t>The user </a:t>
            </a:r>
            <a:r>
              <a:rPr sz="2600" spc="-5" dirty="0">
                <a:latin typeface="Perpetua"/>
                <a:cs typeface="Perpetua"/>
              </a:rPr>
              <a:t>should not bother about </a:t>
            </a:r>
            <a:r>
              <a:rPr sz="2600" dirty="0">
                <a:latin typeface="Perpetua"/>
                <a:cs typeface="Perpetua"/>
              </a:rPr>
              <a:t>the </a:t>
            </a:r>
            <a:r>
              <a:rPr sz="2600" spc="-5" dirty="0">
                <a:latin typeface="Perpetua"/>
                <a:cs typeface="Perpetua"/>
              </a:rPr>
              <a:t>infrastructure,  </a:t>
            </a:r>
            <a:r>
              <a:rPr sz="2600" dirty="0">
                <a:latin typeface="Perpetua"/>
                <a:cs typeface="Perpetua"/>
              </a:rPr>
              <a:t>platform, libraries </a:t>
            </a:r>
            <a:r>
              <a:rPr sz="2600" spc="-5" dirty="0">
                <a:latin typeface="Perpetua"/>
                <a:cs typeface="Perpetua"/>
              </a:rPr>
              <a:t>and application</a:t>
            </a:r>
            <a:r>
              <a:rPr sz="2600" spc="-95" dirty="0">
                <a:latin typeface="Perpetua"/>
                <a:cs typeface="Perpetua"/>
              </a:rPr>
              <a:t> </a:t>
            </a:r>
            <a:r>
              <a:rPr sz="2600" spc="-10" dirty="0">
                <a:latin typeface="Perpetua"/>
                <a:cs typeface="Perpetua"/>
              </a:rPr>
              <a:t>deployment</a:t>
            </a:r>
            <a:endParaRPr sz="2600" dirty="0">
              <a:latin typeface="Perpetua"/>
              <a:cs typeface="Perpetua"/>
            </a:endParaRPr>
          </a:p>
          <a:p>
            <a:pPr marL="286385" indent="-274320" algn="just">
              <a:lnSpc>
                <a:spcPct val="100000"/>
              </a:lnSpc>
              <a:spcBef>
                <a:spcPts val="600"/>
              </a:spcBef>
              <a:buClr>
                <a:srgbClr val="D24717"/>
              </a:buClr>
              <a:buSzPct val="84615"/>
              <a:buFont typeface="Wingdings 2"/>
              <a:buChar char=""/>
              <a:tabLst>
                <a:tab pos="287020" algn="l"/>
              </a:tabLst>
            </a:pPr>
            <a:r>
              <a:rPr sz="2600" dirty="0">
                <a:latin typeface="Perpetua"/>
                <a:cs typeface="Perpetua"/>
              </a:rPr>
              <a:t>It </a:t>
            </a:r>
            <a:r>
              <a:rPr sz="2600" spc="-5" dirty="0">
                <a:latin typeface="Perpetua"/>
                <a:cs typeface="Perpetua"/>
              </a:rPr>
              <a:t>should </a:t>
            </a:r>
            <a:r>
              <a:rPr sz="2600" dirty="0">
                <a:latin typeface="Perpetua"/>
                <a:cs typeface="Perpetua"/>
              </a:rPr>
              <a:t>be </a:t>
            </a:r>
            <a:r>
              <a:rPr sz="2600" spc="-5" dirty="0">
                <a:latin typeface="Perpetua"/>
                <a:cs typeface="Perpetua"/>
              </a:rPr>
              <a:t>automated and</a:t>
            </a:r>
            <a:r>
              <a:rPr sz="2600" spc="-45" dirty="0">
                <a:latin typeface="Perpetua"/>
                <a:cs typeface="Perpetua"/>
              </a:rPr>
              <a:t> </a:t>
            </a:r>
            <a:r>
              <a:rPr sz="2600" spc="-5" dirty="0">
                <a:latin typeface="Perpetua"/>
                <a:cs typeface="Perpetua"/>
              </a:rPr>
              <a:t>abstracted</a:t>
            </a:r>
            <a:endParaRPr lang="en-IN" sz="2600" spc="-5" dirty="0">
              <a:latin typeface="Perpetua"/>
              <a:cs typeface="Perpetua"/>
            </a:endParaRPr>
          </a:p>
          <a:p>
            <a:pPr marL="286385" indent="-274320" algn="just">
              <a:lnSpc>
                <a:spcPct val="100000"/>
              </a:lnSpc>
              <a:spcBef>
                <a:spcPts val="600"/>
              </a:spcBef>
              <a:buClr>
                <a:srgbClr val="D24717"/>
              </a:buClr>
              <a:buSzPct val="84615"/>
              <a:buFont typeface="Wingdings 2"/>
              <a:buChar char=""/>
              <a:tabLst>
                <a:tab pos="287020" algn="l"/>
              </a:tabLst>
            </a:pPr>
            <a:r>
              <a:rPr lang="en-IN" sz="2600" spc="-5" dirty="0">
                <a:latin typeface="Perpetua"/>
              </a:rPr>
              <a:t>Business </a:t>
            </a:r>
            <a:r>
              <a:rPr lang="en-US" sz="2600" spc="-5" dirty="0">
                <a:latin typeface="Perpetua"/>
              </a:rPr>
              <a:t>can leverage cloud computing is through the</a:t>
            </a:r>
          </a:p>
          <a:p>
            <a:pPr algn="just"/>
            <a:r>
              <a:rPr lang="en-US" sz="2600" b="1" spc="-5" dirty="0">
                <a:latin typeface="Perpetua"/>
              </a:rPr>
              <a:t>wisdom of crowds </a:t>
            </a:r>
            <a:r>
              <a:rPr lang="en-US" sz="2600" spc="-5" dirty="0">
                <a:latin typeface="Perpetua"/>
              </a:rPr>
              <a:t>for better decision making</a:t>
            </a:r>
          </a:p>
          <a:p>
            <a:pPr algn="just"/>
            <a:endParaRPr lang="en-US" sz="2600" spc="-5" dirty="0">
              <a:latin typeface="Perpetua"/>
            </a:endParaRPr>
          </a:p>
          <a:p>
            <a:pPr algn="just"/>
            <a:r>
              <a:rPr lang="en-US" sz="2600" spc="-5" dirty="0" err="1">
                <a:latin typeface="Perpetua"/>
              </a:rPr>
              <a:t>E,g</a:t>
            </a:r>
            <a:r>
              <a:rPr lang="en-US" sz="2600" spc="-5" dirty="0">
                <a:latin typeface="Perpetua"/>
              </a:rPr>
              <a:t>. - The Hollywood Stock Exchange (</a:t>
            </a:r>
            <a:r>
              <a:rPr lang="en-US" sz="2600" b="1" spc="-5" dirty="0">
                <a:latin typeface="Perpetua"/>
              </a:rPr>
              <a:t>HSX</a:t>
            </a:r>
            <a:r>
              <a:rPr lang="en-US" sz="2600" spc="-5" dirty="0">
                <a:latin typeface="Perpetua"/>
              </a:rPr>
              <a:t>) is an online game that is a good example of crowd wisdom</a:t>
            </a:r>
            <a:endParaRPr lang="en-IN" sz="2600" spc="-5" dirty="0">
              <a:latin typeface="Perpetua"/>
            </a:endParaRPr>
          </a:p>
          <a:p>
            <a:pPr marL="286385" indent="-274320" algn="just">
              <a:lnSpc>
                <a:spcPct val="100000"/>
              </a:lnSpc>
              <a:spcBef>
                <a:spcPts val="600"/>
              </a:spcBef>
              <a:buClr>
                <a:srgbClr val="D24717"/>
              </a:buClr>
              <a:buSzPct val="84615"/>
              <a:buFont typeface="Wingdings 2"/>
              <a:buChar char=""/>
              <a:tabLst>
                <a:tab pos="287020" algn="l"/>
              </a:tabLst>
            </a:pPr>
            <a:endParaRPr sz="2600" dirty="0">
              <a:latin typeface="Perpetua"/>
              <a:cs typeface="Perpetua"/>
            </a:endParaRPr>
          </a:p>
        </p:txBody>
      </p:sp>
      <p:sp>
        <p:nvSpPr>
          <p:cNvPr id="4" name="object 4"/>
          <p:cNvSpPr/>
          <p:nvPr/>
        </p:nvSpPr>
        <p:spPr>
          <a:xfrm>
            <a:off x="146304" y="6210300"/>
            <a:ext cx="457200" cy="457200"/>
          </a:xfrm>
          <a:custGeom>
            <a:avLst/>
            <a:gdLst/>
            <a:ahLst/>
            <a:cxnLst/>
            <a:rect l="l" t="t" r="r" b="b"/>
            <a:pathLst>
              <a:path w="457200" h="457200">
                <a:moveTo>
                  <a:pt x="228600" y="0"/>
                </a:moveTo>
                <a:lnTo>
                  <a:pt x="182529" y="4644"/>
                </a:lnTo>
                <a:lnTo>
                  <a:pt x="139619" y="17964"/>
                </a:lnTo>
                <a:lnTo>
                  <a:pt x="100788" y="39041"/>
                </a:lnTo>
                <a:lnTo>
                  <a:pt x="66955" y="66955"/>
                </a:lnTo>
                <a:lnTo>
                  <a:pt x="39041" y="100788"/>
                </a:lnTo>
                <a:lnTo>
                  <a:pt x="17964" y="139619"/>
                </a:lnTo>
                <a:lnTo>
                  <a:pt x="4644" y="182529"/>
                </a:lnTo>
                <a:lnTo>
                  <a:pt x="0" y="228600"/>
                </a:lnTo>
                <a:lnTo>
                  <a:pt x="4644" y="274670"/>
                </a:lnTo>
                <a:lnTo>
                  <a:pt x="17964" y="317580"/>
                </a:lnTo>
                <a:lnTo>
                  <a:pt x="39041" y="356411"/>
                </a:lnTo>
                <a:lnTo>
                  <a:pt x="66955" y="390244"/>
                </a:lnTo>
                <a:lnTo>
                  <a:pt x="100788" y="418158"/>
                </a:lnTo>
                <a:lnTo>
                  <a:pt x="139619" y="439235"/>
                </a:lnTo>
                <a:lnTo>
                  <a:pt x="182529" y="452555"/>
                </a:lnTo>
                <a:lnTo>
                  <a:pt x="228600" y="457200"/>
                </a:lnTo>
                <a:lnTo>
                  <a:pt x="274670" y="452555"/>
                </a:lnTo>
                <a:lnTo>
                  <a:pt x="317580" y="439235"/>
                </a:lnTo>
                <a:lnTo>
                  <a:pt x="356411" y="418158"/>
                </a:lnTo>
                <a:lnTo>
                  <a:pt x="390244" y="390244"/>
                </a:lnTo>
                <a:lnTo>
                  <a:pt x="418158" y="356411"/>
                </a:lnTo>
                <a:lnTo>
                  <a:pt x="439235" y="317580"/>
                </a:lnTo>
                <a:lnTo>
                  <a:pt x="452555" y="274670"/>
                </a:lnTo>
                <a:lnTo>
                  <a:pt x="457200" y="228600"/>
                </a:lnTo>
                <a:lnTo>
                  <a:pt x="452555" y="182529"/>
                </a:lnTo>
                <a:lnTo>
                  <a:pt x="439235" y="139619"/>
                </a:lnTo>
                <a:lnTo>
                  <a:pt x="418158" y="100788"/>
                </a:lnTo>
                <a:lnTo>
                  <a:pt x="390244" y="66955"/>
                </a:lnTo>
                <a:lnTo>
                  <a:pt x="356411" y="39041"/>
                </a:lnTo>
                <a:lnTo>
                  <a:pt x="317580" y="17964"/>
                </a:lnTo>
                <a:lnTo>
                  <a:pt x="274670" y="4644"/>
                </a:lnTo>
                <a:lnTo>
                  <a:pt x="228600" y="0"/>
                </a:lnTo>
                <a:close/>
              </a:path>
            </a:pathLst>
          </a:custGeom>
          <a:solidFill>
            <a:srgbClr val="D24717"/>
          </a:solidFill>
        </p:spPr>
        <p:txBody>
          <a:bodyPr wrap="square" lIns="0" tIns="0" rIns="0" bIns="0" rtlCol="0"/>
          <a:lstStyle/>
          <a:p>
            <a:endParaRPr/>
          </a:p>
        </p:txBody>
      </p:sp>
      <p:sp>
        <p:nvSpPr>
          <p:cNvPr id="6" name="object 6"/>
          <p:cNvSpPr txBox="1"/>
          <p:nvPr/>
        </p:nvSpPr>
        <p:spPr>
          <a:xfrm>
            <a:off x="244652" y="6329531"/>
            <a:ext cx="258445" cy="227965"/>
          </a:xfrm>
          <a:prstGeom prst="rect">
            <a:avLst/>
          </a:prstGeom>
        </p:spPr>
        <p:txBody>
          <a:bodyPr vert="horz" wrap="square" lIns="0" tIns="0" rIns="0" bIns="0" rtlCol="0">
            <a:spAutoFit/>
          </a:bodyPr>
          <a:lstStyle/>
          <a:p>
            <a:pPr marL="25400">
              <a:lnSpc>
                <a:spcPts val="1664"/>
              </a:lnSpc>
            </a:pPr>
            <a:fld id="{81D60167-4931-47E6-BA6A-407CBD079E47}" type="slidenum">
              <a:rPr sz="1400" dirty="0">
                <a:solidFill>
                  <a:srgbClr val="FFFFFF"/>
                </a:solidFill>
                <a:latin typeface="Franklin Gothic Book"/>
                <a:cs typeface="Franklin Gothic Book"/>
              </a:rPr>
              <a:t>27</a:t>
            </a:fld>
            <a:endParaRPr sz="1400">
              <a:latin typeface="Franklin Gothic Book"/>
              <a:cs typeface="Franklin Gothic Book"/>
            </a:endParaRPr>
          </a:p>
        </p:txBody>
      </p:sp>
      <p:sp>
        <p:nvSpPr>
          <p:cNvPr id="7" name="Date Placeholder 6">
            <a:extLst>
              <a:ext uri="{FF2B5EF4-FFF2-40B4-BE49-F238E27FC236}">
                <a16:creationId xmlns:a16="http://schemas.microsoft.com/office/drawing/2014/main" id="{E25D7F4C-9982-4EE6-9794-903F04DAB20D}"/>
              </a:ext>
            </a:extLst>
          </p:cNvPr>
          <p:cNvSpPr>
            <a:spLocks noGrp="1"/>
          </p:cNvSpPr>
          <p:nvPr>
            <p:ph type="dt" sz="half" idx="6"/>
          </p:nvPr>
        </p:nvSpPr>
        <p:spPr/>
        <p:txBody>
          <a:bodyPr/>
          <a:lstStyle/>
          <a:p>
            <a:fld id="{66ED5D08-C40F-4FE6-9F6A-15B28894A243}" type="datetime2">
              <a:rPr lang="en-US" smtClean="0"/>
              <a:t>Monday, August 26, 2019</a:t>
            </a:fld>
            <a:endParaRPr lang="en-US" dirty="0"/>
          </a:p>
        </p:txBody>
      </p:sp>
      <p:sp>
        <p:nvSpPr>
          <p:cNvPr id="5" name="Slide Number Placeholder 4">
            <a:extLst>
              <a:ext uri="{FF2B5EF4-FFF2-40B4-BE49-F238E27FC236}">
                <a16:creationId xmlns:a16="http://schemas.microsoft.com/office/drawing/2014/main" id="{8D6F67F7-A636-4BCB-AC7A-75CD98B84856}"/>
              </a:ext>
            </a:extLst>
          </p:cNvPr>
          <p:cNvSpPr>
            <a:spLocks noGrp="1"/>
          </p:cNvSpPr>
          <p:nvPr>
            <p:ph type="sldNum" sz="quarter" idx="7"/>
          </p:nvPr>
        </p:nvSpPr>
        <p:spPr/>
        <p:txBody>
          <a:bodyPr/>
          <a:lstStyle/>
          <a:p>
            <a:pPr marL="25400">
              <a:lnSpc>
                <a:spcPts val="1664"/>
              </a:lnSpc>
            </a:pPr>
            <a:fld id="{81D60167-4931-47E6-BA6A-407CBD079E47}" type="slidenum">
              <a:rPr lang="en-IN" smtClean="0"/>
              <a:t>27</a:t>
            </a:fld>
            <a:endParaRPr lang="en-I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93444" y="688974"/>
            <a:ext cx="2522855" cy="635000"/>
          </a:xfrm>
          <a:prstGeom prst="rect">
            <a:avLst/>
          </a:prstGeom>
        </p:spPr>
        <p:txBody>
          <a:bodyPr vert="horz" wrap="square" lIns="0" tIns="12065" rIns="0" bIns="0" rtlCol="0">
            <a:spAutoFit/>
          </a:bodyPr>
          <a:lstStyle/>
          <a:p>
            <a:pPr marL="12700">
              <a:lnSpc>
                <a:spcPct val="100000"/>
              </a:lnSpc>
              <a:spcBef>
                <a:spcPts val="95"/>
              </a:spcBef>
            </a:pPr>
            <a:r>
              <a:rPr spc="-30" dirty="0">
                <a:solidFill>
                  <a:srgbClr val="696363"/>
                </a:solidFill>
              </a:rPr>
              <a:t>Why</a:t>
            </a:r>
            <a:r>
              <a:rPr spc="-60" dirty="0">
                <a:solidFill>
                  <a:srgbClr val="696363"/>
                </a:solidFill>
              </a:rPr>
              <a:t> </a:t>
            </a:r>
            <a:r>
              <a:rPr spc="-10" dirty="0">
                <a:solidFill>
                  <a:srgbClr val="696363"/>
                </a:solidFill>
              </a:rPr>
              <a:t>Cloud?</a:t>
            </a:r>
          </a:p>
        </p:txBody>
      </p:sp>
      <p:sp>
        <p:nvSpPr>
          <p:cNvPr id="3" name="object 3"/>
          <p:cNvSpPr txBox="1"/>
          <p:nvPr/>
        </p:nvSpPr>
        <p:spPr>
          <a:xfrm>
            <a:off x="993444" y="1362604"/>
            <a:ext cx="7442200" cy="3949700"/>
          </a:xfrm>
          <a:prstGeom prst="rect">
            <a:avLst/>
          </a:prstGeom>
        </p:spPr>
        <p:txBody>
          <a:bodyPr vert="horz" wrap="square" lIns="0" tIns="80010" rIns="0" bIns="0" rtlCol="0">
            <a:spAutoFit/>
          </a:bodyPr>
          <a:lstStyle/>
          <a:p>
            <a:pPr marL="286385" indent="-274320">
              <a:lnSpc>
                <a:spcPct val="100000"/>
              </a:lnSpc>
              <a:spcBef>
                <a:spcPts val="630"/>
              </a:spcBef>
              <a:buClr>
                <a:srgbClr val="D24717"/>
              </a:buClr>
              <a:buSzPct val="83928"/>
              <a:buFont typeface="Wingdings 2"/>
              <a:buChar char=""/>
              <a:tabLst>
                <a:tab pos="287020" algn="l"/>
              </a:tabLst>
            </a:pPr>
            <a:r>
              <a:rPr sz="2800" spc="-5" dirty="0">
                <a:latin typeface="Perpetua"/>
                <a:cs typeface="Perpetua"/>
              </a:rPr>
              <a:t>A Business </a:t>
            </a:r>
            <a:r>
              <a:rPr sz="2800" spc="-10" dirty="0">
                <a:latin typeface="Perpetua"/>
                <a:cs typeface="Perpetua"/>
              </a:rPr>
              <a:t>Case </a:t>
            </a:r>
            <a:r>
              <a:rPr sz="2800" spc="-5" dirty="0">
                <a:latin typeface="Perpetua"/>
                <a:cs typeface="Perpetua"/>
              </a:rPr>
              <a:t>of e-commerce</a:t>
            </a:r>
            <a:r>
              <a:rPr sz="2800" spc="5" dirty="0">
                <a:latin typeface="Perpetua"/>
                <a:cs typeface="Perpetua"/>
              </a:rPr>
              <a:t> </a:t>
            </a:r>
            <a:r>
              <a:rPr sz="2800" dirty="0">
                <a:latin typeface="Perpetua"/>
                <a:cs typeface="Perpetua"/>
              </a:rPr>
              <a:t>industry</a:t>
            </a:r>
          </a:p>
          <a:p>
            <a:pPr marL="560705" marR="338455" lvl="1" indent="-228600" algn="just">
              <a:lnSpc>
                <a:spcPct val="100000"/>
              </a:lnSpc>
              <a:spcBef>
                <a:spcPts val="459"/>
              </a:spcBef>
              <a:buClr>
                <a:srgbClr val="9B2C1F"/>
              </a:buClr>
              <a:buSzPct val="85416"/>
              <a:buFont typeface="Wingdings 2"/>
              <a:buChar char=""/>
              <a:tabLst>
                <a:tab pos="561340" algn="l"/>
              </a:tabLst>
            </a:pPr>
            <a:r>
              <a:rPr sz="2400" spc="-5" dirty="0">
                <a:solidFill>
                  <a:srgbClr val="FF0000"/>
                </a:solidFill>
                <a:latin typeface="Perpetua"/>
                <a:cs typeface="Perpetua"/>
              </a:rPr>
              <a:t>Amazon </a:t>
            </a:r>
            <a:r>
              <a:rPr sz="2400" dirty="0">
                <a:solidFill>
                  <a:srgbClr val="FF0000"/>
                </a:solidFill>
                <a:latin typeface="Perpetua"/>
                <a:cs typeface="Perpetua"/>
              </a:rPr>
              <a:t>needs 1000 </a:t>
            </a:r>
            <a:r>
              <a:rPr sz="2400" spc="-10" dirty="0">
                <a:solidFill>
                  <a:srgbClr val="FF0000"/>
                </a:solidFill>
                <a:latin typeface="Perpetua"/>
                <a:cs typeface="Perpetua"/>
              </a:rPr>
              <a:t>more </a:t>
            </a:r>
            <a:r>
              <a:rPr sz="2400" spc="10" dirty="0">
                <a:solidFill>
                  <a:srgbClr val="FF0000"/>
                </a:solidFill>
                <a:latin typeface="Perpetua"/>
                <a:cs typeface="Perpetua"/>
              </a:rPr>
              <a:t>servers </a:t>
            </a:r>
            <a:r>
              <a:rPr sz="2400" spc="5" dirty="0">
                <a:solidFill>
                  <a:srgbClr val="FF0000"/>
                </a:solidFill>
                <a:latin typeface="Perpetua"/>
                <a:cs typeface="Perpetua"/>
              </a:rPr>
              <a:t>during </a:t>
            </a:r>
            <a:r>
              <a:rPr sz="2400" spc="-10" dirty="0">
                <a:solidFill>
                  <a:srgbClr val="FF0000"/>
                </a:solidFill>
                <a:latin typeface="Perpetua"/>
                <a:cs typeface="Perpetua"/>
              </a:rPr>
              <a:t>Diwali </a:t>
            </a:r>
            <a:r>
              <a:rPr sz="2400" dirty="0">
                <a:solidFill>
                  <a:srgbClr val="FF0000"/>
                </a:solidFill>
                <a:latin typeface="Perpetua"/>
                <a:cs typeface="Perpetua"/>
              </a:rPr>
              <a:t>to  </a:t>
            </a:r>
            <a:r>
              <a:rPr sz="2400" spc="-5" dirty="0">
                <a:solidFill>
                  <a:srgbClr val="FF0000"/>
                </a:solidFill>
                <a:latin typeface="Perpetua"/>
                <a:cs typeface="Perpetua"/>
              </a:rPr>
              <a:t>accommodate </a:t>
            </a:r>
            <a:r>
              <a:rPr sz="2400" dirty="0">
                <a:solidFill>
                  <a:srgbClr val="FF0000"/>
                </a:solidFill>
                <a:latin typeface="Perpetua"/>
                <a:cs typeface="Perpetua"/>
              </a:rPr>
              <a:t>high number of </a:t>
            </a:r>
            <a:r>
              <a:rPr sz="2400" spc="10" dirty="0">
                <a:solidFill>
                  <a:srgbClr val="FF0000"/>
                </a:solidFill>
                <a:latin typeface="Perpetua"/>
                <a:cs typeface="Perpetua"/>
              </a:rPr>
              <a:t>users </a:t>
            </a:r>
            <a:r>
              <a:rPr sz="2400" dirty="0">
                <a:solidFill>
                  <a:srgbClr val="FF0000"/>
                </a:solidFill>
                <a:latin typeface="Perpetua"/>
                <a:cs typeface="Perpetua"/>
              </a:rPr>
              <a:t>visiting the </a:t>
            </a:r>
            <a:r>
              <a:rPr sz="2400" spc="-15" dirty="0">
                <a:solidFill>
                  <a:srgbClr val="FF0000"/>
                </a:solidFill>
                <a:latin typeface="Perpetua"/>
                <a:cs typeface="Perpetua"/>
              </a:rPr>
              <a:t>website</a:t>
            </a:r>
            <a:r>
              <a:rPr sz="2400" spc="-170" dirty="0">
                <a:solidFill>
                  <a:srgbClr val="FF0000"/>
                </a:solidFill>
                <a:latin typeface="Perpetua"/>
                <a:cs typeface="Perpetua"/>
              </a:rPr>
              <a:t> </a:t>
            </a:r>
            <a:r>
              <a:rPr sz="2400" spc="-5" dirty="0">
                <a:solidFill>
                  <a:srgbClr val="FF0000"/>
                </a:solidFill>
                <a:latin typeface="Perpetua"/>
                <a:cs typeface="Perpetua"/>
              </a:rPr>
              <a:t>and  after </a:t>
            </a:r>
            <a:r>
              <a:rPr sz="2400" spc="-10" dirty="0">
                <a:solidFill>
                  <a:srgbClr val="FF0000"/>
                </a:solidFill>
                <a:latin typeface="Perpetua"/>
                <a:cs typeface="Perpetua"/>
              </a:rPr>
              <a:t>that </a:t>
            </a:r>
            <a:r>
              <a:rPr sz="2400" spc="5" dirty="0">
                <a:solidFill>
                  <a:srgbClr val="FF0000"/>
                </a:solidFill>
                <a:latin typeface="Perpetua"/>
                <a:cs typeface="Perpetua"/>
              </a:rPr>
              <a:t>period </a:t>
            </a:r>
            <a:r>
              <a:rPr sz="2400" dirty="0">
                <a:solidFill>
                  <a:srgbClr val="FF0000"/>
                </a:solidFill>
                <a:latin typeface="Perpetua"/>
                <a:cs typeface="Perpetua"/>
              </a:rPr>
              <a:t>it does not need those</a:t>
            </a:r>
            <a:r>
              <a:rPr sz="2400" spc="-75" dirty="0">
                <a:solidFill>
                  <a:srgbClr val="FF0000"/>
                </a:solidFill>
                <a:latin typeface="Perpetua"/>
                <a:cs typeface="Perpetua"/>
              </a:rPr>
              <a:t> </a:t>
            </a:r>
            <a:r>
              <a:rPr sz="2400" spc="5" dirty="0">
                <a:solidFill>
                  <a:srgbClr val="FF0000"/>
                </a:solidFill>
                <a:latin typeface="Perpetua"/>
                <a:cs typeface="Perpetua"/>
              </a:rPr>
              <a:t>servers.</a:t>
            </a:r>
            <a:endParaRPr sz="2400" dirty="0">
              <a:latin typeface="Perpetua"/>
              <a:cs typeface="Perpetua"/>
            </a:endParaRPr>
          </a:p>
          <a:p>
            <a:pPr marL="286385" indent="-274320">
              <a:lnSpc>
                <a:spcPct val="100000"/>
              </a:lnSpc>
              <a:spcBef>
                <a:spcPts val="570"/>
              </a:spcBef>
              <a:buClr>
                <a:srgbClr val="D24717"/>
              </a:buClr>
              <a:buSzPct val="84615"/>
              <a:buFont typeface="Wingdings 2"/>
              <a:buChar char=""/>
              <a:tabLst>
                <a:tab pos="287020" algn="l"/>
              </a:tabLst>
            </a:pPr>
            <a:r>
              <a:rPr sz="2600" b="1" dirty="0">
                <a:solidFill>
                  <a:srgbClr val="6F2F9F"/>
                </a:solidFill>
                <a:latin typeface="Perpetua"/>
                <a:cs typeface="Perpetua"/>
              </a:rPr>
              <a:t>Solution</a:t>
            </a:r>
            <a:endParaRPr sz="2600" dirty="0">
              <a:latin typeface="Perpetua"/>
              <a:cs typeface="Perpetua"/>
            </a:endParaRPr>
          </a:p>
          <a:p>
            <a:pPr marL="560705" marR="273050" lvl="1" indent="-228600">
              <a:lnSpc>
                <a:spcPct val="100000"/>
              </a:lnSpc>
              <a:spcBef>
                <a:spcPts val="380"/>
              </a:spcBef>
              <a:buClr>
                <a:srgbClr val="9B2C1F"/>
              </a:buClr>
              <a:buSzPct val="83928"/>
              <a:buFont typeface="Wingdings 2"/>
              <a:buChar char=""/>
              <a:tabLst>
                <a:tab pos="561340" algn="l"/>
              </a:tabLst>
            </a:pPr>
            <a:r>
              <a:rPr sz="2800" spc="-10" dirty="0">
                <a:latin typeface="Perpetua"/>
                <a:cs typeface="Perpetua"/>
              </a:rPr>
              <a:t>Cloud </a:t>
            </a:r>
            <a:r>
              <a:rPr sz="2800" spc="-5" dirty="0">
                <a:latin typeface="Perpetua"/>
                <a:cs typeface="Perpetua"/>
              </a:rPr>
              <a:t>is the solution with </a:t>
            </a:r>
            <a:r>
              <a:rPr sz="2800" spc="-10" dirty="0">
                <a:latin typeface="Perpetua"/>
                <a:cs typeface="Perpetua"/>
              </a:rPr>
              <a:t>dynamic </a:t>
            </a:r>
            <a:r>
              <a:rPr sz="2800" spc="-35" dirty="0">
                <a:latin typeface="Perpetua"/>
                <a:cs typeface="Perpetua"/>
              </a:rPr>
              <a:t>ways </a:t>
            </a:r>
            <a:r>
              <a:rPr sz="2800" spc="-5" dirty="0">
                <a:latin typeface="Perpetua"/>
                <a:cs typeface="Perpetua"/>
              </a:rPr>
              <a:t>to </a:t>
            </a:r>
            <a:r>
              <a:rPr sz="2800" spc="-5" dirty="0">
                <a:solidFill>
                  <a:srgbClr val="FF0000"/>
                </a:solidFill>
                <a:latin typeface="Perpetua"/>
                <a:cs typeface="Perpetua"/>
              </a:rPr>
              <a:t>scale up  and scale </a:t>
            </a:r>
            <a:r>
              <a:rPr sz="2800" spc="-25" dirty="0">
                <a:solidFill>
                  <a:srgbClr val="FF0000"/>
                </a:solidFill>
                <a:latin typeface="Perpetua"/>
                <a:cs typeface="Perpetua"/>
              </a:rPr>
              <a:t>down </a:t>
            </a:r>
            <a:r>
              <a:rPr sz="2800" spc="-5" dirty="0">
                <a:latin typeface="Perpetua"/>
                <a:cs typeface="Perpetua"/>
              </a:rPr>
              <a:t>the </a:t>
            </a:r>
            <a:r>
              <a:rPr sz="2800" spc="10" dirty="0">
                <a:latin typeface="Perpetua"/>
                <a:cs typeface="Perpetua"/>
              </a:rPr>
              <a:t>services </a:t>
            </a:r>
            <a:r>
              <a:rPr sz="2800" spc="-5" dirty="0">
                <a:latin typeface="Perpetua"/>
                <a:cs typeface="Perpetua"/>
              </a:rPr>
              <a:t>when</a:t>
            </a:r>
            <a:r>
              <a:rPr sz="2800" spc="25" dirty="0">
                <a:latin typeface="Perpetua"/>
                <a:cs typeface="Perpetua"/>
              </a:rPr>
              <a:t> </a:t>
            </a:r>
            <a:r>
              <a:rPr sz="2800" spc="-10" dirty="0">
                <a:latin typeface="Perpetua"/>
                <a:cs typeface="Perpetua"/>
              </a:rPr>
              <a:t>required</a:t>
            </a:r>
            <a:endParaRPr sz="2800" dirty="0">
              <a:latin typeface="Perpetua"/>
              <a:cs typeface="Perpetua"/>
            </a:endParaRPr>
          </a:p>
          <a:p>
            <a:pPr marL="560705" marR="5080" lvl="1" indent="-228600">
              <a:lnSpc>
                <a:spcPct val="100000"/>
              </a:lnSpc>
              <a:spcBef>
                <a:spcPts val="395"/>
              </a:spcBef>
              <a:buClr>
                <a:srgbClr val="9B2C1F"/>
              </a:buClr>
              <a:buSzPct val="83928"/>
              <a:buFont typeface="Wingdings 2"/>
              <a:buChar char=""/>
              <a:tabLst>
                <a:tab pos="561340" algn="l"/>
              </a:tabLst>
            </a:pPr>
            <a:r>
              <a:rPr sz="2800" spc="-10" dirty="0">
                <a:latin typeface="Perpetua"/>
                <a:cs typeface="Perpetua"/>
              </a:rPr>
              <a:t>Cloud </a:t>
            </a:r>
            <a:r>
              <a:rPr sz="2800" spc="-5" dirty="0">
                <a:latin typeface="Perpetua"/>
                <a:cs typeface="Perpetua"/>
              </a:rPr>
              <a:t>computing means </a:t>
            </a:r>
            <a:r>
              <a:rPr sz="2800" spc="-10" dirty="0">
                <a:latin typeface="Perpetua"/>
                <a:cs typeface="Perpetua"/>
              </a:rPr>
              <a:t>data </a:t>
            </a:r>
            <a:r>
              <a:rPr sz="2800" spc="-5" dirty="0">
                <a:latin typeface="Perpetua"/>
                <a:cs typeface="Perpetua"/>
              </a:rPr>
              <a:t>is </a:t>
            </a:r>
            <a:r>
              <a:rPr sz="2800" spc="-10" dirty="0">
                <a:latin typeface="Perpetua"/>
                <a:cs typeface="Perpetua"/>
              </a:rPr>
              <a:t>stored </a:t>
            </a:r>
            <a:r>
              <a:rPr sz="2800" spc="-15" dirty="0">
                <a:latin typeface="Perpetua"/>
                <a:cs typeface="Perpetua"/>
              </a:rPr>
              <a:t>at </a:t>
            </a:r>
            <a:r>
              <a:rPr sz="2800" spc="-5" dirty="0">
                <a:latin typeface="Perpetua"/>
                <a:cs typeface="Perpetua"/>
              </a:rPr>
              <a:t>a </a:t>
            </a:r>
            <a:r>
              <a:rPr sz="2800" spc="-10" dirty="0">
                <a:solidFill>
                  <a:srgbClr val="FF0000"/>
                </a:solidFill>
                <a:latin typeface="Perpetua"/>
                <a:cs typeface="Perpetua"/>
              </a:rPr>
              <a:t>remote  </a:t>
            </a:r>
            <a:r>
              <a:rPr sz="2800" spc="-5" dirty="0">
                <a:solidFill>
                  <a:srgbClr val="FF0000"/>
                </a:solidFill>
                <a:latin typeface="Perpetua"/>
                <a:cs typeface="Perpetua"/>
              </a:rPr>
              <a:t>place </a:t>
            </a:r>
            <a:r>
              <a:rPr sz="2800" spc="-5" dirty="0">
                <a:latin typeface="Perpetua"/>
                <a:cs typeface="Perpetua"/>
              </a:rPr>
              <a:t>and is </a:t>
            </a:r>
            <a:r>
              <a:rPr sz="2800" dirty="0">
                <a:latin typeface="Perpetua"/>
                <a:cs typeface="Perpetua"/>
              </a:rPr>
              <a:t>synchronized </a:t>
            </a:r>
            <a:r>
              <a:rPr sz="2800" spc="-10" dirty="0">
                <a:latin typeface="Perpetua"/>
                <a:cs typeface="Perpetua"/>
              </a:rPr>
              <a:t>with </a:t>
            </a:r>
            <a:r>
              <a:rPr sz="2800" spc="-5" dirty="0">
                <a:latin typeface="Perpetua"/>
                <a:cs typeface="Perpetua"/>
              </a:rPr>
              <a:t>other </a:t>
            </a:r>
            <a:r>
              <a:rPr sz="2800" spc="-40" dirty="0">
                <a:latin typeface="Perpetua"/>
                <a:cs typeface="Perpetua"/>
              </a:rPr>
              <a:t>web</a:t>
            </a:r>
            <a:r>
              <a:rPr sz="2800" spc="40" dirty="0">
                <a:latin typeface="Perpetua"/>
                <a:cs typeface="Perpetua"/>
              </a:rPr>
              <a:t> </a:t>
            </a:r>
            <a:r>
              <a:rPr sz="2800" dirty="0">
                <a:latin typeface="Perpetua"/>
                <a:cs typeface="Perpetua"/>
              </a:rPr>
              <a:t>information</a:t>
            </a:r>
          </a:p>
        </p:txBody>
      </p:sp>
      <p:sp>
        <p:nvSpPr>
          <p:cNvPr id="4" name="object 4"/>
          <p:cNvSpPr/>
          <p:nvPr/>
        </p:nvSpPr>
        <p:spPr>
          <a:xfrm>
            <a:off x="146304" y="6210300"/>
            <a:ext cx="457200" cy="457200"/>
          </a:xfrm>
          <a:custGeom>
            <a:avLst/>
            <a:gdLst/>
            <a:ahLst/>
            <a:cxnLst/>
            <a:rect l="l" t="t" r="r" b="b"/>
            <a:pathLst>
              <a:path w="457200" h="457200">
                <a:moveTo>
                  <a:pt x="228600" y="0"/>
                </a:moveTo>
                <a:lnTo>
                  <a:pt x="182529" y="4644"/>
                </a:lnTo>
                <a:lnTo>
                  <a:pt x="139619" y="17964"/>
                </a:lnTo>
                <a:lnTo>
                  <a:pt x="100788" y="39041"/>
                </a:lnTo>
                <a:lnTo>
                  <a:pt x="66955" y="66955"/>
                </a:lnTo>
                <a:lnTo>
                  <a:pt x="39041" y="100788"/>
                </a:lnTo>
                <a:lnTo>
                  <a:pt x="17964" y="139619"/>
                </a:lnTo>
                <a:lnTo>
                  <a:pt x="4644" y="182529"/>
                </a:lnTo>
                <a:lnTo>
                  <a:pt x="0" y="228600"/>
                </a:lnTo>
                <a:lnTo>
                  <a:pt x="4644" y="274670"/>
                </a:lnTo>
                <a:lnTo>
                  <a:pt x="17964" y="317580"/>
                </a:lnTo>
                <a:lnTo>
                  <a:pt x="39041" y="356411"/>
                </a:lnTo>
                <a:lnTo>
                  <a:pt x="66955" y="390244"/>
                </a:lnTo>
                <a:lnTo>
                  <a:pt x="100788" y="418158"/>
                </a:lnTo>
                <a:lnTo>
                  <a:pt x="139619" y="439235"/>
                </a:lnTo>
                <a:lnTo>
                  <a:pt x="182529" y="452555"/>
                </a:lnTo>
                <a:lnTo>
                  <a:pt x="228600" y="457200"/>
                </a:lnTo>
                <a:lnTo>
                  <a:pt x="274670" y="452555"/>
                </a:lnTo>
                <a:lnTo>
                  <a:pt x="317580" y="439235"/>
                </a:lnTo>
                <a:lnTo>
                  <a:pt x="356411" y="418158"/>
                </a:lnTo>
                <a:lnTo>
                  <a:pt x="390244" y="390244"/>
                </a:lnTo>
                <a:lnTo>
                  <a:pt x="418158" y="356411"/>
                </a:lnTo>
                <a:lnTo>
                  <a:pt x="439235" y="317580"/>
                </a:lnTo>
                <a:lnTo>
                  <a:pt x="452555" y="274670"/>
                </a:lnTo>
                <a:lnTo>
                  <a:pt x="457200" y="228600"/>
                </a:lnTo>
                <a:lnTo>
                  <a:pt x="452555" y="182529"/>
                </a:lnTo>
                <a:lnTo>
                  <a:pt x="439235" y="139619"/>
                </a:lnTo>
                <a:lnTo>
                  <a:pt x="418158" y="100788"/>
                </a:lnTo>
                <a:lnTo>
                  <a:pt x="390244" y="66955"/>
                </a:lnTo>
                <a:lnTo>
                  <a:pt x="356411" y="39041"/>
                </a:lnTo>
                <a:lnTo>
                  <a:pt x="317580" y="17964"/>
                </a:lnTo>
                <a:lnTo>
                  <a:pt x="274670" y="4644"/>
                </a:lnTo>
                <a:lnTo>
                  <a:pt x="228600" y="0"/>
                </a:lnTo>
                <a:close/>
              </a:path>
            </a:pathLst>
          </a:custGeom>
          <a:solidFill>
            <a:srgbClr val="D24717"/>
          </a:solidFill>
        </p:spPr>
        <p:txBody>
          <a:bodyPr wrap="square" lIns="0" tIns="0" rIns="0" bIns="0" rtlCol="0"/>
          <a:lstStyle/>
          <a:p>
            <a:endParaRPr/>
          </a:p>
        </p:txBody>
      </p:sp>
      <p:sp>
        <p:nvSpPr>
          <p:cNvPr id="6" name="object 6"/>
          <p:cNvSpPr txBox="1"/>
          <p:nvPr/>
        </p:nvSpPr>
        <p:spPr>
          <a:xfrm>
            <a:off x="244652" y="6329531"/>
            <a:ext cx="258445" cy="227965"/>
          </a:xfrm>
          <a:prstGeom prst="rect">
            <a:avLst/>
          </a:prstGeom>
        </p:spPr>
        <p:txBody>
          <a:bodyPr vert="horz" wrap="square" lIns="0" tIns="0" rIns="0" bIns="0" rtlCol="0">
            <a:spAutoFit/>
          </a:bodyPr>
          <a:lstStyle/>
          <a:p>
            <a:pPr marL="25400">
              <a:lnSpc>
                <a:spcPts val="1664"/>
              </a:lnSpc>
            </a:pPr>
            <a:fld id="{81D60167-4931-47E6-BA6A-407CBD079E47}" type="slidenum">
              <a:rPr sz="1400" dirty="0">
                <a:solidFill>
                  <a:srgbClr val="FFFFFF"/>
                </a:solidFill>
                <a:latin typeface="Franklin Gothic Book"/>
                <a:cs typeface="Franklin Gothic Book"/>
              </a:rPr>
              <a:t>28</a:t>
            </a:fld>
            <a:endParaRPr sz="1400">
              <a:latin typeface="Franklin Gothic Book"/>
              <a:cs typeface="Franklin Gothic Book"/>
            </a:endParaRPr>
          </a:p>
        </p:txBody>
      </p:sp>
      <p:sp>
        <p:nvSpPr>
          <p:cNvPr id="7" name="Date Placeholder 6">
            <a:extLst>
              <a:ext uri="{FF2B5EF4-FFF2-40B4-BE49-F238E27FC236}">
                <a16:creationId xmlns:a16="http://schemas.microsoft.com/office/drawing/2014/main" id="{C600BFF2-97DF-49A5-BC0C-8BF88AA8763F}"/>
              </a:ext>
            </a:extLst>
          </p:cNvPr>
          <p:cNvSpPr>
            <a:spLocks noGrp="1"/>
          </p:cNvSpPr>
          <p:nvPr>
            <p:ph type="dt" sz="half" idx="6"/>
          </p:nvPr>
        </p:nvSpPr>
        <p:spPr/>
        <p:txBody>
          <a:bodyPr/>
          <a:lstStyle/>
          <a:p>
            <a:fld id="{8F7DC8BA-5722-4BA5-A507-D86413BA1ED7}" type="datetime2">
              <a:rPr lang="en-US" smtClean="0"/>
              <a:t>Monday, August 26, 2019</a:t>
            </a:fld>
            <a:endParaRPr lang="en-US" dirty="0"/>
          </a:p>
        </p:txBody>
      </p:sp>
      <p:sp>
        <p:nvSpPr>
          <p:cNvPr id="5" name="Slide Number Placeholder 4">
            <a:extLst>
              <a:ext uri="{FF2B5EF4-FFF2-40B4-BE49-F238E27FC236}">
                <a16:creationId xmlns:a16="http://schemas.microsoft.com/office/drawing/2014/main" id="{FC0A2BB0-D99A-416E-84C0-EF2FDD386504}"/>
              </a:ext>
            </a:extLst>
          </p:cNvPr>
          <p:cNvSpPr>
            <a:spLocks noGrp="1"/>
          </p:cNvSpPr>
          <p:nvPr>
            <p:ph type="sldNum" sz="quarter" idx="7"/>
          </p:nvPr>
        </p:nvSpPr>
        <p:spPr/>
        <p:txBody>
          <a:bodyPr/>
          <a:lstStyle/>
          <a:p>
            <a:pPr marL="25400">
              <a:lnSpc>
                <a:spcPts val="1664"/>
              </a:lnSpc>
            </a:pPr>
            <a:fld id="{81D60167-4931-47E6-BA6A-407CBD079E47}" type="slidenum">
              <a:rPr lang="en-IN" smtClean="0"/>
              <a:t>28</a:t>
            </a:fld>
            <a:endParaRPr lang="en-IN"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93444" y="688974"/>
            <a:ext cx="1186180" cy="635000"/>
          </a:xfrm>
          <a:prstGeom prst="rect">
            <a:avLst/>
          </a:prstGeom>
        </p:spPr>
        <p:txBody>
          <a:bodyPr vert="horz" wrap="square" lIns="0" tIns="12065" rIns="0" bIns="0" rtlCol="0">
            <a:spAutoFit/>
          </a:bodyPr>
          <a:lstStyle/>
          <a:p>
            <a:pPr marL="12700">
              <a:lnSpc>
                <a:spcPct val="100000"/>
              </a:lnSpc>
              <a:spcBef>
                <a:spcPts val="95"/>
              </a:spcBef>
            </a:pPr>
            <a:r>
              <a:rPr spc="-10" dirty="0">
                <a:solidFill>
                  <a:srgbClr val="696363"/>
                </a:solidFill>
              </a:rPr>
              <a:t>N</a:t>
            </a:r>
            <a:r>
              <a:rPr spc="-85" dirty="0">
                <a:solidFill>
                  <a:srgbClr val="696363"/>
                </a:solidFill>
              </a:rPr>
              <a:t>e</a:t>
            </a:r>
            <a:r>
              <a:rPr spc="-10" dirty="0">
                <a:solidFill>
                  <a:srgbClr val="696363"/>
                </a:solidFill>
              </a:rPr>
              <a:t>ws</a:t>
            </a:r>
          </a:p>
        </p:txBody>
      </p:sp>
      <p:sp>
        <p:nvSpPr>
          <p:cNvPr id="3" name="object 3"/>
          <p:cNvSpPr txBox="1"/>
          <p:nvPr/>
        </p:nvSpPr>
        <p:spPr>
          <a:xfrm>
            <a:off x="993444" y="1362202"/>
            <a:ext cx="7580630" cy="4431030"/>
          </a:xfrm>
          <a:prstGeom prst="rect">
            <a:avLst/>
          </a:prstGeom>
        </p:spPr>
        <p:txBody>
          <a:bodyPr vert="horz" wrap="square" lIns="0" tIns="88900" rIns="0" bIns="0" rtlCol="0">
            <a:spAutoFit/>
          </a:bodyPr>
          <a:lstStyle/>
          <a:p>
            <a:pPr marL="286385" indent="-274320">
              <a:lnSpc>
                <a:spcPct val="100000"/>
              </a:lnSpc>
              <a:spcBef>
                <a:spcPts val="700"/>
              </a:spcBef>
              <a:buClr>
                <a:srgbClr val="D24717"/>
              </a:buClr>
              <a:buSzPct val="85416"/>
              <a:buFont typeface="Wingdings 2"/>
              <a:buChar char=""/>
              <a:tabLst>
                <a:tab pos="286385" algn="l"/>
                <a:tab pos="287020" algn="l"/>
              </a:tabLst>
            </a:pPr>
            <a:r>
              <a:rPr sz="2400" b="1" dirty="0">
                <a:latin typeface="Perpetua"/>
                <a:cs typeface="Perpetua"/>
              </a:rPr>
              <a:t>Prepping</a:t>
            </a:r>
            <a:r>
              <a:rPr sz="2400" b="1" spc="-10" dirty="0">
                <a:latin typeface="Perpetua"/>
                <a:cs typeface="Perpetua"/>
              </a:rPr>
              <a:t> </a:t>
            </a:r>
            <a:r>
              <a:rPr sz="2400" b="1" spc="-5" dirty="0">
                <a:latin typeface="Perpetua"/>
                <a:cs typeface="Perpetua"/>
              </a:rPr>
              <a:t>For</a:t>
            </a:r>
            <a:r>
              <a:rPr sz="2400" b="1" spc="-290" dirty="0">
                <a:latin typeface="Perpetua"/>
                <a:cs typeface="Perpetua"/>
              </a:rPr>
              <a:t> </a:t>
            </a:r>
            <a:r>
              <a:rPr sz="2400" b="1" dirty="0">
                <a:latin typeface="Perpetua"/>
                <a:cs typeface="Perpetua"/>
              </a:rPr>
              <a:t>The</a:t>
            </a:r>
            <a:r>
              <a:rPr sz="2400" b="1" spc="-15" dirty="0">
                <a:latin typeface="Perpetua"/>
                <a:cs typeface="Perpetua"/>
              </a:rPr>
              <a:t> Inevitable</a:t>
            </a:r>
            <a:r>
              <a:rPr sz="2400" b="1" spc="-20" dirty="0">
                <a:latin typeface="Perpetua"/>
                <a:cs typeface="Perpetua"/>
              </a:rPr>
              <a:t> </a:t>
            </a:r>
            <a:r>
              <a:rPr sz="2400" b="1" spc="-35" dirty="0">
                <a:latin typeface="Perpetua"/>
                <a:cs typeface="Perpetua"/>
              </a:rPr>
              <a:t>Move</a:t>
            </a:r>
            <a:r>
              <a:rPr sz="2400" b="1" spc="-290" dirty="0">
                <a:latin typeface="Perpetua"/>
                <a:cs typeface="Perpetua"/>
              </a:rPr>
              <a:t> </a:t>
            </a:r>
            <a:r>
              <a:rPr sz="2400" b="1" spc="-100" dirty="0">
                <a:latin typeface="Perpetua"/>
                <a:cs typeface="Perpetua"/>
              </a:rPr>
              <a:t>To</a:t>
            </a:r>
            <a:r>
              <a:rPr sz="2400" b="1" spc="-295" dirty="0">
                <a:latin typeface="Perpetua"/>
                <a:cs typeface="Perpetua"/>
              </a:rPr>
              <a:t> </a:t>
            </a:r>
            <a:r>
              <a:rPr sz="2400" b="1" dirty="0">
                <a:latin typeface="Perpetua"/>
                <a:cs typeface="Perpetua"/>
              </a:rPr>
              <a:t>The</a:t>
            </a:r>
            <a:r>
              <a:rPr sz="2400" b="1" spc="-25" dirty="0">
                <a:latin typeface="Perpetua"/>
                <a:cs typeface="Perpetua"/>
              </a:rPr>
              <a:t> </a:t>
            </a:r>
            <a:r>
              <a:rPr sz="2400" b="1" spc="-5" dirty="0">
                <a:latin typeface="Perpetua"/>
                <a:cs typeface="Perpetua"/>
              </a:rPr>
              <a:t>Cloud</a:t>
            </a:r>
            <a:endParaRPr sz="2400" dirty="0">
              <a:latin typeface="Perpetua"/>
              <a:cs typeface="Perpetua"/>
            </a:endParaRPr>
          </a:p>
          <a:p>
            <a:pPr marL="286385" marR="213360" indent="-274320">
              <a:lnSpc>
                <a:spcPct val="100000"/>
              </a:lnSpc>
              <a:spcBef>
                <a:spcPts val="600"/>
              </a:spcBef>
              <a:buClr>
                <a:srgbClr val="D24717"/>
              </a:buClr>
              <a:buSzPct val="85416"/>
              <a:buFont typeface="Wingdings 2"/>
              <a:buChar char=""/>
              <a:tabLst>
                <a:tab pos="286385" algn="l"/>
                <a:tab pos="287020" algn="l"/>
              </a:tabLst>
            </a:pPr>
            <a:r>
              <a:rPr sz="2400" spc="-50" dirty="0">
                <a:latin typeface="Perpetua"/>
                <a:cs typeface="Perpetua"/>
              </a:rPr>
              <a:t>Venkat </a:t>
            </a:r>
            <a:r>
              <a:rPr sz="2400" dirty="0">
                <a:latin typeface="Perpetua"/>
                <a:cs typeface="Perpetua"/>
              </a:rPr>
              <a:t>Malladi - </a:t>
            </a:r>
            <a:r>
              <a:rPr sz="2400" spc="-10" dirty="0">
                <a:latin typeface="Perpetua"/>
                <a:cs typeface="Perpetua"/>
              </a:rPr>
              <a:t>Co-founder/CTO </a:t>
            </a:r>
            <a:r>
              <a:rPr sz="2400" spc="-15" dirty="0">
                <a:latin typeface="Perpetua"/>
                <a:cs typeface="Perpetua"/>
              </a:rPr>
              <a:t>at</a:t>
            </a:r>
            <a:r>
              <a:rPr sz="2400" spc="-15" dirty="0">
                <a:solidFill>
                  <a:srgbClr val="CC9900"/>
                </a:solidFill>
                <a:latin typeface="Perpetua"/>
                <a:cs typeface="Perpetua"/>
              </a:rPr>
              <a:t> </a:t>
            </a:r>
            <a:r>
              <a:rPr sz="2400" u="heavy" spc="-30" dirty="0">
                <a:solidFill>
                  <a:srgbClr val="CC9900"/>
                </a:solidFill>
                <a:uFill>
                  <a:solidFill>
                    <a:srgbClr val="CC9900"/>
                  </a:solidFill>
                </a:uFill>
                <a:latin typeface="Perpetua"/>
                <a:cs typeface="Perpetua"/>
              </a:rPr>
              <a:t>Vymo</a:t>
            </a:r>
            <a:r>
              <a:rPr sz="2400" spc="-30" dirty="0">
                <a:latin typeface="Perpetua"/>
                <a:cs typeface="Perpetua"/>
              </a:rPr>
              <a:t>. </a:t>
            </a:r>
            <a:r>
              <a:rPr sz="2400" spc="-5" dirty="0">
                <a:latin typeface="Perpetua"/>
                <a:cs typeface="Perpetua"/>
              </a:rPr>
              <a:t>Former member</a:t>
            </a:r>
            <a:r>
              <a:rPr sz="2400" spc="-360" dirty="0">
                <a:latin typeface="Perpetua"/>
                <a:cs typeface="Perpetua"/>
              </a:rPr>
              <a:t> </a:t>
            </a:r>
            <a:r>
              <a:rPr sz="2400" dirty="0">
                <a:latin typeface="Perpetua"/>
                <a:cs typeface="Perpetua"/>
              </a:rPr>
              <a:t>of  the Google Mobile </a:t>
            </a:r>
            <a:r>
              <a:rPr sz="2400" spc="-5" dirty="0">
                <a:latin typeface="Perpetua"/>
                <a:cs typeface="Perpetua"/>
              </a:rPr>
              <a:t>team. Alum </a:t>
            </a:r>
            <a:r>
              <a:rPr sz="2400" dirty="0">
                <a:latin typeface="Perpetua"/>
                <a:cs typeface="Perpetua"/>
              </a:rPr>
              <a:t>of BITS Pilani </a:t>
            </a:r>
            <a:r>
              <a:rPr sz="2400" spc="-5" dirty="0">
                <a:latin typeface="Perpetua"/>
                <a:cs typeface="Perpetua"/>
              </a:rPr>
              <a:t>and Columbia  </a:t>
            </a:r>
            <a:r>
              <a:rPr sz="2400" spc="-10" dirty="0">
                <a:latin typeface="Perpetua"/>
                <a:cs typeface="Perpetua"/>
              </a:rPr>
              <a:t>University-May </a:t>
            </a:r>
            <a:r>
              <a:rPr sz="2400" dirty="0">
                <a:latin typeface="Perpetua"/>
                <a:cs typeface="Perpetua"/>
              </a:rPr>
              <a:t>18, 2018, 09:30am @ </a:t>
            </a:r>
            <a:r>
              <a:rPr sz="2400" spc="-5" dirty="0">
                <a:latin typeface="Perpetua"/>
                <a:cs typeface="Perpetua"/>
              </a:rPr>
              <a:t>community </a:t>
            </a:r>
            <a:r>
              <a:rPr sz="2400" spc="-20" dirty="0">
                <a:latin typeface="Perpetua"/>
                <a:cs typeface="Perpetua"/>
              </a:rPr>
              <a:t>voice,</a:t>
            </a:r>
            <a:r>
              <a:rPr sz="2400" spc="-335" dirty="0">
                <a:latin typeface="Perpetua"/>
                <a:cs typeface="Perpetua"/>
              </a:rPr>
              <a:t> </a:t>
            </a:r>
            <a:r>
              <a:rPr sz="2400" spc="-15" dirty="0">
                <a:latin typeface="Perpetua"/>
                <a:cs typeface="Perpetua"/>
              </a:rPr>
              <a:t>Forbes  </a:t>
            </a:r>
            <a:r>
              <a:rPr sz="2400" spc="-30" dirty="0">
                <a:latin typeface="Perpetua"/>
                <a:cs typeface="Perpetua"/>
              </a:rPr>
              <a:t>Technology </a:t>
            </a:r>
            <a:r>
              <a:rPr sz="2400" dirty="0">
                <a:latin typeface="Perpetua"/>
                <a:cs typeface="Perpetua"/>
              </a:rPr>
              <a:t>council</a:t>
            </a:r>
          </a:p>
          <a:p>
            <a:pPr marL="286385" indent="-274320">
              <a:lnSpc>
                <a:spcPct val="100000"/>
              </a:lnSpc>
              <a:spcBef>
                <a:spcPts val="600"/>
              </a:spcBef>
              <a:buClr>
                <a:srgbClr val="D24717"/>
              </a:buClr>
              <a:buSzPct val="85416"/>
              <a:buFont typeface="Wingdings 2"/>
              <a:buChar char=""/>
              <a:tabLst>
                <a:tab pos="286385" algn="l"/>
                <a:tab pos="287020" algn="l"/>
              </a:tabLst>
            </a:pPr>
            <a:r>
              <a:rPr sz="2400" dirty="0">
                <a:solidFill>
                  <a:srgbClr val="FF0000"/>
                </a:solidFill>
                <a:latin typeface="Perpetua"/>
                <a:cs typeface="Perpetua"/>
              </a:rPr>
              <a:t>50% of the </a:t>
            </a:r>
            <a:r>
              <a:rPr sz="2400" spc="-5" dirty="0">
                <a:solidFill>
                  <a:srgbClr val="FF0000"/>
                </a:solidFill>
                <a:latin typeface="Perpetua"/>
                <a:cs typeface="Perpetua"/>
              </a:rPr>
              <a:t>global </a:t>
            </a:r>
            <a:r>
              <a:rPr sz="2400" spc="5" dirty="0">
                <a:solidFill>
                  <a:srgbClr val="FF0000"/>
                </a:solidFill>
                <a:latin typeface="Perpetua"/>
                <a:cs typeface="Perpetua"/>
              </a:rPr>
              <a:t>enterprises </a:t>
            </a:r>
            <a:r>
              <a:rPr sz="2400" spc="-20" dirty="0">
                <a:solidFill>
                  <a:srgbClr val="FF0000"/>
                </a:solidFill>
                <a:latin typeface="Perpetua"/>
                <a:cs typeface="Perpetua"/>
              </a:rPr>
              <a:t>rely </a:t>
            </a:r>
            <a:r>
              <a:rPr sz="2400" dirty="0">
                <a:solidFill>
                  <a:srgbClr val="FF0000"/>
                </a:solidFill>
                <a:latin typeface="Perpetua"/>
                <a:cs typeface="Perpetua"/>
              </a:rPr>
              <a:t>on</a:t>
            </a:r>
            <a:r>
              <a:rPr sz="2400" spc="-60" dirty="0">
                <a:solidFill>
                  <a:srgbClr val="FF0000"/>
                </a:solidFill>
                <a:latin typeface="Perpetua"/>
                <a:cs typeface="Perpetua"/>
              </a:rPr>
              <a:t> </a:t>
            </a:r>
            <a:r>
              <a:rPr sz="2400" dirty="0">
                <a:solidFill>
                  <a:srgbClr val="FF0000"/>
                </a:solidFill>
                <a:latin typeface="Perpetua"/>
                <a:cs typeface="Perpetua"/>
              </a:rPr>
              <a:t>cloud</a:t>
            </a:r>
            <a:endParaRPr sz="2400" dirty="0">
              <a:latin typeface="Perpetua"/>
              <a:cs typeface="Perpetua"/>
            </a:endParaRPr>
          </a:p>
          <a:p>
            <a:pPr marL="286385" marR="309245" indent="-274320">
              <a:lnSpc>
                <a:spcPct val="100000"/>
              </a:lnSpc>
              <a:spcBef>
                <a:spcPts val="605"/>
              </a:spcBef>
              <a:buClr>
                <a:srgbClr val="D24717"/>
              </a:buClr>
              <a:buSzPct val="85416"/>
              <a:buFont typeface="Wingdings 2"/>
              <a:buChar char=""/>
              <a:tabLst>
                <a:tab pos="286385" algn="l"/>
                <a:tab pos="287020" algn="l"/>
              </a:tabLst>
            </a:pPr>
            <a:r>
              <a:rPr sz="2400" spc="-5" dirty="0">
                <a:latin typeface="Perpetua"/>
                <a:cs typeface="Perpetua"/>
              </a:rPr>
              <a:t>AI and </a:t>
            </a:r>
            <a:r>
              <a:rPr sz="2400" dirty="0">
                <a:latin typeface="Perpetua"/>
                <a:cs typeface="Perpetua"/>
              </a:rPr>
              <a:t>machine </a:t>
            </a:r>
            <a:r>
              <a:rPr sz="2400" spc="5" dirty="0">
                <a:latin typeface="Perpetua"/>
                <a:cs typeface="Perpetua"/>
              </a:rPr>
              <a:t>learning </a:t>
            </a:r>
            <a:r>
              <a:rPr sz="2400" spc="-5" dirty="0">
                <a:latin typeface="Perpetua"/>
                <a:cs typeface="Perpetua"/>
              </a:rPr>
              <a:t>will </a:t>
            </a:r>
            <a:r>
              <a:rPr sz="2400" dirty="0">
                <a:latin typeface="Perpetua"/>
                <a:cs typeface="Perpetua"/>
              </a:rPr>
              <a:t>be the </a:t>
            </a:r>
            <a:r>
              <a:rPr sz="2400" spc="-5" dirty="0">
                <a:latin typeface="Perpetua"/>
                <a:cs typeface="Perpetua"/>
              </a:rPr>
              <a:t>leading </a:t>
            </a:r>
            <a:r>
              <a:rPr sz="2400" spc="-10" dirty="0">
                <a:latin typeface="Perpetua"/>
                <a:cs typeface="Perpetua"/>
              </a:rPr>
              <a:t>catalysts </a:t>
            </a:r>
            <a:r>
              <a:rPr sz="2400" dirty="0">
                <a:latin typeface="Perpetua"/>
                <a:cs typeface="Perpetua"/>
              </a:rPr>
              <a:t>(67%) </a:t>
            </a:r>
            <a:r>
              <a:rPr sz="2400" spc="-10" dirty="0">
                <a:latin typeface="Perpetua"/>
                <a:cs typeface="Perpetua"/>
              </a:rPr>
              <a:t>that  </a:t>
            </a:r>
            <a:r>
              <a:rPr sz="2400" dirty="0">
                <a:latin typeface="Perpetua"/>
                <a:cs typeface="Perpetua"/>
              </a:rPr>
              <a:t>will </a:t>
            </a:r>
            <a:r>
              <a:rPr sz="2400" spc="-5" dirty="0">
                <a:latin typeface="Perpetua"/>
                <a:cs typeface="Perpetua"/>
              </a:rPr>
              <a:t>drive adoption </a:t>
            </a:r>
            <a:r>
              <a:rPr sz="2400" dirty="0">
                <a:latin typeface="Perpetua"/>
                <a:cs typeface="Perpetua"/>
              </a:rPr>
              <a:t>of cloud </a:t>
            </a:r>
            <a:r>
              <a:rPr sz="2400" spc="5" dirty="0">
                <a:latin typeface="Perpetua"/>
                <a:cs typeface="Perpetua"/>
              </a:rPr>
              <a:t>technologies </a:t>
            </a:r>
            <a:r>
              <a:rPr sz="2400" spc="-25" dirty="0">
                <a:latin typeface="Perpetua"/>
                <a:cs typeface="Perpetua"/>
              </a:rPr>
              <a:t>by </a:t>
            </a:r>
            <a:r>
              <a:rPr sz="2400" dirty="0">
                <a:latin typeface="Perpetua"/>
                <a:cs typeface="Perpetua"/>
              </a:rPr>
              <a:t>the </a:t>
            </a:r>
            <a:r>
              <a:rPr sz="2400" spc="-15" dirty="0">
                <a:latin typeface="Perpetua"/>
                <a:cs typeface="Perpetua"/>
              </a:rPr>
              <a:t>year</a:t>
            </a:r>
            <a:r>
              <a:rPr sz="2400" spc="-50" dirty="0">
                <a:latin typeface="Perpetua"/>
                <a:cs typeface="Perpetua"/>
              </a:rPr>
              <a:t> </a:t>
            </a:r>
            <a:r>
              <a:rPr sz="2400" spc="5" dirty="0">
                <a:latin typeface="Perpetua"/>
                <a:cs typeface="Perpetua"/>
              </a:rPr>
              <a:t>2020.</a:t>
            </a:r>
            <a:endParaRPr sz="2400" dirty="0">
              <a:latin typeface="Perpetua"/>
              <a:cs typeface="Perpetua"/>
            </a:endParaRPr>
          </a:p>
          <a:p>
            <a:pPr marL="286385" marR="5080" indent="-274320" algn="just">
              <a:lnSpc>
                <a:spcPct val="100000"/>
              </a:lnSpc>
              <a:spcBef>
                <a:spcPts val="600"/>
              </a:spcBef>
              <a:buClr>
                <a:srgbClr val="D24717"/>
              </a:buClr>
              <a:buSzPct val="85416"/>
              <a:buFont typeface="Wingdings 2"/>
              <a:buChar char=""/>
              <a:tabLst>
                <a:tab pos="287020" algn="l"/>
              </a:tabLst>
            </a:pPr>
            <a:r>
              <a:rPr sz="2400" dirty="0">
                <a:solidFill>
                  <a:srgbClr val="FF0000"/>
                </a:solidFill>
                <a:latin typeface="Perpetua"/>
                <a:cs typeface="Perpetua"/>
              </a:rPr>
              <a:t>83% of the </a:t>
            </a:r>
            <a:r>
              <a:rPr sz="2400" spc="5" dirty="0">
                <a:solidFill>
                  <a:srgbClr val="FF0000"/>
                </a:solidFill>
                <a:latin typeface="Perpetua"/>
                <a:cs typeface="Perpetua"/>
              </a:rPr>
              <a:t>enterprise </a:t>
            </a:r>
            <a:r>
              <a:rPr sz="2400" spc="-15" dirty="0">
                <a:solidFill>
                  <a:srgbClr val="FF0000"/>
                </a:solidFill>
                <a:latin typeface="Perpetua"/>
                <a:cs typeface="Perpetua"/>
              </a:rPr>
              <a:t>workload </a:t>
            </a:r>
            <a:r>
              <a:rPr sz="2400" dirty="0">
                <a:solidFill>
                  <a:srgbClr val="FF0000"/>
                </a:solidFill>
                <a:latin typeface="Perpetua"/>
                <a:cs typeface="Perpetua"/>
              </a:rPr>
              <a:t>will be on the cloud </a:t>
            </a:r>
            <a:r>
              <a:rPr sz="2400" spc="-25" dirty="0">
                <a:latin typeface="Perpetua"/>
                <a:cs typeface="Perpetua"/>
              </a:rPr>
              <a:t>by </a:t>
            </a:r>
            <a:r>
              <a:rPr sz="2400" spc="-10" dirty="0">
                <a:latin typeface="Perpetua"/>
                <a:cs typeface="Perpetua"/>
              </a:rPr>
              <a:t>that </a:t>
            </a:r>
            <a:r>
              <a:rPr sz="2400" dirty="0">
                <a:latin typeface="Perpetua"/>
                <a:cs typeface="Perpetua"/>
              </a:rPr>
              <a:t>same  </a:t>
            </a:r>
            <a:r>
              <a:rPr sz="2400" spc="-55" dirty="0">
                <a:latin typeface="Perpetua"/>
                <a:cs typeface="Perpetua"/>
              </a:rPr>
              <a:t>year, </a:t>
            </a:r>
            <a:r>
              <a:rPr sz="2400" dirty="0">
                <a:latin typeface="Perpetua"/>
                <a:cs typeface="Perpetua"/>
              </a:rPr>
              <a:t>with 41% of the </a:t>
            </a:r>
            <a:r>
              <a:rPr sz="2400" spc="-15" dirty="0">
                <a:latin typeface="Perpetua"/>
                <a:cs typeface="Perpetua"/>
              </a:rPr>
              <a:t>workload </a:t>
            </a:r>
            <a:r>
              <a:rPr sz="2400" spc="5" dirty="0">
                <a:latin typeface="Perpetua"/>
                <a:cs typeface="Perpetua"/>
              </a:rPr>
              <a:t>running </a:t>
            </a:r>
            <a:r>
              <a:rPr sz="2400" dirty="0">
                <a:latin typeface="Perpetua"/>
                <a:cs typeface="Perpetua"/>
              </a:rPr>
              <a:t>on </a:t>
            </a:r>
            <a:r>
              <a:rPr sz="2400" spc="-10" dirty="0">
                <a:latin typeface="Perpetua"/>
                <a:cs typeface="Perpetua"/>
              </a:rPr>
              <a:t>public </a:t>
            </a:r>
            <a:r>
              <a:rPr sz="2400" dirty="0">
                <a:latin typeface="Perpetua"/>
                <a:cs typeface="Perpetua"/>
              </a:rPr>
              <a:t>cloud</a:t>
            </a:r>
            <a:r>
              <a:rPr sz="2400" spc="-130" dirty="0">
                <a:latin typeface="Perpetua"/>
                <a:cs typeface="Perpetua"/>
              </a:rPr>
              <a:t> </a:t>
            </a:r>
            <a:r>
              <a:rPr sz="2400" dirty="0">
                <a:latin typeface="Perpetua"/>
                <a:cs typeface="Perpetua"/>
              </a:rPr>
              <a:t>platforms  (up </a:t>
            </a:r>
            <a:r>
              <a:rPr sz="2400" spc="-10" dirty="0">
                <a:latin typeface="Perpetua"/>
                <a:cs typeface="Perpetua"/>
              </a:rPr>
              <a:t>from </a:t>
            </a:r>
            <a:r>
              <a:rPr sz="2400" dirty="0">
                <a:latin typeface="Perpetua"/>
                <a:cs typeface="Perpetua"/>
              </a:rPr>
              <a:t>the current</a:t>
            </a:r>
            <a:r>
              <a:rPr sz="2400" spc="-30" dirty="0">
                <a:latin typeface="Perpetua"/>
                <a:cs typeface="Perpetua"/>
              </a:rPr>
              <a:t> </a:t>
            </a:r>
            <a:r>
              <a:rPr sz="2400" dirty="0">
                <a:latin typeface="Perpetua"/>
                <a:cs typeface="Perpetua"/>
              </a:rPr>
              <a:t>31%).</a:t>
            </a:r>
          </a:p>
        </p:txBody>
      </p:sp>
      <p:sp>
        <p:nvSpPr>
          <p:cNvPr id="4" name="object 4"/>
          <p:cNvSpPr/>
          <p:nvPr/>
        </p:nvSpPr>
        <p:spPr>
          <a:xfrm>
            <a:off x="146304" y="6210300"/>
            <a:ext cx="457200" cy="457200"/>
          </a:xfrm>
          <a:custGeom>
            <a:avLst/>
            <a:gdLst/>
            <a:ahLst/>
            <a:cxnLst/>
            <a:rect l="l" t="t" r="r" b="b"/>
            <a:pathLst>
              <a:path w="457200" h="457200">
                <a:moveTo>
                  <a:pt x="228600" y="0"/>
                </a:moveTo>
                <a:lnTo>
                  <a:pt x="182529" y="4644"/>
                </a:lnTo>
                <a:lnTo>
                  <a:pt x="139619" y="17964"/>
                </a:lnTo>
                <a:lnTo>
                  <a:pt x="100788" y="39041"/>
                </a:lnTo>
                <a:lnTo>
                  <a:pt x="66955" y="66955"/>
                </a:lnTo>
                <a:lnTo>
                  <a:pt x="39041" y="100788"/>
                </a:lnTo>
                <a:lnTo>
                  <a:pt x="17964" y="139619"/>
                </a:lnTo>
                <a:lnTo>
                  <a:pt x="4644" y="182529"/>
                </a:lnTo>
                <a:lnTo>
                  <a:pt x="0" y="228600"/>
                </a:lnTo>
                <a:lnTo>
                  <a:pt x="4644" y="274670"/>
                </a:lnTo>
                <a:lnTo>
                  <a:pt x="17964" y="317580"/>
                </a:lnTo>
                <a:lnTo>
                  <a:pt x="39041" y="356411"/>
                </a:lnTo>
                <a:lnTo>
                  <a:pt x="66955" y="390244"/>
                </a:lnTo>
                <a:lnTo>
                  <a:pt x="100788" y="418158"/>
                </a:lnTo>
                <a:lnTo>
                  <a:pt x="139619" y="439235"/>
                </a:lnTo>
                <a:lnTo>
                  <a:pt x="182529" y="452555"/>
                </a:lnTo>
                <a:lnTo>
                  <a:pt x="228600" y="457200"/>
                </a:lnTo>
                <a:lnTo>
                  <a:pt x="274670" y="452555"/>
                </a:lnTo>
                <a:lnTo>
                  <a:pt x="317580" y="439235"/>
                </a:lnTo>
                <a:lnTo>
                  <a:pt x="356411" y="418158"/>
                </a:lnTo>
                <a:lnTo>
                  <a:pt x="390244" y="390244"/>
                </a:lnTo>
                <a:lnTo>
                  <a:pt x="418158" y="356411"/>
                </a:lnTo>
                <a:lnTo>
                  <a:pt x="439235" y="317580"/>
                </a:lnTo>
                <a:lnTo>
                  <a:pt x="452555" y="274670"/>
                </a:lnTo>
                <a:lnTo>
                  <a:pt x="457200" y="228600"/>
                </a:lnTo>
                <a:lnTo>
                  <a:pt x="452555" y="182529"/>
                </a:lnTo>
                <a:lnTo>
                  <a:pt x="439235" y="139619"/>
                </a:lnTo>
                <a:lnTo>
                  <a:pt x="418158" y="100788"/>
                </a:lnTo>
                <a:lnTo>
                  <a:pt x="390244" y="66955"/>
                </a:lnTo>
                <a:lnTo>
                  <a:pt x="356411" y="39041"/>
                </a:lnTo>
                <a:lnTo>
                  <a:pt x="317580" y="17964"/>
                </a:lnTo>
                <a:lnTo>
                  <a:pt x="274670" y="4644"/>
                </a:lnTo>
                <a:lnTo>
                  <a:pt x="228600" y="0"/>
                </a:lnTo>
                <a:close/>
              </a:path>
            </a:pathLst>
          </a:custGeom>
          <a:solidFill>
            <a:srgbClr val="D24717"/>
          </a:solidFill>
        </p:spPr>
        <p:txBody>
          <a:bodyPr wrap="square" lIns="0" tIns="0" rIns="0" bIns="0" rtlCol="0"/>
          <a:lstStyle/>
          <a:p>
            <a:endParaRPr/>
          </a:p>
        </p:txBody>
      </p:sp>
      <p:sp>
        <p:nvSpPr>
          <p:cNvPr id="6" name="object 6"/>
          <p:cNvSpPr txBox="1"/>
          <p:nvPr/>
        </p:nvSpPr>
        <p:spPr>
          <a:xfrm>
            <a:off x="244652" y="6329531"/>
            <a:ext cx="258445" cy="227965"/>
          </a:xfrm>
          <a:prstGeom prst="rect">
            <a:avLst/>
          </a:prstGeom>
        </p:spPr>
        <p:txBody>
          <a:bodyPr vert="horz" wrap="square" lIns="0" tIns="0" rIns="0" bIns="0" rtlCol="0">
            <a:spAutoFit/>
          </a:bodyPr>
          <a:lstStyle/>
          <a:p>
            <a:pPr marL="25400">
              <a:lnSpc>
                <a:spcPts val="1664"/>
              </a:lnSpc>
            </a:pPr>
            <a:fld id="{81D60167-4931-47E6-BA6A-407CBD079E47}" type="slidenum">
              <a:rPr sz="1400" dirty="0">
                <a:solidFill>
                  <a:srgbClr val="FFFFFF"/>
                </a:solidFill>
                <a:latin typeface="Franklin Gothic Book"/>
                <a:cs typeface="Franklin Gothic Book"/>
              </a:rPr>
              <a:t>29</a:t>
            </a:fld>
            <a:endParaRPr sz="1400">
              <a:latin typeface="Franklin Gothic Book"/>
              <a:cs typeface="Franklin Gothic Book"/>
            </a:endParaRPr>
          </a:p>
        </p:txBody>
      </p:sp>
      <p:sp>
        <p:nvSpPr>
          <p:cNvPr id="7" name="Date Placeholder 6">
            <a:extLst>
              <a:ext uri="{FF2B5EF4-FFF2-40B4-BE49-F238E27FC236}">
                <a16:creationId xmlns:a16="http://schemas.microsoft.com/office/drawing/2014/main" id="{9D5EAEF7-0347-4A80-9D8D-DDE49B887891}"/>
              </a:ext>
            </a:extLst>
          </p:cNvPr>
          <p:cNvSpPr>
            <a:spLocks noGrp="1"/>
          </p:cNvSpPr>
          <p:nvPr>
            <p:ph type="dt" sz="half" idx="6"/>
          </p:nvPr>
        </p:nvSpPr>
        <p:spPr/>
        <p:txBody>
          <a:bodyPr/>
          <a:lstStyle/>
          <a:p>
            <a:fld id="{E36EA2F3-FD1B-4CE8-848C-05D528BB124C}" type="datetime2">
              <a:rPr lang="en-US" smtClean="0"/>
              <a:t>Monday, August 26, 2019</a:t>
            </a:fld>
            <a:endParaRPr lang="en-US" dirty="0"/>
          </a:p>
        </p:txBody>
      </p:sp>
      <p:sp>
        <p:nvSpPr>
          <p:cNvPr id="5" name="Slide Number Placeholder 4">
            <a:extLst>
              <a:ext uri="{FF2B5EF4-FFF2-40B4-BE49-F238E27FC236}">
                <a16:creationId xmlns:a16="http://schemas.microsoft.com/office/drawing/2014/main" id="{9BAA214D-7A13-4020-A48A-96DD380CAB13}"/>
              </a:ext>
            </a:extLst>
          </p:cNvPr>
          <p:cNvSpPr>
            <a:spLocks noGrp="1"/>
          </p:cNvSpPr>
          <p:nvPr>
            <p:ph type="sldNum" sz="quarter" idx="7"/>
          </p:nvPr>
        </p:nvSpPr>
        <p:spPr/>
        <p:txBody>
          <a:bodyPr/>
          <a:lstStyle/>
          <a:p>
            <a:pPr marL="25400">
              <a:lnSpc>
                <a:spcPts val="1664"/>
              </a:lnSpc>
            </a:pPr>
            <a:fld id="{81D60167-4931-47E6-BA6A-407CBD079E47}" type="slidenum">
              <a:rPr lang="en-IN" smtClean="0"/>
              <a:t>29</a:t>
            </a:fld>
            <a:endParaRPr lang="en-IN"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A04A676-E532-4BFC-BB5B-3E88ED925E79}"/>
              </a:ext>
            </a:extLst>
          </p:cNvPr>
          <p:cNvSpPr>
            <a:spLocks noGrp="1"/>
          </p:cNvSpPr>
          <p:nvPr>
            <p:ph type="dt" sz="half" idx="6"/>
          </p:nvPr>
        </p:nvSpPr>
        <p:spPr/>
        <p:txBody>
          <a:bodyPr/>
          <a:lstStyle/>
          <a:p>
            <a:fld id="{4814498E-B427-4380-B6BC-EC6EF1BCA03F}" type="datetime2">
              <a:rPr lang="en-US" smtClean="0"/>
              <a:t>Monday, August 26, 2019</a:t>
            </a:fld>
            <a:endParaRPr lang="en-US" dirty="0"/>
          </a:p>
        </p:txBody>
      </p:sp>
      <p:sp>
        <p:nvSpPr>
          <p:cNvPr id="3" name="Slide Number Placeholder 2">
            <a:extLst>
              <a:ext uri="{FF2B5EF4-FFF2-40B4-BE49-F238E27FC236}">
                <a16:creationId xmlns:a16="http://schemas.microsoft.com/office/drawing/2014/main" id="{10A542CF-EE7C-42D3-8230-27060737D6F8}"/>
              </a:ext>
            </a:extLst>
          </p:cNvPr>
          <p:cNvSpPr>
            <a:spLocks noGrp="1"/>
          </p:cNvSpPr>
          <p:nvPr>
            <p:ph type="sldNum" sz="quarter" idx="7"/>
          </p:nvPr>
        </p:nvSpPr>
        <p:spPr/>
        <p:txBody>
          <a:bodyPr/>
          <a:lstStyle/>
          <a:p>
            <a:pPr marL="25400">
              <a:lnSpc>
                <a:spcPts val="1664"/>
              </a:lnSpc>
            </a:pPr>
            <a:fld id="{81D60167-4931-47E6-BA6A-407CBD079E47}" type="slidenum">
              <a:rPr lang="en-IN" smtClean="0"/>
              <a:t>3</a:t>
            </a:fld>
            <a:endParaRPr lang="en-IN" dirty="0"/>
          </a:p>
        </p:txBody>
      </p:sp>
      <p:sp>
        <p:nvSpPr>
          <p:cNvPr id="4" name="Text Placeholder 3">
            <a:extLst>
              <a:ext uri="{FF2B5EF4-FFF2-40B4-BE49-F238E27FC236}">
                <a16:creationId xmlns:a16="http://schemas.microsoft.com/office/drawing/2014/main" id="{0F811381-8DC7-4138-B131-6DEF775B0786}"/>
              </a:ext>
            </a:extLst>
          </p:cNvPr>
          <p:cNvSpPr>
            <a:spLocks noGrp="1"/>
          </p:cNvSpPr>
          <p:nvPr>
            <p:ph type="body" sz="quarter" idx="10"/>
          </p:nvPr>
        </p:nvSpPr>
        <p:spPr>
          <a:xfrm>
            <a:off x="376238" y="381000"/>
            <a:ext cx="8462962" cy="3877985"/>
          </a:xfrm>
        </p:spPr>
        <p:txBody>
          <a:bodyPr/>
          <a:lstStyle/>
          <a:p>
            <a:pPr marL="514350" indent="-514350" algn="just">
              <a:buFont typeface="+mj-lt"/>
              <a:buAutoNum type="arabicPeriod" startAt="15"/>
            </a:pPr>
            <a:r>
              <a:rPr lang="en-IN" b="1" dirty="0"/>
              <a:t>Explain Cloud Architecture with a neat diagram.</a:t>
            </a:r>
          </a:p>
          <a:p>
            <a:pPr marL="514350" indent="-514350" algn="just">
              <a:buFont typeface="+mj-lt"/>
              <a:buAutoNum type="arabicPeriod" startAt="15"/>
            </a:pPr>
            <a:r>
              <a:rPr lang="en-IN" b="1" dirty="0"/>
              <a:t>Describe the merits and demerits of using different                                                                                                                                                                                                                                                                                                                                                                                                                                                                                                                                                                                                                                                                                                                                                                                                                                                                                                                                                                                                                                                                                                                                                                                                                           business driver in cloud.</a:t>
            </a:r>
          </a:p>
          <a:p>
            <a:pPr marL="514350" indent="-514350" algn="just">
              <a:buFont typeface="+mj-lt"/>
              <a:buAutoNum type="arabicPeriod" startAt="15"/>
            </a:pPr>
            <a:r>
              <a:rPr lang="en-IN" b="1" dirty="0"/>
              <a:t>What are the technological challenges faced by cloud computing? Explain.</a:t>
            </a:r>
          </a:p>
          <a:p>
            <a:pPr marL="514350" indent="-514350" algn="just">
              <a:buFont typeface="+mj-lt"/>
              <a:buAutoNum type="arabicPeriod" startAt="15"/>
            </a:pPr>
            <a:r>
              <a:rPr lang="en-IN" dirty="0"/>
              <a:t>Describe multitenancy with an example.</a:t>
            </a:r>
          </a:p>
          <a:p>
            <a:pPr marL="514350" indent="-514350" algn="just">
              <a:buFont typeface="+mj-lt"/>
              <a:buAutoNum type="arabicPeriod" startAt="15"/>
            </a:pPr>
            <a:r>
              <a:rPr lang="en-IN" dirty="0"/>
              <a:t>Describe different design principles followed by cloud.</a:t>
            </a:r>
          </a:p>
          <a:p>
            <a:pPr algn="just"/>
            <a:endParaRPr lang="en-IN" dirty="0"/>
          </a:p>
          <a:p>
            <a:pPr algn="just"/>
            <a:endParaRPr lang="en-IN" dirty="0"/>
          </a:p>
        </p:txBody>
      </p:sp>
    </p:spTree>
    <p:extLst>
      <p:ext uri="{BB962C8B-B14F-4D97-AF65-F5344CB8AC3E}">
        <p14:creationId xmlns:p14="http://schemas.microsoft.com/office/powerpoint/2010/main" val="29041102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93444" y="688974"/>
            <a:ext cx="2517140" cy="635000"/>
          </a:xfrm>
          <a:prstGeom prst="rect">
            <a:avLst/>
          </a:prstGeom>
        </p:spPr>
        <p:txBody>
          <a:bodyPr vert="horz" wrap="square" lIns="0" tIns="12065" rIns="0" bIns="0" rtlCol="0">
            <a:spAutoFit/>
          </a:bodyPr>
          <a:lstStyle/>
          <a:p>
            <a:pPr marL="12700">
              <a:lnSpc>
                <a:spcPct val="100000"/>
              </a:lnSpc>
              <a:spcBef>
                <a:spcPts val="95"/>
              </a:spcBef>
            </a:pPr>
            <a:r>
              <a:rPr spc="-15" dirty="0">
                <a:solidFill>
                  <a:srgbClr val="696363"/>
                </a:solidFill>
              </a:rPr>
              <a:t>“Facepalm”</a:t>
            </a:r>
          </a:p>
        </p:txBody>
      </p:sp>
      <p:sp>
        <p:nvSpPr>
          <p:cNvPr id="3" name="object 3"/>
          <p:cNvSpPr/>
          <p:nvPr/>
        </p:nvSpPr>
        <p:spPr>
          <a:xfrm>
            <a:off x="1624202" y="1556766"/>
            <a:ext cx="6247511" cy="4615434"/>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146304" y="6210300"/>
            <a:ext cx="457200" cy="457200"/>
          </a:xfrm>
          <a:custGeom>
            <a:avLst/>
            <a:gdLst/>
            <a:ahLst/>
            <a:cxnLst/>
            <a:rect l="l" t="t" r="r" b="b"/>
            <a:pathLst>
              <a:path w="457200" h="457200">
                <a:moveTo>
                  <a:pt x="228600" y="0"/>
                </a:moveTo>
                <a:lnTo>
                  <a:pt x="182529" y="4644"/>
                </a:lnTo>
                <a:lnTo>
                  <a:pt x="139619" y="17964"/>
                </a:lnTo>
                <a:lnTo>
                  <a:pt x="100788" y="39041"/>
                </a:lnTo>
                <a:lnTo>
                  <a:pt x="66955" y="66955"/>
                </a:lnTo>
                <a:lnTo>
                  <a:pt x="39041" y="100788"/>
                </a:lnTo>
                <a:lnTo>
                  <a:pt x="17964" y="139619"/>
                </a:lnTo>
                <a:lnTo>
                  <a:pt x="4644" y="182529"/>
                </a:lnTo>
                <a:lnTo>
                  <a:pt x="0" y="228600"/>
                </a:lnTo>
                <a:lnTo>
                  <a:pt x="4644" y="274670"/>
                </a:lnTo>
                <a:lnTo>
                  <a:pt x="17964" y="317580"/>
                </a:lnTo>
                <a:lnTo>
                  <a:pt x="39041" y="356411"/>
                </a:lnTo>
                <a:lnTo>
                  <a:pt x="66955" y="390244"/>
                </a:lnTo>
                <a:lnTo>
                  <a:pt x="100788" y="418158"/>
                </a:lnTo>
                <a:lnTo>
                  <a:pt x="139619" y="439235"/>
                </a:lnTo>
                <a:lnTo>
                  <a:pt x="182529" y="452555"/>
                </a:lnTo>
                <a:lnTo>
                  <a:pt x="228600" y="457200"/>
                </a:lnTo>
                <a:lnTo>
                  <a:pt x="274670" y="452555"/>
                </a:lnTo>
                <a:lnTo>
                  <a:pt x="317580" y="439235"/>
                </a:lnTo>
                <a:lnTo>
                  <a:pt x="356411" y="418158"/>
                </a:lnTo>
                <a:lnTo>
                  <a:pt x="390244" y="390244"/>
                </a:lnTo>
                <a:lnTo>
                  <a:pt x="418158" y="356411"/>
                </a:lnTo>
                <a:lnTo>
                  <a:pt x="439235" y="317580"/>
                </a:lnTo>
                <a:lnTo>
                  <a:pt x="452555" y="274670"/>
                </a:lnTo>
                <a:lnTo>
                  <a:pt x="457200" y="228600"/>
                </a:lnTo>
                <a:lnTo>
                  <a:pt x="452555" y="182529"/>
                </a:lnTo>
                <a:lnTo>
                  <a:pt x="439235" y="139619"/>
                </a:lnTo>
                <a:lnTo>
                  <a:pt x="418158" y="100788"/>
                </a:lnTo>
                <a:lnTo>
                  <a:pt x="390244" y="66955"/>
                </a:lnTo>
                <a:lnTo>
                  <a:pt x="356411" y="39041"/>
                </a:lnTo>
                <a:lnTo>
                  <a:pt x="317580" y="17964"/>
                </a:lnTo>
                <a:lnTo>
                  <a:pt x="274670" y="4644"/>
                </a:lnTo>
                <a:lnTo>
                  <a:pt x="228600" y="0"/>
                </a:lnTo>
                <a:close/>
              </a:path>
            </a:pathLst>
          </a:custGeom>
          <a:solidFill>
            <a:srgbClr val="D24717"/>
          </a:solidFill>
        </p:spPr>
        <p:txBody>
          <a:bodyPr wrap="square" lIns="0" tIns="0" rIns="0" bIns="0" rtlCol="0"/>
          <a:lstStyle/>
          <a:p>
            <a:endParaRPr/>
          </a:p>
        </p:txBody>
      </p:sp>
      <p:sp>
        <p:nvSpPr>
          <p:cNvPr id="6" name="object 6"/>
          <p:cNvSpPr txBox="1"/>
          <p:nvPr/>
        </p:nvSpPr>
        <p:spPr>
          <a:xfrm>
            <a:off x="244652" y="6329531"/>
            <a:ext cx="258445" cy="227965"/>
          </a:xfrm>
          <a:prstGeom prst="rect">
            <a:avLst/>
          </a:prstGeom>
        </p:spPr>
        <p:txBody>
          <a:bodyPr vert="horz" wrap="square" lIns="0" tIns="0" rIns="0" bIns="0" rtlCol="0">
            <a:spAutoFit/>
          </a:bodyPr>
          <a:lstStyle/>
          <a:p>
            <a:pPr marL="25400">
              <a:lnSpc>
                <a:spcPts val="1664"/>
              </a:lnSpc>
            </a:pPr>
            <a:fld id="{81D60167-4931-47E6-BA6A-407CBD079E47}" type="slidenum">
              <a:rPr sz="1400" dirty="0">
                <a:solidFill>
                  <a:srgbClr val="FFFFFF"/>
                </a:solidFill>
                <a:latin typeface="Franklin Gothic Book"/>
                <a:cs typeface="Franklin Gothic Book"/>
              </a:rPr>
              <a:t>30</a:t>
            </a:fld>
            <a:endParaRPr sz="1400">
              <a:latin typeface="Franklin Gothic Book"/>
              <a:cs typeface="Franklin Gothic Book"/>
            </a:endParaRPr>
          </a:p>
        </p:txBody>
      </p:sp>
      <p:sp>
        <p:nvSpPr>
          <p:cNvPr id="7" name="Date Placeholder 6">
            <a:extLst>
              <a:ext uri="{FF2B5EF4-FFF2-40B4-BE49-F238E27FC236}">
                <a16:creationId xmlns:a16="http://schemas.microsoft.com/office/drawing/2014/main" id="{2213FC70-759D-4B5A-9C7F-6041CC00DCBB}"/>
              </a:ext>
            </a:extLst>
          </p:cNvPr>
          <p:cNvSpPr>
            <a:spLocks noGrp="1"/>
          </p:cNvSpPr>
          <p:nvPr>
            <p:ph type="dt" sz="half" idx="6"/>
          </p:nvPr>
        </p:nvSpPr>
        <p:spPr/>
        <p:txBody>
          <a:bodyPr/>
          <a:lstStyle/>
          <a:p>
            <a:fld id="{D908BEB1-DE03-4FE8-9BEC-68260704C855}" type="datetime2">
              <a:rPr lang="en-US" smtClean="0"/>
              <a:t>Monday, August 26, 2019</a:t>
            </a:fld>
            <a:endParaRPr lang="en-US"/>
          </a:p>
        </p:txBody>
      </p:sp>
      <p:sp>
        <p:nvSpPr>
          <p:cNvPr id="5" name="Slide Number Placeholder 4">
            <a:extLst>
              <a:ext uri="{FF2B5EF4-FFF2-40B4-BE49-F238E27FC236}">
                <a16:creationId xmlns:a16="http://schemas.microsoft.com/office/drawing/2014/main" id="{9F0BBA8E-89E8-4591-9386-7ACE4AB150BB}"/>
              </a:ext>
            </a:extLst>
          </p:cNvPr>
          <p:cNvSpPr>
            <a:spLocks noGrp="1"/>
          </p:cNvSpPr>
          <p:nvPr>
            <p:ph type="sldNum" sz="quarter" idx="7"/>
          </p:nvPr>
        </p:nvSpPr>
        <p:spPr/>
        <p:txBody>
          <a:bodyPr/>
          <a:lstStyle/>
          <a:p>
            <a:pPr marL="25400">
              <a:lnSpc>
                <a:spcPts val="1664"/>
              </a:lnSpc>
            </a:pPr>
            <a:fld id="{81D60167-4931-47E6-BA6A-407CBD079E47}" type="slidenum">
              <a:rPr lang="en-IN" smtClean="0"/>
              <a:t>30</a:t>
            </a:fld>
            <a:endParaRPr lang="en-IN"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6"/>
          <p:cNvSpPr txBox="1">
            <a:spLocks noGrp="1"/>
          </p:cNvSpPr>
          <p:nvPr>
            <p:ph type="title"/>
          </p:nvPr>
        </p:nvSpPr>
        <p:spPr>
          <a:xfrm>
            <a:off x="993444" y="449402"/>
            <a:ext cx="6650355" cy="878840"/>
          </a:xfrm>
          <a:prstGeom prst="rect">
            <a:avLst/>
          </a:prstGeom>
        </p:spPr>
        <p:txBody>
          <a:bodyPr vert="horz" wrap="square" lIns="0" tIns="12065" rIns="0" bIns="0" rtlCol="0">
            <a:spAutoFit/>
          </a:bodyPr>
          <a:lstStyle/>
          <a:p>
            <a:pPr marL="12700" marR="5080">
              <a:lnSpc>
                <a:spcPct val="100000"/>
              </a:lnSpc>
              <a:spcBef>
                <a:spcPts val="95"/>
              </a:spcBef>
            </a:pPr>
            <a:r>
              <a:rPr sz="2800" spc="-5" dirty="0">
                <a:solidFill>
                  <a:srgbClr val="696363"/>
                </a:solidFill>
              </a:rPr>
              <a:t>The cloud </a:t>
            </a:r>
            <a:r>
              <a:rPr sz="2800" spc="-15" dirty="0">
                <a:solidFill>
                  <a:srgbClr val="696363"/>
                </a:solidFill>
              </a:rPr>
              <a:t>(r)evolution: </a:t>
            </a:r>
            <a:r>
              <a:rPr sz="2800" spc="-5" dirty="0">
                <a:solidFill>
                  <a:srgbClr val="696363"/>
                </a:solidFill>
              </a:rPr>
              <a:t>solving </a:t>
            </a:r>
            <a:r>
              <a:rPr sz="2800" spc="-10" dirty="0">
                <a:solidFill>
                  <a:srgbClr val="696363"/>
                </a:solidFill>
              </a:rPr>
              <a:t>problems </a:t>
            </a:r>
            <a:r>
              <a:rPr sz="2800" spc="-5" dirty="0">
                <a:solidFill>
                  <a:srgbClr val="696363"/>
                </a:solidFill>
              </a:rPr>
              <a:t>that  current </a:t>
            </a:r>
            <a:r>
              <a:rPr sz="2800" spc="-10" dirty="0">
                <a:solidFill>
                  <a:srgbClr val="696363"/>
                </a:solidFill>
              </a:rPr>
              <a:t>technology </a:t>
            </a:r>
            <a:r>
              <a:rPr sz="2800" spc="-5" dirty="0">
                <a:solidFill>
                  <a:srgbClr val="696363"/>
                </a:solidFill>
              </a:rPr>
              <a:t>models can’t</a:t>
            </a:r>
            <a:r>
              <a:rPr sz="2800" spc="25" dirty="0">
                <a:solidFill>
                  <a:srgbClr val="696363"/>
                </a:solidFill>
              </a:rPr>
              <a:t> </a:t>
            </a:r>
            <a:r>
              <a:rPr sz="2800" spc="-15" dirty="0">
                <a:solidFill>
                  <a:srgbClr val="696363"/>
                </a:solidFill>
              </a:rPr>
              <a:t>solve</a:t>
            </a:r>
            <a:endParaRPr sz="2800"/>
          </a:p>
        </p:txBody>
      </p:sp>
      <p:grpSp>
        <p:nvGrpSpPr>
          <p:cNvPr id="72" name="Group 71">
            <a:extLst>
              <a:ext uri="{FF2B5EF4-FFF2-40B4-BE49-F238E27FC236}">
                <a16:creationId xmlns:a16="http://schemas.microsoft.com/office/drawing/2014/main" id="{0AC982D7-B8A4-46B8-A173-5B0739AB13E5}"/>
              </a:ext>
            </a:extLst>
          </p:cNvPr>
          <p:cNvGrpSpPr/>
          <p:nvPr/>
        </p:nvGrpSpPr>
        <p:grpSpPr>
          <a:xfrm>
            <a:off x="690562" y="1727200"/>
            <a:ext cx="7807643" cy="4164583"/>
            <a:chOff x="690562" y="1727200"/>
            <a:chExt cx="7807643" cy="4164583"/>
          </a:xfrm>
        </p:grpSpPr>
        <p:sp>
          <p:nvSpPr>
            <p:cNvPr id="2" name="object 2"/>
            <p:cNvSpPr/>
            <p:nvPr/>
          </p:nvSpPr>
          <p:spPr>
            <a:xfrm>
              <a:off x="690562" y="1727200"/>
              <a:ext cx="5591810" cy="4156075"/>
            </a:xfrm>
            <a:custGeom>
              <a:avLst/>
              <a:gdLst/>
              <a:ahLst/>
              <a:cxnLst/>
              <a:rect l="l" t="t" r="r" b="b"/>
              <a:pathLst>
                <a:path w="5591810" h="4156075">
                  <a:moveTo>
                    <a:pt x="3513137" y="0"/>
                  </a:moveTo>
                  <a:lnTo>
                    <a:pt x="0" y="0"/>
                  </a:lnTo>
                  <a:lnTo>
                    <a:pt x="0" y="4156075"/>
                  </a:lnTo>
                  <a:lnTo>
                    <a:pt x="3513137" y="4156075"/>
                  </a:lnTo>
                  <a:lnTo>
                    <a:pt x="5591238" y="2078101"/>
                  </a:lnTo>
                  <a:lnTo>
                    <a:pt x="3513137" y="0"/>
                  </a:lnTo>
                  <a:close/>
                </a:path>
              </a:pathLst>
            </a:custGeom>
            <a:solidFill>
              <a:srgbClr val="7E7E7E">
                <a:alpha val="79998"/>
              </a:srgbClr>
            </a:solidFill>
          </p:spPr>
          <p:txBody>
            <a:bodyPr wrap="square" lIns="0" tIns="0" rIns="0" bIns="0" rtlCol="0"/>
            <a:lstStyle/>
            <a:p>
              <a:endParaRPr dirty="0"/>
            </a:p>
          </p:txBody>
        </p:sp>
        <p:sp>
          <p:nvSpPr>
            <p:cNvPr id="3" name="object 3"/>
            <p:cNvSpPr/>
            <p:nvPr/>
          </p:nvSpPr>
          <p:spPr>
            <a:xfrm>
              <a:off x="690562" y="1727200"/>
              <a:ext cx="5591810" cy="4156075"/>
            </a:xfrm>
            <a:custGeom>
              <a:avLst/>
              <a:gdLst/>
              <a:ahLst/>
              <a:cxnLst/>
              <a:rect l="l" t="t" r="r" b="b"/>
              <a:pathLst>
                <a:path w="5591810" h="4156075">
                  <a:moveTo>
                    <a:pt x="0" y="0"/>
                  </a:moveTo>
                  <a:lnTo>
                    <a:pt x="3513137" y="0"/>
                  </a:lnTo>
                  <a:lnTo>
                    <a:pt x="5591238" y="2078101"/>
                  </a:lnTo>
                  <a:lnTo>
                    <a:pt x="3513137" y="4156075"/>
                  </a:lnTo>
                  <a:lnTo>
                    <a:pt x="0" y="4156075"/>
                  </a:lnTo>
                  <a:lnTo>
                    <a:pt x="0" y="0"/>
                  </a:lnTo>
                  <a:close/>
                </a:path>
              </a:pathLst>
            </a:custGeom>
            <a:ln w="19050">
              <a:solidFill>
                <a:srgbClr val="E9E4DC"/>
              </a:solidFill>
            </a:ln>
          </p:spPr>
          <p:txBody>
            <a:bodyPr wrap="square" lIns="0" tIns="0" rIns="0" bIns="0" rtlCol="0"/>
            <a:lstStyle/>
            <a:p>
              <a:endParaRPr/>
            </a:p>
          </p:txBody>
        </p:sp>
        <p:sp>
          <p:nvSpPr>
            <p:cNvPr id="4" name="object 4"/>
            <p:cNvSpPr/>
            <p:nvPr/>
          </p:nvSpPr>
          <p:spPr>
            <a:xfrm>
              <a:off x="2882900" y="1735073"/>
              <a:ext cx="5615305" cy="4156710"/>
            </a:xfrm>
            <a:custGeom>
              <a:avLst/>
              <a:gdLst/>
              <a:ahLst/>
              <a:cxnLst/>
              <a:rect l="l" t="t" r="r" b="b"/>
              <a:pathLst>
                <a:path w="5615305" h="4156710">
                  <a:moveTo>
                    <a:pt x="5615051" y="0"/>
                  </a:moveTo>
                  <a:lnTo>
                    <a:pt x="2077974" y="0"/>
                  </a:lnTo>
                  <a:lnTo>
                    <a:pt x="0" y="2078101"/>
                  </a:lnTo>
                  <a:lnTo>
                    <a:pt x="2077974" y="4156138"/>
                  </a:lnTo>
                  <a:lnTo>
                    <a:pt x="5615051" y="4156138"/>
                  </a:lnTo>
                  <a:lnTo>
                    <a:pt x="5615051" y="0"/>
                  </a:lnTo>
                  <a:close/>
                </a:path>
              </a:pathLst>
            </a:custGeom>
            <a:solidFill>
              <a:srgbClr val="7E7E7E">
                <a:alpha val="79998"/>
              </a:srgbClr>
            </a:solidFill>
          </p:spPr>
          <p:txBody>
            <a:bodyPr wrap="square" lIns="0" tIns="0" rIns="0" bIns="0" rtlCol="0"/>
            <a:lstStyle/>
            <a:p>
              <a:endParaRPr dirty="0"/>
            </a:p>
          </p:txBody>
        </p:sp>
        <p:sp>
          <p:nvSpPr>
            <p:cNvPr id="5" name="object 5"/>
            <p:cNvSpPr/>
            <p:nvPr/>
          </p:nvSpPr>
          <p:spPr>
            <a:xfrm>
              <a:off x="2882900" y="1735073"/>
              <a:ext cx="5615305" cy="4156710"/>
            </a:xfrm>
            <a:custGeom>
              <a:avLst/>
              <a:gdLst/>
              <a:ahLst/>
              <a:cxnLst/>
              <a:rect l="l" t="t" r="r" b="b"/>
              <a:pathLst>
                <a:path w="5615305" h="4156710">
                  <a:moveTo>
                    <a:pt x="5615051" y="4156138"/>
                  </a:moveTo>
                  <a:lnTo>
                    <a:pt x="2077974" y="4156138"/>
                  </a:lnTo>
                  <a:lnTo>
                    <a:pt x="0" y="2078101"/>
                  </a:lnTo>
                  <a:lnTo>
                    <a:pt x="2077974" y="0"/>
                  </a:lnTo>
                  <a:lnTo>
                    <a:pt x="5615051" y="0"/>
                  </a:lnTo>
                  <a:lnTo>
                    <a:pt x="5615051" y="4156138"/>
                  </a:lnTo>
                  <a:close/>
                </a:path>
              </a:pathLst>
            </a:custGeom>
            <a:ln w="19050">
              <a:solidFill>
                <a:srgbClr val="E9E4DC"/>
              </a:solidFill>
            </a:ln>
          </p:spPr>
          <p:txBody>
            <a:bodyPr wrap="square" lIns="0" tIns="0" rIns="0" bIns="0" rtlCol="0"/>
            <a:lstStyle/>
            <a:p>
              <a:endParaRPr/>
            </a:p>
          </p:txBody>
        </p:sp>
        <p:sp>
          <p:nvSpPr>
            <p:cNvPr id="7" name="object 7"/>
            <p:cNvSpPr/>
            <p:nvPr/>
          </p:nvSpPr>
          <p:spPr>
            <a:xfrm>
              <a:off x="2320925" y="5016500"/>
              <a:ext cx="4410075" cy="622300"/>
            </a:xfrm>
            <a:custGeom>
              <a:avLst/>
              <a:gdLst/>
              <a:ahLst/>
              <a:cxnLst/>
              <a:rect l="l" t="t" r="r" b="b"/>
              <a:pathLst>
                <a:path w="4410075" h="622300">
                  <a:moveTo>
                    <a:pt x="4098925" y="0"/>
                  </a:moveTo>
                  <a:lnTo>
                    <a:pt x="4098925" y="155575"/>
                  </a:lnTo>
                  <a:lnTo>
                    <a:pt x="0" y="155575"/>
                  </a:lnTo>
                  <a:lnTo>
                    <a:pt x="0" y="466725"/>
                  </a:lnTo>
                  <a:lnTo>
                    <a:pt x="4098925" y="466725"/>
                  </a:lnTo>
                  <a:lnTo>
                    <a:pt x="4098925" y="622300"/>
                  </a:lnTo>
                  <a:lnTo>
                    <a:pt x="4410075" y="311150"/>
                  </a:lnTo>
                  <a:lnTo>
                    <a:pt x="4098925" y="0"/>
                  </a:lnTo>
                  <a:close/>
                </a:path>
              </a:pathLst>
            </a:custGeom>
            <a:solidFill>
              <a:srgbClr val="FFFFFF"/>
            </a:solidFill>
          </p:spPr>
          <p:txBody>
            <a:bodyPr wrap="square" lIns="0" tIns="0" rIns="0" bIns="0" rtlCol="0"/>
            <a:lstStyle/>
            <a:p>
              <a:endParaRPr sz="2400" dirty="0"/>
            </a:p>
          </p:txBody>
        </p:sp>
        <p:sp>
          <p:nvSpPr>
            <p:cNvPr id="8" name="object 8"/>
            <p:cNvSpPr/>
            <p:nvPr/>
          </p:nvSpPr>
          <p:spPr>
            <a:xfrm>
              <a:off x="2320925" y="5016500"/>
              <a:ext cx="4410075" cy="622300"/>
            </a:xfrm>
            <a:custGeom>
              <a:avLst/>
              <a:gdLst/>
              <a:ahLst/>
              <a:cxnLst/>
              <a:rect l="l" t="t" r="r" b="b"/>
              <a:pathLst>
                <a:path w="4410075" h="622300">
                  <a:moveTo>
                    <a:pt x="0" y="155575"/>
                  </a:moveTo>
                  <a:lnTo>
                    <a:pt x="4098925" y="155575"/>
                  </a:lnTo>
                  <a:lnTo>
                    <a:pt x="4098925" y="0"/>
                  </a:lnTo>
                  <a:lnTo>
                    <a:pt x="4410075" y="311150"/>
                  </a:lnTo>
                  <a:lnTo>
                    <a:pt x="4098925" y="622300"/>
                  </a:lnTo>
                  <a:lnTo>
                    <a:pt x="4098925" y="466725"/>
                  </a:lnTo>
                  <a:lnTo>
                    <a:pt x="0" y="466725"/>
                  </a:lnTo>
                  <a:lnTo>
                    <a:pt x="0" y="155575"/>
                  </a:lnTo>
                  <a:close/>
                </a:path>
              </a:pathLst>
            </a:custGeom>
            <a:ln w="19050">
              <a:solidFill>
                <a:srgbClr val="7E7E7E"/>
              </a:solidFill>
            </a:ln>
          </p:spPr>
          <p:txBody>
            <a:bodyPr wrap="square" lIns="0" tIns="0" rIns="0" bIns="0" rtlCol="0"/>
            <a:lstStyle/>
            <a:p>
              <a:endParaRPr/>
            </a:p>
          </p:txBody>
        </p:sp>
        <p:sp>
          <p:nvSpPr>
            <p:cNvPr id="9" name="object 9"/>
            <p:cNvSpPr txBox="1"/>
            <p:nvPr/>
          </p:nvSpPr>
          <p:spPr>
            <a:xfrm>
              <a:off x="3071788" y="5183504"/>
              <a:ext cx="2912452" cy="320601"/>
            </a:xfrm>
            <a:prstGeom prst="rect">
              <a:avLst/>
            </a:prstGeom>
          </p:spPr>
          <p:txBody>
            <a:bodyPr vert="horz" wrap="square" lIns="0" tIns="12700" rIns="0" bIns="0" rtlCol="0">
              <a:spAutoFit/>
            </a:bodyPr>
            <a:lstStyle/>
            <a:p>
              <a:pPr marL="12700">
                <a:lnSpc>
                  <a:spcPct val="100000"/>
                </a:lnSpc>
                <a:spcBef>
                  <a:spcPts val="100"/>
                </a:spcBef>
              </a:pPr>
              <a:r>
                <a:rPr sz="2000" spc="-20" dirty="0">
                  <a:latin typeface="Perpetua"/>
                  <a:cs typeface="Perpetua"/>
                </a:rPr>
                <a:t>Technology over </a:t>
              </a:r>
              <a:r>
                <a:rPr sz="2000" spc="-5" dirty="0">
                  <a:latin typeface="Perpetua"/>
                  <a:cs typeface="Perpetua"/>
                </a:rPr>
                <a:t>the</a:t>
              </a:r>
              <a:r>
                <a:rPr sz="2000" spc="-30" dirty="0">
                  <a:latin typeface="Perpetua"/>
                  <a:cs typeface="Perpetua"/>
                </a:rPr>
                <a:t> </a:t>
              </a:r>
              <a:r>
                <a:rPr sz="2000" dirty="0">
                  <a:latin typeface="Perpetua"/>
                  <a:cs typeface="Perpetua"/>
                </a:rPr>
                <a:t>internet</a:t>
              </a:r>
            </a:p>
          </p:txBody>
        </p:sp>
        <p:sp>
          <p:nvSpPr>
            <p:cNvPr id="10" name="object 10"/>
            <p:cNvSpPr/>
            <p:nvPr/>
          </p:nvSpPr>
          <p:spPr>
            <a:xfrm>
              <a:off x="905255" y="4370832"/>
              <a:ext cx="1565147" cy="1379219"/>
            </a:xfrm>
            <a:prstGeom prst="rect">
              <a:avLst/>
            </a:prstGeom>
            <a:blipFill>
              <a:blip r:embed="rId3" cstate="print"/>
              <a:stretch>
                <a:fillRect/>
              </a:stretch>
            </a:blipFill>
          </p:spPr>
          <p:txBody>
            <a:bodyPr wrap="square" lIns="0" tIns="0" rIns="0" bIns="0" rtlCol="0"/>
            <a:lstStyle/>
            <a:p>
              <a:endParaRPr/>
            </a:p>
          </p:txBody>
        </p:sp>
        <p:sp>
          <p:nvSpPr>
            <p:cNvPr id="11" name="object 11"/>
            <p:cNvSpPr txBox="1"/>
            <p:nvPr/>
          </p:nvSpPr>
          <p:spPr>
            <a:xfrm>
              <a:off x="1076261" y="4475340"/>
              <a:ext cx="1266826" cy="843821"/>
            </a:xfrm>
            <a:prstGeom prst="rect">
              <a:avLst/>
            </a:prstGeom>
          </p:spPr>
          <p:txBody>
            <a:bodyPr vert="horz" wrap="square" lIns="0" tIns="12700" rIns="0" bIns="0" rtlCol="0">
              <a:spAutoFit/>
            </a:bodyPr>
            <a:lstStyle/>
            <a:p>
              <a:pPr marL="12700" marR="5080">
                <a:lnSpc>
                  <a:spcPct val="100000"/>
                </a:lnSpc>
                <a:spcBef>
                  <a:spcPts val="100"/>
                </a:spcBef>
              </a:pPr>
              <a:r>
                <a:rPr dirty="0">
                  <a:solidFill>
                    <a:srgbClr val="9E6855"/>
                  </a:solidFill>
                  <a:latin typeface="Perpetua"/>
                  <a:cs typeface="Perpetua"/>
                </a:rPr>
                <a:t>Existing apps</a:t>
              </a:r>
              <a:r>
                <a:rPr spc="-130" dirty="0">
                  <a:solidFill>
                    <a:srgbClr val="9E6855"/>
                  </a:solidFill>
                  <a:latin typeface="Perpetua"/>
                  <a:cs typeface="Perpetua"/>
                </a:rPr>
                <a:t> </a:t>
              </a:r>
              <a:r>
                <a:rPr dirty="0">
                  <a:solidFill>
                    <a:srgbClr val="9E6855"/>
                  </a:solidFill>
                  <a:latin typeface="Perpetua"/>
                  <a:cs typeface="Perpetua"/>
                </a:rPr>
                <a:t>and  infrastructure</a:t>
              </a:r>
              <a:endParaRPr dirty="0">
                <a:latin typeface="Perpetua"/>
                <a:cs typeface="Perpetua"/>
              </a:endParaRPr>
            </a:p>
          </p:txBody>
        </p:sp>
        <p:sp>
          <p:nvSpPr>
            <p:cNvPr id="12" name="object 12"/>
            <p:cNvSpPr/>
            <p:nvPr/>
          </p:nvSpPr>
          <p:spPr>
            <a:xfrm>
              <a:off x="6679692" y="4914900"/>
              <a:ext cx="1534668" cy="874776"/>
            </a:xfrm>
            <a:prstGeom prst="rect">
              <a:avLst/>
            </a:prstGeom>
            <a:blipFill>
              <a:blip r:embed="rId4" cstate="print"/>
              <a:stretch>
                <a:fillRect/>
              </a:stretch>
            </a:blipFill>
          </p:spPr>
          <p:txBody>
            <a:bodyPr wrap="square" lIns="0" tIns="0" rIns="0" bIns="0" rtlCol="0"/>
            <a:lstStyle/>
            <a:p>
              <a:endParaRPr/>
            </a:p>
          </p:txBody>
        </p:sp>
        <p:sp>
          <p:nvSpPr>
            <p:cNvPr id="13" name="object 13"/>
            <p:cNvSpPr txBox="1"/>
            <p:nvPr/>
          </p:nvSpPr>
          <p:spPr>
            <a:xfrm>
              <a:off x="6823328" y="4950967"/>
              <a:ext cx="1323341" cy="566822"/>
            </a:xfrm>
            <a:prstGeom prst="rect">
              <a:avLst/>
            </a:prstGeom>
          </p:spPr>
          <p:txBody>
            <a:bodyPr vert="horz" wrap="square" lIns="0" tIns="12700" rIns="0" bIns="0" rtlCol="0">
              <a:spAutoFit/>
            </a:bodyPr>
            <a:lstStyle/>
            <a:p>
              <a:pPr marL="12700" marR="5080">
                <a:lnSpc>
                  <a:spcPct val="100000"/>
                </a:lnSpc>
                <a:spcBef>
                  <a:spcPts val="100"/>
                </a:spcBef>
              </a:pPr>
              <a:r>
                <a:rPr spc="-5" dirty="0">
                  <a:solidFill>
                    <a:srgbClr val="9E6855"/>
                  </a:solidFill>
                  <a:latin typeface="Perpetua"/>
                  <a:cs typeface="Perpetua"/>
                </a:rPr>
                <a:t>C</a:t>
              </a:r>
              <a:r>
                <a:rPr dirty="0">
                  <a:solidFill>
                    <a:srgbClr val="9E6855"/>
                  </a:solidFill>
                  <a:latin typeface="Perpetua"/>
                  <a:cs typeface="Perpetua"/>
                </a:rPr>
                <a:t>ont</a:t>
              </a:r>
              <a:r>
                <a:rPr spc="-10" dirty="0">
                  <a:solidFill>
                    <a:srgbClr val="9E6855"/>
                  </a:solidFill>
                  <a:latin typeface="Perpetua"/>
                  <a:cs typeface="Perpetua"/>
                </a:rPr>
                <a:t>r</a:t>
              </a:r>
              <a:r>
                <a:rPr spc="-5" dirty="0">
                  <a:solidFill>
                    <a:srgbClr val="9E6855"/>
                  </a:solidFill>
                  <a:latin typeface="Perpetua"/>
                  <a:cs typeface="Perpetua"/>
                </a:rPr>
                <a:t>ac</a:t>
              </a:r>
              <a:r>
                <a:rPr spc="5" dirty="0">
                  <a:solidFill>
                    <a:srgbClr val="9E6855"/>
                  </a:solidFill>
                  <a:latin typeface="Perpetua"/>
                  <a:cs typeface="Perpetua"/>
                </a:rPr>
                <a:t>t</a:t>
              </a:r>
              <a:r>
                <a:rPr dirty="0">
                  <a:solidFill>
                    <a:srgbClr val="9E6855"/>
                  </a:solidFill>
                  <a:latin typeface="Perpetua"/>
                  <a:cs typeface="Perpetua"/>
                </a:rPr>
                <a:t>-</a:t>
              </a:r>
              <a:r>
                <a:rPr spc="-10" dirty="0">
                  <a:solidFill>
                    <a:srgbClr val="9E6855"/>
                  </a:solidFill>
                  <a:latin typeface="Perpetua"/>
                  <a:cs typeface="Perpetua"/>
                </a:rPr>
                <a:t>b</a:t>
              </a:r>
              <a:r>
                <a:rPr spc="-5" dirty="0">
                  <a:solidFill>
                    <a:srgbClr val="9E6855"/>
                  </a:solidFill>
                  <a:latin typeface="Perpetua"/>
                  <a:cs typeface="Perpetua"/>
                </a:rPr>
                <a:t>a</a:t>
              </a:r>
              <a:r>
                <a:rPr spc="5" dirty="0">
                  <a:solidFill>
                    <a:srgbClr val="9E6855"/>
                  </a:solidFill>
                  <a:latin typeface="Perpetua"/>
                  <a:cs typeface="Perpetua"/>
                </a:rPr>
                <a:t>s</a:t>
              </a:r>
              <a:r>
                <a:rPr spc="-10" dirty="0">
                  <a:solidFill>
                    <a:srgbClr val="9E6855"/>
                  </a:solidFill>
                  <a:latin typeface="Perpetua"/>
                  <a:cs typeface="Perpetua"/>
                </a:rPr>
                <a:t>e</a:t>
              </a:r>
              <a:r>
                <a:rPr dirty="0">
                  <a:solidFill>
                    <a:srgbClr val="9E6855"/>
                  </a:solidFill>
                  <a:latin typeface="Perpetua"/>
                  <a:cs typeface="Perpetua"/>
                </a:rPr>
                <a:t>d  consumption</a:t>
              </a:r>
              <a:endParaRPr dirty="0">
                <a:latin typeface="Perpetua"/>
                <a:cs typeface="Perpetua"/>
              </a:endParaRPr>
            </a:p>
          </p:txBody>
        </p:sp>
        <p:sp>
          <p:nvSpPr>
            <p:cNvPr id="14" name="object 14"/>
            <p:cNvSpPr/>
            <p:nvPr/>
          </p:nvSpPr>
          <p:spPr>
            <a:xfrm>
              <a:off x="2233676" y="2638425"/>
              <a:ext cx="4453255" cy="405130"/>
            </a:xfrm>
            <a:custGeom>
              <a:avLst/>
              <a:gdLst/>
              <a:ahLst/>
              <a:cxnLst/>
              <a:rect l="l" t="t" r="r" b="b"/>
              <a:pathLst>
                <a:path w="4453255" h="405130">
                  <a:moveTo>
                    <a:pt x="4250436" y="0"/>
                  </a:moveTo>
                  <a:lnTo>
                    <a:pt x="4250436" y="101219"/>
                  </a:lnTo>
                  <a:lnTo>
                    <a:pt x="0" y="101219"/>
                  </a:lnTo>
                  <a:lnTo>
                    <a:pt x="0" y="303657"/>
                  </a:lnTo>
                  <a:lnTo>
                    <a:pt x="4250436" y="303657"/>
                  </a:lnTo>
                  <a:lnTo>
                    <a:pt x="4250436" y="404749"/>
                  </a:lnTo>
                  <a:lnTo>
                    <a:pt x="4452874" y="202437"/>
                  </a:lnTo>
                  <a:lnTo>
                    <a:pt x="4250436" y="0"/>
                  </a:lnTo>
                  <a:close/>
                </a:path>
              </a:pathLst>
            </a:custGeom>
            <a:solidFill>
              <a:srgbClr val="0066CC"/>
            </a:solidFill>
          </p:spPr>
          <p:txBody>
            <a:bodyPr wrap="square" lIns="0" tIns="0" rIns="0" bIns="0" rtlCol="0"/>
            <a:lstStyle/>
            <a:p>
              <a:endParaRPr/>
            </a:p>
          </p:txBody>
        </p:sp>
        <p:sp>
          <p:nvSpPr>
            <p:cNvPr id="15" name="object 15"/>
            <p:cNvSpPr/>
            <p:nvPr/>
          </p:nvSpPr>
          <p:spPr>
            <a:xfrm>
              <a:off x="2233676" y="2638425"/>
              <a:ext cx="4453255" cy="405130"/>
            </a:xfrm>
            <a:custGeom>
              <a:avLst/>
              <a:gdLst/>
              <a:ahLst/>
              <a:cxnLst/>
              <a:rect l="l" t="t" r="r" b="b"/>
              <a:pathLst>
                <a:path w="4453255" h="405130">
                  <a:moveTo>
                    <a:pt x="0" y="101219"/>
                  </a:moveTo>
                  <a:lnTo>
                    <a:pt x="4250436" y="101219"/>
                  </a:lnTo>
                  <a:lnTo>
                    <a:pt x="4250436" y="0"/>
                  </a:lnTo>
                  <a:lnTo>
                    <a:pt x="4452874" y="202437"/>
                  </a:lnTo>
                  <a:lnTo>
                    <a:pt x="4250436" y="404749"/>
                  </a:lnTo>
                  <a:lnTo>
                    <a:pt x="4250436" y="303657"/>
                  </a:lnTo>
                  <a:lnTo>
                    <a:pt x="0" y="303657"/>
                  </a:lnTo>
                  <a:lnTo>
                    <a:pt x="0" y="101219"/>
                  </a:lnTo>
                  <a:close/>
                </a:path>
              </a:pathLst>
            </a:custGeom>
            <a:ln w="19050">
              <a:solidFill>
                <a:srgbClr val="0066CC"/>
              </a:solidFill>
            </a:ln>
          </p:spPr>
          <p:txBody>
            <a:bodyPr wrap="square" lIns="0" tIns="0" rIns="0" bIns="0" rtlCol="0"/>
            <a:lstStyle/>
            <a:p>
              <a:endParaRPr/>
            </a:p>
          </p:txBody>
        </p:sp>
        <p:sp>
          <p:nvSpPr>
            <p:cNvPr id="16" name="object 16"/>
            <p:cNvSpPr/>
            <p:nvPr/>
          </p:nvSpPr>
          <p:spPr>
            <a:xfrm>
              <a:off x="893063" y="2403348"/>
              <a:ext cx="1566672" cy="874776"/>
            </a:xfrm>
            <a:prstGeom prst="rect">
              <a:avLst/>
            </a:prstGeom>
            <a:blipFill>
              <a:blip r:embed="rId5" cstate="print"/>
              <a:stretch>
                <a:fillRect/>
              </a:stretch>
            </a:blipFill>
          </p:spPr>
          <p:txBody>
            <a:bodyPr wrap="square" lIns="0" tIns="0" rIns="0" bIns="0" rtlCol="0"/>
            <a:lstStyle/>
            <a:p>
              <a:endParaRPr sz="2000" dirty="0"/>
            </a:p>
          </p:txBody>
        </p:sp>
        <p:sp>
          <p:nvSpPr>
            <p:cNvPr id="17" name="object 17"/>
            <p:cNvSpPr txBox="1"/>
            <p:nvPr/>
          </p:nvSpPr>
          <p:spPr>
            <a:xfrm>
              <a:off x="1036116" y="2439416"/>
              <a:ext cx="1404696" cy="567463"/>
            </a:xfrm>
            <a:prstGeom prst="rect">
              <a:avLst/>
            </a:prstGeom>
          </p:spPr>
          <p:txBody>
            <a:bodyPr vert="horz" wrap="square" lIns="0" tIns="13335" rIns="0" bIns="0" rtlCol="0">
              <a:spAutoFit/>
            </a:bodyPr>
            <a:lstStyle/>
            <a:p>
              <a:pPr marL="12700" marR="5080">
                <a:lnSpc>
                  <a:spcPct val="100000"/>
                </a:lnSpc>
                <a:spcBef>
                  <a:spcPts val="105"/>
                </a:spcBef>
              </a:pPr>
              <a:r>
                <a:rPr spc="5" dirty="0">
                  <a:solidFill>
                    <a:srgbClr val="FFFFFF"/>
                  </a:solidFill>
                  <a:latin typeface="Perpetua"/>
                  <a:cs typeface="Perpetua"/>
                </a:rPr>
                <a:t>Services </a:t>
              </a:r>
              <a:r>
                <a:rPr dirty="0">
                  <a:solidFill>
                    <a:srgbClr val="FFFFFF"/>
                  </a:solidFill>
                  <a:latin typeface="Perpetua"/>
                  <a:cs typeface="Perpetua"/>
                </a:rPr>
                <a:t>and</a:t>
              </a:r>
              <a:r>
                <a:rPr spc="-110" dirty="0">
                  <a:solidFill>
                    <a:srgbClr val="FFFFFF"/>
                  </a:solidFill>
                  <a:latin typeface="Perpetua"/>
                  <a:cs typeface="Perpetua"/>
                </a:rPr>
                <a:t> </a:t>
              </a:r>
              <a:r>
                <a:rPr spc="-5" dirty="0">
                  <a:solidFill>
                    <a:srgbClr val="FFFFFF"/>
                  </a:solidFill>
                  <a:latin typeface="Perpetua"/>
                  <a:cs typeface="Perpetua"/>
                </a:rPr>
                <a:t>data </a:t>
              </a:r>
              <a:r>
                <a:rPr spc="-10" dirty="0">
                  <a:solidFill>
                    <a:srgbClr val="FFFFFF"/>
                  </a:solidFill>
                  <a:latin typeface="Perpetua"/>
                  <a:cs typeface="Perpetua"/>
                </a:rPr>
                <a:t>break </a:t>
              </a:r>
              <a:r>
                <a:rPr spc="5" dirty="0">
                  <a:solidFill>
                    <a:srgbClr val="FFFFFF"/>
                  </a:solidFill>
                  <a:latin typeface="Perpetua"/>
                  <a:cs typeface="Perpetua"/>
                </a:rPr>
                <a:t>apart</a:t>
              </a:r>
              <a:endParaRPr dirty="0">
                <a:latin typeface="Perpetua"/>
                <a:cs typeface="Perpetua"/>
              </a:endParaRPr>
            </a:p>
          </p:txBody>
        </p:sp>
        <p:sp>
          <p:nvSpPr>
            <p:cNvPr id="18" name="object 18"/>
            <p:cNvSpPr/>
            <p:nvPr/>
          </p:nvSpPr>
          <p:spPr>
            <a:xfrm>
              <a:off x="3152205" y="2114169"/>
              <a:ext cx="2860040" cy="1235075"/>
            </a:xfrm>
            <a:custGeom>
              <a:avLst/>
              <a:gdLst/>
              <a:ahLst/>
              <a:cxnLst/>
              <a:rect l="l" t="t" r="r" b="b"/>
              <a:pathLst>
                <a:path w="2860040" h="1235075">
                  <a:moveTo>
                    <a:pt x="1833564" y="1118108"/>
                  </a:moveTo>
                  <a:lnTo>
                    <a:pt x="1091709" y="1118108"/>
                  </a:lnTo>
                  <a:lnTo>
                    <a:pt x="1129415" y="1146922"/>
                  </a:lnTo>
                  <a:lnTo>
                    <a:pt x="1173175" y="1172207"/>
                  </a:lnTo>
                  <a:lnTo>
                    <a:pt x="1222276" y="1193664"/>
                  </a:lnTo>
                  <a:lnTo>
                    <a:pt x="1276003" y="1210994"/>
                  </a:lnTo>
                  <a:lnTo>
                    <a:pt x="1333644" y="1223899"/>
                  </a:lnTo>
                  <a:lnTo>
                    <a:pt x="1388249" y="1231510"/>
                  </a:lnTo>
                  <a:lnTo>
                    <a:pt x="1442809" y="1234994"/>
                  </a:lnTo>
                  <a:lnTo>
                    <a:pt x="1496802" y="1234516"/>
                  </a:lnTo>
                  <a:lnTo>
                    <a:pt x="1549703" y="1230241"/>
                  </a:lnTo>
                  <a:lnTo>
                    <a:pt x="1600990" y="1222333"/>
                  </a:lnTo>
                  <a:lnTo>
                    <a:pt x="1650140" y="1210959"/>
                  </a:lnTo>
                  <a:lnTo>
                    <a:pt x="1696629" y="1196282"/>
                  </a:lnTo>
                  <a:lnTo>
                    <a:pt x="1739935" y="1178469"/>
                  </a:lnTo>
                  <a:lnTo>
                    <a:pt x="1779535" y="1157685"/>
                  </a:lnTo>
                  <a:lnTo>
                    <a:pt x="1814906" y="1134093"/>
                  </a:lnTo>
                  <a:lnTo>
                    <a:pt x="1833564" y="1118108"/>
                  </a:lnTo>
                  <a:close/>
                </a:path>
                <a:path w="2860040" h="1235075">
                  <a:moveTo>
                    <a:pt x="2373998" y="1009650"/>
                  </a:moveTo>
                  <a:lnTo>
                    <a:pt x="385589" y="1009650"/>
                  </a:lnTo>
                  <a:lnTo>
                    <a:pt x="387367" y="1011555"/>
                  </a:lnTo>
                  <a:lnTo>
                    <a:pt x="422156" y="1042361"/>
                  </a:lnTo>
                  <a:lnTo>
                    <a:pt x="457455" y="1066972"/>
                  </a:lnTo>
                  <a:lnTo>
                    <a:pt x="496393" y="1088879"/>
                  </a:lnTo>
                  <a:lnTo>
                    <a:pt x="538542" y="1108021"/>
                  </a:lnTo>
                  <a:lnTo>
                    <a:pt x="583473" y="1124335"/>
                  </a:lnTo>
                  <a:lnTo>
                    <a:pt x="630759" y="1137758"/>
                  </a:lnTo>
                  <a:lnTo>
                    <a:pt x="679973" y="1148227"/>
                  </a:lnTo>
                  <a:lnTo>
                    <a:pt x="730685" y="1155679"/>
                  </a:lnTo>
                  <a:lnTo>
                    <a:pt x="782469" y="1160052"/>
                  </a:lnTo>
                  <a:lnTo>
                    <a:pt x="834896" y="1161283"/>
                  </a:lnTo>
                  <a:lnTo>
                    <a:pt x="887538" y="1159309"/>
                  </a:lnTo>
                  <a:lnTo>
                    <a:pt x="939969" y="1154067"/>
                  </a:lnTo>
                  <a:lnTo>
                    <a:pt x="991759" y="1145494"/>
                  </a:lnTo>
                  <a:lnTo>
                    <a:pt x="1042482" y="1133529"/>
                  </a:lnTo>
                  <a:lnTo>
                    <a:pt x="1091709" y="1118108"/>
                  </a:lnTo>
                  <a:lnTo>
                    <a:pt x="1833564" y="1118108"/>
                  </a:lnTo>
                  <a:lnTo>
                    <a:pt x="1845524" y="1107860"/>
                  </a:lnTo>
                  <a:lnTo>
                    <a:pt x="1870867" y="1079151"/>
                  </a:lnTo>
                  <a:lnTo>
                    <a:pt x="1890412" y="1048131"/>
                  </a:lnTo>
                  <a:lnTo>
                    <a:pt x="2295213" y="1048131"/>
                  </a:lnTo>
                  <a:lnTo>
                    <a:pt x="2298910" y="1046949"/>
                  </a:lnTo>
                  <a:lnTo>
                    <a:pt x="2341860" y="1028229"/>
                  </a:lnTo>
                  <a:lnTo>
                    <a:pt x="2373998" y="1009650"/>
                  </a:lnTo>
                  <a:close/>
                </a:path>
                <a:path w="2860040" h="1235075">
                  <a:moveTo>
                    <a:pt x="2295213" y="1048131"/>
                  </a:moveTo>
                  <a:lnTo>
                    <a:pt x="1890412" y="1048131"/>
                  </a:lnTo>
                  <a:lnTo>
                    <a:pt x="1936965" y="1062682"/>
                  </a:lnTo>
                  <a:lnTo>
                    <a:pt x="1986233" y="1073292"/>
                  </a:lnTo>
                  <a:lnTo>
                    <a:pt x="2037501" y="1079831"/>
                  </a:lnTo>
                  <a:lnTo>
                    <a:pt x="2090056" y="1082167"/>
                  </a:lnTo>
                  <a:lnTo>
                    <a:pt x="2146634" y="1080001"/>
                  </a:lnTo>
                  <a:lnTo>
                    <a:pt x="2200700" y="1073180"/>
                  </a:lnTo>
                  <a:lnTo>
                    <a:pt x="2251658" y="1062048"/>
                  </a:lnTo>
                  <a:lnTo>
                    <a:pt x="2295213" y="1048131"/>
                  </a:lnTo>
                  <a:close/>
                </a:path>
                <a:path w="2860040" h="1235075">
                  <a:moveTo>
                    <a:pt x="691594" y="108395"/>
                  </a:moveTo>
                  <a:lnTo>
                    <a:pt x="642002" y="110744"/>
                  </a:lnTo>
                  <a:lnTo>
                    <a:pt x="582485" y="117924"/>
                  </a:lnTo>
                  <a:lnTo>
                    <a:pt x="526478" y="129451"/>
                  </a:lnTo>
                  <a:lnTo>
                    <a:pt x="474435" y="144974"/>
                  </a:lnTo>
                  <a:lnTo>
                    <a:pt x="426812" y="164140"/>
                  </a:lnTo>
                  <a:lnTo>
                    <a:pt x="383994" y="186645"/>
                  </a:lnTo>
                  <a:lnTo>
                    <a:pt x="346647" y="211994"/>
                  </a:lnTo>
                  <a:lnTo>
                    <a:pt x="315017" y="239979"/>
                  </a:lnTo>
                  <a:lnTo>
                    <a:pt x="289628" y="270199"/>
                  </a:lnTo>
                  <a:lnTo>
                    <a:pt x="259399" y="335939"/>
                  </a:lnTo>
                  <a:lnTo>
                    <a:pt x="255470" y="370755"/>
                  </a:lnTo>
                  <a:lnTo>
                    <a:pt x="259605" y="406400"/>
                  </a:lnTo>
                  <a:lnTo>
                    <a:pt x="257192" y="410337"/>
                  </a:lnTo>
                  <a:lnTo>
                    <a:pt x="203932" y="416598"/>
                  </a:lnTo>
                  <a:lnTo>
                    <a:pt x="154232" y="428517"/>
                  </a:lnTo>
                  <a:lnTo>
                    <a:pt x="109306" y="445623"/>
                  </a:lnTo>
                  <a:lnTo>
                    <a:pt x="70365" y="467448"/>
                  </a:lnTo>
                  <a:lnTo>
                    <a:pt x="38625" y="493522"/>
                  </a:lnTo>
                  <a:lnTo>
                    <a:pt x="11899" y="529383"/>
                  </a:lnTo>
                  <a:lnTo>
                    <a:pt x="0" y="566692"/>
                  </a:lnTo>
                  <a:lnTo>
                    <a:pt x="2312" y="604053"/>
                  </a:lnTo>
                  <a:lnTo>
                    <a:pt x="18220" y="640067"/>
                  </a:lnTo>
                  <a:lnTo>
                    <a:pt x="47109" y="673338"/>
                  </a:lnTo>
                  <a:lnTo>
                    <a:pt x="88363" y="702467"/>
                  </a:lnTo>
                  <a:lnTo>
                    <a:pt x="141368" y="726059"/>
                  </a:lnTo>
                  <a:lnTo>
                    <a:pt x="103643" y="755570"/>
                  </a:lnTo>
                  <a:lnTo>
                    <a:pt x="77979" y="788797"/>
                  </a:lnTo>
                  <a:lnTo>
                    <a:pt x="65054" y="824499"/>
                  </a:lnTo>
                  <a:lnTo>
                    <a:pt x="65549" y="861441"/>
                  </a:lnTo>
                  <a:lnTo>
                    <a:pt x="101124" y="925246"/>
                  </a:lnTo>
                  <a:lnTo>
                    <a:pt x="133236" y="951956"/>
                  </a:lnTo>
                  <a:lnTo>
                    <a:pt x="173181" y="974407"/>
                  </a:lnTo>
                  <a:lnTo>
                    <a:pt x="219675" y="992000"/>
                  </a:lnTo>
                  <a:lnTo>
                    <a:pt x="271431" y="1004137"/>
                  </a:lnTo>
                  <a:lnTo>
                    <a:pt x="327165" y="1010220"/>
                  </a:lnTo>
                  <a:lnTo>
                    <a:pt x="2373998" y="1009650"/>
                  </a:lnTo>
                  <a:lnTo>
                    <a:pt x="2412461" y="981303"/>
                  </a:lnTo>
                  <a:lnTo>
                    <a:pt x="2438918" y="953786"/>
                  </a:lnTo>
                  <a:lnTo>
                    <a:pt x="2471162" y="892367"/>
                  </a:lnTo>
                  <a:lnTo>
                    <a:pt x="2475755" y="859155"/>
                  </a:lnTo>
                  <a:lnTo>
                    <a:pt x="2532053" y="852181"/>
                  </a:lnTo>
                  <a:lnTo>
                    <a:pt x="2586197" y="841089"/>
                  </a:lnTo>
                  <a:lnTo>
                    <a:pt x="2637507" y="826043"/>
                  </a:lnTo>
                  <a:lnTo>
                    <a:pt x="2685305" y="807212"/>
                  </a:lnTo>
                  <a:lnTo>
                    <a:pt x="2734848" y="781226"/>
                  </a:lnTo>
                  <a:lnTo>
                    <a:pt x="2776366" y="752002"/>
                  </a:lnTo>
                  <a:lnTo>
                    <a:pt x="2809730" y="720112"/>
                  </a:lnTo>
                  <a:lnTo>
                    <a:pt x="2834813" y="686127"/>
                  </a:lnTo>
                  <a:lnTo>
                    <a:pt x="2851485" y="650621"/>
                  </a:lnTo>
                  <a:lnTo>
                    <a:pt x="2859619" y="614164"/>
                  </a:lnTo>
                  <a:lnTo>
                    <a:pt x="2859087" y="577329"/>
                  </a:lnTo>
                  <a:lnTo>
                    <a:pt x="2849760" y="540687"/>
                  </a:lnTo>
                  <a:lnTo>
                    <a:pt x="2831510" y="504810"/>
                  </a:lnTo>
                  <a:lnTo>
                    <a:pt x="2804208" y="470271"/>
                  </a:lnTo>
                  <a:lnTo>
                    <a:pt x="2767728" y="437642"/>
                  </a:lnTo>
                  <a:lnTo>
                    <a:pt x="2772373" y="430928"/>
                  </a:lnTo>
                  <a:lnTo>
                    <a:pt x="2776602" y="424132"/>
                  </a:lnTo>
                  <a:lnTo>
                    <a:pt x="2780426" y="417264"/>
                  </a:lnTo>
                  <a:lnTo>
                    <a:pt x="2783857" y="410337"/>
                  </a:lnTo>
                  <a:lnTo>
                    <a:pt x="2795031" y="373373"/>
                  </a:lnTo>
                  <a:lnTo>
                    <a:pt x="2794902" y="336876"/>
                  </a:lnTo>
                  <a:lnTo>
                    <a:pt x="2763526" y="268170"/>
                  </a:lnTo>
                  <a:lnTo>
                    <a:pt x="2733678" y="237402"/>
                  </a:lnTo>
                  <a:lnTo>
                    <a:pt x="2695323" y="209987"/>
                  </a:lnTo>
                  <a:lnTo>
                    <a:pt x="2649160" y="186645"/>
                  </a:lnTo>
                  <a:lnTo>
                    <a:pt x="2595888" y="168098"/>
                  </a:lnTo>
                  <a:lnTo>
                    <a:pt x="2536207" y="155067"/>
                  </a:lnTo>
                  <a:lnTo>
                    <a:pt x="2531281" y="144399"/>
                  </a:lnTo>
                  <a:lnTo>
                    <a:pt x="928006" y="144399"/>
                  </a:lnTo>
                  <a:lnTo>
                    <a:pt x="883757" y="131031"/>
                  </a:lnTo>
                  <a:lnTo>
                    <a:pt x="837544" y="120687"/>
                  </a:lnTo>
                  <a:lnTo>
                    <a:pt x="789814" y="113426"/>
                  </a:lnTo>
                  <a:lnTo>
                    <a:pt x="741014" y="109309"/>
                  </a:lnTo>
                  <a:lnTo>
                    <a:pt x="691594" y="108395"/>
                  </a:lnTo>
                  <a:close/>
                </a:path>
                <a:path w="2860040" h="1235075">
                  <a:moveTo>
                    <a:pt x="1258277" y="34263"/>
                  </a:moveTo>
                  <a:lnTo>
                    <a:pt x="1208692" y="34797"/>
                  </a:lnTo>
                  <a:lnTo>
                    <a:pt x="1160001" y="39380"/>
                  </a:lnTo>
                  <a:lnTo>
                    <a:pt x="1112944" y="47878"/>
                  </a:lnTo>
                  <a:lnTo>
                    <a:pt x="1068258" y="60156"/>
                  </a:lnTo>
                  <a:lnTo>
                    <a:pt x="1026683" y="76081"/>
                  </a:lnTo>
                  <a:lnTo>
                    <a:pt x="988957" y="95519"/>
                  </a:lnTo>
                  <a:lnTo>
                    <a:pt x="955818" y="118336"/>
                  </a:lnTo>
                  <a:lnTo>
                    <a:pt x="928006" y="144399"/>
                  </a:lnTo>
                  <a:lnTo>
                    <a:pt x="2531281" y="144399"/>
                  </a:lnTo>
                  <a:lnTo>
                    <a:pt x="2521689" y="123622"/>
                  </a:lnTo>
                  <a:lnTo>
                    <a:pt x="2498361" y="94297"/>
                  </a:lnTo>
                  <a:lnTo>
                    <a:pt x="2497682" y="93726"/>
                  </a:lnTo>
                  <a:lnTo>
                    <a:pt x="1486933" y="93726"/>
                  </a:lnTo>
                  <a:lnTo>
                    <a:pt x="1468133" y="83564"/>
                  </a:lnTo>
                  <a:lnTo>
                    <a:pt x="1427104" y="65811"/>
                  </a:lnTo>
                  <a:lnTo>
                    <a:pt x="1357179" y="45877"/>
                  </a:lnTo>
                  <a:lnTo>
                    <a:pt x="1308019" y="37911"/>
                  </a:lnTo>
                  <a:lnTo>
                    <a:pt x="1258277" y="34263"/>
                  </a:lnTo>
                  <a:close/>
                </a:path>
                <a:path w="2860040" h="1235075">
                  <a:moveTo>
                    <a:pt x="1726248" y="0"/>
                  </a:moveTo>
                  <a:lnTo>
                    <a:pt x="1677466" y="4418"/>
                  </a:lnTo>
                  <a:lnTo>
                    <a:pt x="1630786" y="13606"/>
                  </a:lnTo>
                  <a:lnTo>
                    <a:pt x="1587300" y="27347"/>
                  </a:lnTo>
                  <a:lnTo>
                    <a:pt x="1548101" y="45425"/>
                  </a:lnTo>
                  <a:lnTo>
                    <a:pt x="1514281" y="67623"/>
                  </a:lnTo>
                  <a:lnTo>
                    <a:pt x="1486933" y="93726"/>
                  </a:lnTo>
                  <a:lnTo>
                    <a:pt x="2497682" y="93726"/>
                  </a:lnTo>
                  <a:lnTo>
                    <a:pt x="2466841" y="67734"/>
                  </a:lnTo>
                  <a:lnTo>
                    <a:pt x="2464838" y="66548"/>
                  </a:lnTo>
                  <a:lnTo>
                    <a:pt x="1974867" y="66548"/>
                  </a:lnTo>
                  <a:lnTo>
                    <a:pt x="1953435" y="51780"/>
                  </a:lnTo>
                  <a:lnTo>
                    <a:pt x="1902858" y="27150"/>
                  </a:lnTo>
                  <a:lnTo>
                    <a:pt x="1825748" y="6337"/>
                  </a:lnTo>
                  <a:lnTo>
                    <a:pt x="1776039" y="567"/>
                  </a:lnTo>
                  <a:lnTo>
                    <a:pt x="1726248" y="0"/>
                  </a:lnTo>
                  <a:close/>
                </a:path>
                <a:path w="2860040" h="1235075">
                  <a:moveTo>
                    <a:pt x="2242914" y="372"/>
                  </a:moveTo>
                  <a:lnTo>
                    <a:pt x="2193592" y="555"/>
                  </a:lnTo>
                  <a:lnTo>
                    <a:pt x="2144888" y="5138"/>
                  </a:lnTo>
                  <a:lnTo>
                    <a:pt x="2097732" y="14076"/>
                  </a:lnTo>
                  <a:lnTo>
                    <a:pt x="2052994" y="27347"/>
                  </a:lnTo>
                  <a:lnTo>
                    <a:pt x="2011790" y="44827"/>
                  </a:lnTo>
                  <a:lnTo>
                    <a:pt x="1974867" y="66548"/>
                  </a:lnTo>
                  <a:lnTo>
                    <a:pt x="2464838" y="66548"/>
                  </a:lnTo>
                  <a:lnTo>
                    <a:pt x="2427749" y="44577"/>
                  </a:lnTo>
                  <a:lnTo>
                    <a:pt x="2385270" y="26692"/>
                  </a:lnTo>
                  <a:lnTo>
                    <a:pt x="2339684" y="13394"/>
                  </a:lnTo>
                  <a:lnTo>
                    <a:pt x="2291921" y="4637"/>
                  </a:lnTo>
                  <a:lnTo>
                    <a:pt x="2242914" y="372"/>
                  </a:lnTo>
                  <a:close/>
                </a:path>
              </a:pathLst>
            </a:custGeom>
            <a:solidFill>
              <a:srgbClr val="FFFFFF"/>
            </a:solidFill>
          </p:spPr>
          <p:txBody>
            <a:bodyPr wrap="square" lIns="0" tIns="0" rIns="0" bIns="0" rtlCol="0"/>
            <a:lstStyle/>
            <a:p>
              <a:endParaRPr/>
            </a:p>
          </p:txBody>
        </p:sp>
        <p:sp>
          <p:nvSpPr>
            <p:cNvPr id="19" name="object 19"/>
            <p:cNvSpPr/>
            <p:nvPr/>
          </p:nvSpPr>
          <p:spPr>
            <a:xfrm>
              <a:off x="3124200" y="2099766"/>
              <a:ext cx="2860040" cy="1235075"/>
            </a:xfrm>
            <a:custGeom>
              <a:avLst/>
              <a:gdLst/>
              <a:ahLst/>
              <a:cxnLst/>
              <a:rect l="l" t="t" r="r" b="b"/>
              <a:pathLst>
                <a:path w="2860040" h="1235075">
                  <a:moveTo>
                    <a:pt x="259605" y="406400"/>
                  </a:moveTo>
                  <a:lnTo>
                    <a:pt x="255470" y="370755"/>
                  </a:lnTo>
                  <a:lnTo>
                    <a:pt x="259399" y="335939"/>
                  </a:lnTo>
                  <a:lnTo>
                    <a:pt x="270937" y="302303"/>
                  </a:lnTo>
                  <a:lnTo>
                    <a:pt x="315017" y="239979"/>
                  </a:lnTo>
                  <a:lnTo>
                    <a:pt x="346647" y="211994"/>
                  </a:lnTo>
                  <a:lnTo>
                    <a:pt x="384064" y="186597"/>
                  </a:lnTo>
                  <a:lnTo>
                    <a:pt x="426812" y="164140"/>
                  </a:lnTo>
                  <a:lnTo>
                    <a:pt x="474435" y="144974"/>
                  </a:lnTo>
                  <a:lnTo>
                    <a:pt x="526478" y="129451"/>
                  </a:lnTo>
                  <a:lnTo>
                    <a:pt x="582485" y="117924"/>
                  </a:lnTo>
                  <a:lnTo>
                    <a:pt x="642002" y="110744"/>
                  </a:lnTo>
                  <a:lnTo>
                    <a:pt x="691594" y="108395"/>
                  </a:lnTo>
                  <a:lnTo>
                    <a:pt x="741014" y="109309"/>
                  </a:lnTo>
                  <a:lnTo>
                    <a:pt x="789814" y="113426"/>
                  </a:lnTo>
                  <a:lnTo>
                    <a:pt x="837544" y="120687"/>
                  </a:lnTo>
                  <a:lnTo>
                    <a:pt x="883757" y="131031"/>
                  </a:lnTo>
                  <a:lnTo>
                    <a:pt x="928006" y="144399"/>
                  </a:lnTo>
                  <a:lnTo>
                    <a:pt x="955818" y="118336"/>
                  </a:lnTo>
                  <a:lnTo>
                    <a:pt x="988957" y="95519"/>
                  </a:lnTo>
                  <a:lnTo>
                    <a:pt x="1026683" y="76081"/>
                  </a:lnTo>
                  <a:lnTo>
                    <a:pt x="1068258" y="60156"/>
                  </a:lnTo>
                  <a:lnTo>
                    <a:pt x="1112944" y="47878"/>
                  </a:lnTo>
                  <a:lnTo>
                    <a:pt x="1160001" y="39380"/>
                  </a:lnTo>
                  <a:lnTo>
                    <a:pt x="1208692" y="34797"/>
                  </a:lnTo>
                  <a:lnTo>
                    <a:pt x="1258277" y="34263"/>
                  </a:lnTo>
                  <a:lnTo>
                    <a:pt x="1308019" y="37911"/>
                  </a:lnTo>
                  <a:lnTo>
                    <a:pt x="1357179" y="45877"/>
                  </a:lnTo>
                  <a:lnTo>
                    <a:pt x="1405018" y="58293"/>
                  </a:lnTo>
                  <a:lnTo>
                    <a:pt x="1448166" y="74247"/>
                  </a:lnTo>
                  <a:lnTo>
                    <a:pt x="1486933" y="93726"/>
                  </a:lnTo>
                  <a:lnTo>
                    <a:pt x="1514281" y="67623"/>
                  </a:lnTo>
                  <a:lnTo>
                    <a:pt x="1548101" y="45425"/>
                  </a:lnTo>
                  <a:lnTo>
                    <a:pt x="1587300" y="27347"/>
                  </a:lnTo>
                  <a:lnTo>
                    <a:pt x="1630786" y="13606"/>
                  </a:lnTo>
                  <a:lnTo>
                    <a:pt x="1677466" y="4418"/>
                  </a:lnTo>
                  <a:lnTo>
                    <a:pt x="1726248" y="0"/>
                  </a:lnTo>
                  <a:lnTo>
                    <a:pt x="1776039" y="567"/>
                  </a:lnTo>
                  <a:lnTo>
                    <a:pt x="1825748" y="6337"/>
                  </a:lnTo>
                  <a:lnTo>
                    <a:pt x="1874283" y="17526"/>
                  </a:lnTo>
                  <a:lnTo>
                    <a:pt x="1929337" y="38608"/>
                  </a:lnTo>
                  <a:lnTo>
                    <a:pt x="1974867" y="66548"/>
                  </a:lnTo>
                  <a:lnTo>
                    <a:pt x="2011790" y="44827"/>
                  </a:lnTo>
                  <a:lnTo>
                    <a:pt x="2053056" y="27321"/>
                  </a:lnTo>
                  <a:lnTo>
                    <a:pt x="2097732" y="14076"/>
                  </a:lnTo>
                  <a:lnTo>
                    <a:pt x="2144888" y="5138"/>
                  </a:lnTo>
                  <a:lnTo>
                    <a:pt x="2193592" y="555"/>
                  </a:lnTo>
                  <a:lnTo>
                    <a:pt x="2242914" y="372"/>
                  </a:lnTo>
                  <a:lnTo>
                    <a:pt x="2291921" y="4637"/>
                  </a:lnTo>
                  <a:lnTo>
                    <a:pt x="2339684" y="13394"/>
                  </a:lnTo>
                  <a:lnTo>
                    <a:pt x="2385270" y="26692"/>
                  </a:lnTo>
                  <a:lnTo>
                    <a:pt x="2427749" y="44577"/>
                  </a:lnTo>
                  <a:lnTo>
                    <a:pt x="2466841" y="67734"/>
                  </a:lnTo>
                  <a:lnTo>
                    <a:pt x="2498361" y="94297"/>
                  </a:lnTo>
                  <a:lnTo>
                    <a:pt x="2536207" y="155067"/>
                  </a:lnTo>
                  <a:lnTo>
                    <a:pt x="2595888" y="168098"/>
                  </a:lnTo>
                  <a:lnTo>
                    <a:pt x="2649160" y="186645"/>
                  </a:lnTo>
                  <a:lnTo>
                    <a:pt x="2695323" y="209987"/>
                  </a:lnTo>
                  <a:lnTo>
                    <a:pt x="2733678" y="237402"/>
                  </a:lnTo>
                  <a:lnTo>
                    <a:pt x="2763526" y="268170"/>
                  </a:lnTo>
                  <a:lnTo>
                    <a:pt x="2784167" y="301568"/>
                  </a:lnTo>
                  <a:lnTo>
                    <a:pt x="2795031" y="373373"/>
                  </a:lnTo>
                  <a:lnTo>
                    <a:pt x="2783857" y="410337"/>
                  </a:lnTo>
                  <a:lnTo>
                    <a:pt x="2780426" y="417264"/>
                  </a:lnTo>
                  <a:lnTo>
                    <a:pt x="2776602" y="424132"/>
                  </a:lnTo>
                  <a:lnTo>
                    <a:pt x="2772373" y="430928"/>
                  </a:lnTo>
                  <a:lnTo>
                    <a:pt x="2767728" y="437642"/>
                  </a:lnTo>
                  <a:lnTo>
                    <a:pt x="2804208" y="470271"/>
                  </a:lnTo>
                  <a:lnTo>
                    <a:pt x="2831510" y="504810"/>
                  </a:lnTo>
                  <a:lnTo>
                    <a:pt x="2849760" y="540687"/>
                  </a:lnTo>
                  <a:lnTo>
                    <a:pt x="2859087" y="577329"/>
                  </a:lnTo>
                  <a:lnTo>
                    <a:pt x="2859619" y="614164"/>
                  </a:lnTo>
                  <a:lnTo>
                    <a:pt x="2851485" y="650621"/>
                  </a:lnTo>
                  <a:lnTo>
                    <a:pt x="2834813" y="686127"/>
                  </a:lnTo>
                  <a:lnTo>
                    <a:pt x="2809730" y="720112"/>
                  </a:lnTo>
                  <a:lnTo>
                    <a:pt x="2776366" y="752002"/>
                  </a:lnTo>
                  <a:lnTo>
                    <a:pt x="2734848" y="781226"/>
                  </a:lnTo>
                  <a:lnTo>
                    <a:pt x="2685305" y="807212"/>
                  </a:lnTo>
                  <a:lnTo>
                    <a:pt x="2637507" y="826043"/>
                  </a:lnTo>
                  <a:lnTo>
                    <a:pt x="2586197" y="841089"/>
                  </a:lnTo>
                  <a:lnTo>
                    <a:pt x="2532053" y="852181"/>
                  </a:lnTo>
                  <a:lnTo>
                    <a:pt x="2475755" y="859155"/>
                  </a:lnTo>
                  <a:lnTo>
                    <a:pt x="2471162" y="892367"/>
                  </a:lnTo>
                  <a:lnTo>
                    <a:pt x="2438918" y="953786"/>
                  </a:lnTo>
                  <a:lnTo>
                    <a:pt x="2412461" y="981303"/>
                  </a:lnTo>
                  <a:lnTo>
                    <a:pt x="2379909" y="1006232"/>
                  </a:lnTo>
                  <a:lnTo>
                    <a:pt x="2341860" y="1028229"/>
                  </a:lnTo>
                  <a:lnTo>
                    <a:pt x="2298910" y="1046949"/>
                  </a:lnTo>
                  <a:lnTo>
                    <a:pt x="2251658" y="1062048"/>
                  </a:lnTo>
                  <a:lnTo>
                    <a:pt x="2200700" y="1073180"/>
                  </a:lnTo>
                  <a:lnTo>
                    <a:pt x="2146634" y="1080001"/>
                  </a:lnTo>
                  <a:lnTo>
                    <a:pt x="2090056" y="1082167"/>
                  </a:lnTo>
                  <a:lnTo>
                    <a:pt x="2037501" y="1079831"/>
                  </a:lnTo>
                  <a:lnTo>
                    <a:pt x="1986233" y="1073292"/>
                  </a:lnTo>
                  <a:lnTo>
                    <a:pt x="1936965" y="1062682"/>
                  </a:lnTo>
                  <a:lnTo>
                    <a:pt x="1890412" y="1048131"/>
                  </a:lnTo>
                  <a:lnTo>
                    <a:pt x="1870867" y="1079151"/>
                  </a:lnTo>
                  <a:lnTo>
                    <a:pt x="1845524" y="1107860"/>
                  </a:lnTo>
                  <a:lnTo>
                    <a:pt x="1814906" y="1134093"/>
                  </a:lnTo>
                  <a:lnTo>
                    <a:pt x="1779535" y="1157685"/>
                  </a:lnTo>
                  <a:lnTo>
                    <a:pt x="1739935" y="1178469"/>
                  </a:lnTo>
                  <a:lnTo>
                    <a:pt x="1696629" y="1196282"/>
                  </a:lnTo>
                  <a:lnTo>
                    <a:pt x="1650140" y="1210959"/>
                  </a:lnTo>
                  <a:lnTo>
                    <a:pt x="1600990" y="1222333"/>
                  </a:lnTo>
                  <a:lnTo>
                    <a:pt x="1549703" y="1230241"/>
                  </a:lnTo>
                  <a:lnTo>
                    <a:pt x="1496802" y="1234516"/>
                  </a:lnTo>
                  <a:lnTo>
                    <a:pt x="1442809" y="1234994"/>
                  </a:lnTo>
                  <a:lnTo>
                    <a:pt x="1388249" y="1231510"/>
                  </a:lnTo>
                  <a:lnTo>
                    <a:pt x="1333644" y="1223899"/>
                  </a:lnTo>
                  <a:lnTo>
                    <a:pt x="1276003" y="1210994"/>
                  </a:lnTo>
                  <a:lnTo>
                    <a:pt x="1222276" y="1193664"/>
                  </a:lnTo>
                  <a:lnTo>
                    <a:pt x="1173175" y="1172207"/>
                  </a:lnTo>
                  <a:lnTo>
                    <a:pt x="1129415" y="1146922"/>
                  </a:lnTo>
                  <a:lnTo>
                    <a:pt x="1091709" y="1118108"/>
                  </a:lnTo>
                  <a:lnTo>
                    <a:pt x="1042482" y="1133529"/>
                  </a:lnTo>
                  <a:lnTo>
                    <a:pt x="991759" y="1145494"/>
                  </a:lnTo>
                  <a:lnTo>
                    <a:pt x="939969" y="1154067"/>
                  </a:lnTo>
                  <a:lnTo>
                    <a:pt x="887538" y="1159309"/>
                  </a:lnTo>
                  <a:lnTo>
                    <a:pt x="834896" y="1161283"/>
                  </a:lnTo>
                  <a:lnTo>
                    <a:pt x="782469" y="1160052"/>
                  </a:lnTo>
                  <a:lnTo>
                    <a:pt x="730685" y="1155679"/>
                  </a:lnTo>
                  <a:lnTo>
                    <a:pt x="679973" y="1148227"/>
                  </a:lnTo>
                  <a:lnTo>
                    <a:pt x="630759" y="1137758"/>
                  </a:lnTo>
                  <a:lnTo>
                    <a:pt x="583473" y="1124335"/>
                  </a:lnTo>
                  <a:lnTo>
                    <a:pt x="538542" y="1108021"/>
                  </a:lnTo>
                  <a:lnTo>
                    <a:pt x="496393" y="1088879"/>
                  </a:lnTo>
                  <a:lnTo>
                    <a:pt x="457455" y="1066972"/>
                  </a:lnTo>
                  <a:lnTo>
                    <a:pt x="422156" y="1042361"/>
                  </a:lnTo>
                  <a:lnTo>
                    <a:pt x="390923" y="1015111"/>
                  </a:lnTo>
                  <a:lnTo>
                    <a:pt x="389145" y="1013333"/>
                  </a:lnTo>
                  <a:lnTo>
                    <a:pt x="387367" y="1011555"/>
                  </a:lnTo>
                  <a:lnTo>
                    <a:pt x="385589" y="1009650"/>
                  </a:lnTo>
                  <a:lnTo>
                    <a:pt x="327165" y="1010220"/>
                  </a:lnTo>
                  <a:lnTo>
                    <a:pt x="271431" y="1004137"/>
                  </a:lnTo>
                  <a:lnTo>
                    <a:pt x="219675" y="992000"/>
                  </a:lnTo>
                  <a:lnTo>
                    <a:pt x="173181" y="974407"/>
                  </a:lnTo>
                  <a:lnTo>
                    <a:pt x="133236" y="951956"/>
                  </a:lnTo>
                  <a:lnTo>
                    <a:pt x="101124" y="925246"/>
                  </a:lnTo>
                  <a:lnTo>
                    <a:pt x="65549" y="861441"/>
                  </a:lnTo>
                  <a:lnTo>
                    <a:pt x="65054" y="824499"/>
                  </a:lnTo>
                  <a:lnTo>
                    <a:pt x="77979" y="788797"/>
                  </a:lnTo>
                  <a:lnTo>
                    <a:pt x="103643" y="755570"/>
                  </a:lnTo>
                  <a:lnTo>
                    <a:pt x="141368" y="726059"/>
                  </a:lnTo>
                  <a:lnTo>
                    <a:pt x="88363" y="702467"/>
                  </a:lnTo>
                  <a:lnTo>
                    <a:pt x="47109" y="673338"/>
                  </a:lnTo>
                  <a:lnTo>
                    <a:pt x="18220" y="640067"/>
                  </a:lnTo>
                  <a:lnTo>
                    <a:pt x="2312" y="604053"/>
                  </a:lnTo>
                  <a:lnTo>
                    <a:pt x="0" y="566692"/>
                  </a:lnTo>
                  <a:lnTo>
                    <a:pt x="11899" y="529383"/>
                  </a:lnTo>
                  <a:lnTo>
                    <a:pt x="38625" y="493522"/>
                  </a:lnTo>
                  <a:lnTo>
                    <a:pt x="70365" y="467448"/>
                  </a:lnTo>
                  <a:lnTo>
                    <a:pt x="109306" y="445623"/>
                  </a:lnTo>
                  <a:lnTo>
                    <a:pt x="154232" y="428517"/>
                  </a:lnTo>
                  <a:lnTo>
                    <a:pt x="203932" y="416598"/>
                  </a:lnTo>
                  <a:lnTo>
                    <a:pt x="257192" y="410337"/>
                  </a:lnTo>
                  <a:lnTo>
                    <a:pt x="259605" y="406400"/>
                  </a:lnTo>
                  <a:close/>
                </a:path>
              </a:pathLst>
            </a:custGeom>
            <a:ln w="19050">
              <a:solidFill>
                <a:srgbClr val="D24717"/>
              </a:solidFill>
            </a:ln>
          </p:spPr>
          <p:txBody>
            <a:bodyPr wrap="square" lIns="0" tIns="0" rIns="0" bIns="0" rtlCol="0"/>
            <a:lstStyle/>
            <a:p>
              <a:endParaRPr/>
            </a:p>
          </p:txBody>
        </p:sp>
        <p:sp>
          <p:nvSpPr>
            <p:cNvPr id="20" name="object 20"/>
            <p:cNvSpPr/>
            <p:nvPr/>
          </p:nvSpPr>
          <p:spPr>
            <a:xfrm>
              <a:off x="3170173" y="2835401"/>
              <a:ext cx="167640" cy="22860"/>
            </a:xfrm>
            <a:custGeom>
              <a:avLst/>
              <a:gdLst/>
              <a:ahLst/>
              <a:cxnLst/>
              <a:rect l="l" t="t" r="r" b="b"/>
              <a:pathLst>
                <a:path w="167639" h="22860">
                  <a:moveTo>
                    <a:pt x="167639" y="22733"/>
                  </a:moveTo>
                  <a:lnTo>
                    <a:pt x="123872" y="22824"/>
                  </a:lnTo>
                  <a:lnTo>
                    <a:pt x="80867" y="18986"/>
                  </a:lnTo>
                  <a:lnTo>
                    <a:pt x="39338" y="11338"/>
                  </a:lnTo>
                  <a:lnTo>
                    <a:pt x="0" y="0"/>
                  </a:lnTo>
                </a:path>
              </a:pathLst>
            </a:custGeom>
            <a:ln w="19050">
              <a:solidFill>
                <a:srgbClr val="D24717"/>
              </a:solidFill>
            </a:ln>
          </p:spPr>
          <p:txBody>
            <a:bodyPr wrap="square" lIns="0" tIns="0" rIns="0" bIns="0" rtlCol="0"/>
            <a:lstStyle/>
            <a:p>
              <a:endParaRPr/>
            </a:p>
          </p:txBody>
        </p:sp>
        <p:sp>
          <p:nvSpPr>
            <p:cNvPr id="21" name="object 21"/>
            <p:cNvSpPr/>
            <p:nvPr/>
          </p:nvSpPr>
          <p:spPr>
            <a:xfrm>
              <a:off x="3412363" y="3107563"/>
              <a:ext cx="73660" cy="11430"/>
            </a:xfrm>
            <a:custGeom>
              <a:avLst/>
              <a:gdLst/>
              <a:ahLst/>
              <a:cxnLst/>
              <a:rect l="l" t="t" r="r" b="b"/>
              <a:pathLst>
                <a:path w="73660" h="11430">
                  <a:moveTo>
                    <a:pt x="73278" y="0"/>
                  </a:moveTo>
                  <a:lnTo>
                    <a:pt x="55453" y="3760"/>
                  </a:lnTo>
                  <a:lnTo>
                    <a:pt x="37258" y="6842"/>
                  </a:lnTo>
                  <a:lnTo>
                    <a:pt x="18754" y="9233"/>
                  </a:lnTo>
                  <a:lnTo>
                    <a:pt x="0" y="10922"/>
                  </a:lnTo>
                </a:path>
              </a:pathLst>
            </a:custGeom>
            <a:ln w="19050">
              <a:solidFill>
                <a:srgbClr val="D24717"/>
              </a:solidFill>
            </a:ln>
          </p:spPr>
          <p:txBody>
            <a:bodyPr wrap="square" lIns="0" tIns="0" rIns="0" bIns="0" rtlCol="0"/>
            <a:lstStyle/>
            <a:p>
              <a:endParaRPr/>
            </a:p>
          </p:txBody>
        </p:sp>
        <p:sp>
          <p:nvSpPr>
            <p:cNvPr id="22" name="object 22"/>
            <p:cNvSpPr/>
            <p:nvPr/>
          </p:nvSpPr>
          <p:spPr>
            <a:xfrm>
              <a:off x="4073144" y="3177667"/>
              <a:ext cx="44450" cy="50165"/>
            </a:xfrm>
            <a:custGeom>
              <a:avLst/>
              <a:gdLst/>
              <a:ahLst/>
              <a:cxnLst/>
              <a:rect l="l" t="t" r="r" b="b"/>
              <a:pathLst>
                <a:path w="44450" h="50164">
                  <a:moveTo>
                    <a:pt x="44195" y="49657"/>
                  </a:moveTo>
                  <a:lnTo>
                    <a:pt x="31486" y="37754"/>
                  </a:lnTo>
                  <a:lnTo>
                    <a:pt x="19859" y="25495"/>
                  </a:lnTo>
                  <a:lnTo>
                    <a:pt x="9352" y="12902"/>
                  </a:lnTo>
                  <a:lnTo>
                    <a:pt x="0" y="0"/>
                  </a:lnTo>
                </a:path>
              </a:pathLst>
            </a:custGeom>
            <a:ln w="19050">
              <a:solidFill>
                <a:srgbClr val="D24717"/>
              </a:solidFill>
            </a:ln>
          </p:spPr>
          <p:txBody>
            <a:bodyPr wrap="square" lIns="0" tIns="0" rIns="0" bIns="0" rtlCol="0"/>
            <a:lstStyle/>
            <a:p>
              <a:endParaRPr/>
            </a:p>
          </p:txBody>
        </p:sp>
        <p:sp>
          <p:nvSpPr>
            <p:cNvPr id="23" name="object 23"/>
            <p:cNvSpPr/>
            <p:nvPr/>
          </p:nvSpPr>
          <p:spPr>
            <a:xfrm>
              <a:off x="4916551" y="3103245"/>
              <a:ext cx="17780" cy="54610"/>
            </a:xfrm>
            <a:custGeom>
              <a:avLst/>
              <a:gdLst/>
              <a:ahLst/>
              <a:cxnLst/>
              <a:rect l="l" t="t" r="r" b="b"/>
              <a:pathLst>
                <a:path w="17779" h="54610">
                  <a:moveTo>
                    <a:pt x="17652" y="0"/>
                  </a:moveTo>
                  <a:lnTo>
                    <a:pt x="15055" y="13854"/>
                  </a:lnTo>
                  <a:lnTo>
                    <a:pt x="11255" y="27590"/>
                  </a:lnTo>
                  <a:lnTo>
                    <a:pt x="6240" y="41183"/>
                  </a:lnTo>
                  <a:lnTo>
                    <a:pt x="0" y="54609"/>
                  </a:lnTo>
                </a:path>
              </a:pathLst>
            </a:custGeom>
            <a:ln w="19050">
              <a:solidFill>
                <a:srgbClr val="D24717"/>
              </a:solidFill>
            </a:ln>
          </p:spPr>
          <p:txBody>
            <a:bodyPr wrap="square" lIns="0" tIns="0" rIns="0" bIns="0" rtlCol="0"/>
            <a:lstStyle/>
            <a:p>
              <a:endParaRPr/>
            </a:p>
          </p:txBody>
        </p:sp>
        <p:sp>
          <p:nvSpPr>
            <p:cNvPr id="25" name="object 25"/>
            <p:cNvSpPr/>
            <p:nvPr/>
          </p:nvSpPr>
          <p:spPr>
            <a:xfrm>
              <a:off x="5696330" y="2548763"/>
              <a:ext cx="95885" cy="76835"/>
            </a:xfrm>
            <a:custGeom>
              <a:avLst/>
              <a:gdLst/>
              <a:ahLst/>
              <a:cxnLst/>
              <a:rect l="l" t="t" r="r" b="b"/>
              <a:pathLst>
                <a:path w="95885" h="76835">
                  <a:moveTo>
                    <a:pt x="95758" y="0"/>
                  </a:moveTo>
                  <a:lnTo>
                    <a:pt x="77581" y="21464"/>
                  </a:lnTo>
                  <a:lnTo>
                    <a:pt x="55403" y="41513"/>
                  </a:lnTo>
                  <a:lnTo>
                    <a:pt x="29464" y="59918"/>
                  </a:lnTo>
                  <a:lnTo>
                    <a:pt x="0" y="76453"/>
                  </a:lnTo>
                </a:path>
              </a:pathLst>
            </a:custGeom>
            <a:ln w="19049">
              <a:solidFill>
                <a:srgbClr val="D24717"/>
              </a:solidFill>
            </a:ln>
          </p:spPr>
          <p:txBody>
            <a:bodyPr wrap="square" lIns="0" tIns="0" rIns="0" bIns="0" rtlCol="0"/>
            <a:lstStyle/>
            <a:p>
              <a:endParaRPr/>
            </a:p>
          </p:txBody>
        </p:sp>
        <p:sp>
          <p:nvSpPr>
            <p:cNvPr id="26" name="object 26"/>
            <p:cNvSpPr/>
            <p:nvPr/>
          </p:nvSpPr>
          <p:spPr>
            <a:xfrm>
              <a:off x="5562346" y="2264917"/>
              <a:ext cx="5080" cy="36195"/>
            </a:xfrm>
            <a:custGeom>
              <a:avLst/>
              <a:gdLst/>
              <a:ahLst/>
              <a:cxnLst/>
              <a:rect l="l" t="t" r="r" b="b"/>
              <a:pathLst>
                <a:path w="5079" h="36194">
                  <a:moveTo>
                    <a:pt x="0" y="0"/>
                  </a:moveTo>
                  <a:lnTo>
                    <a:pt x="2383" y="8975"/>
                  </a:lnTo>
                  <a:lnTo>
                    <a:pt x="4016" y="17986"/>
                  </a:lnTo>
                  <a:lnTo>
                    <a:pt x="4911" y="27021"/>
                  </a:lnTo>
                  <a:lnTo>
                    <a:pt x="5079" y="36068"/>
                  </a:lnTo>
                </a:path>
              </a:pathLst>
            </a:custGeom>
            <a:ln w="19050">
              <a:solidFill>
                <a:srgbClr val="D24717"/>
              </a:solidFill>
            </a:ln>
          </p:spPr>
          <p:txBody>
            <a:bodyPr wrap="square" lIns="0" tIns="0" rIns="0" bIns="0" rtlCol="0"/>
            <a:lstStyle/>
            <a:p>
              <a:endParaRPr/>
            </a:p>
          </p:txBody>
        </p:sp>
        <p:sp>
          <p:nvSpPr>
            <p:cNvPr id="27" name="object 27"/>
            <p:cNvSpPr/>
            <p:nvPr/>
          </p:nvSpPr>
          <p:spPr>
            <a:xfrm>
              <a:off x="4950714" y="2176652"/>
              <a:ext cx="49530" cy="46355"/>
            </a:xfrm>
            <a:custGeom>
              <a:avLst/>
              <a:gdLst/>
              <a:ahLst/>
              <a:cxnLst/>
              <a:rect l="l" t="t" r="r" b="b"/>
              <a:pathLst>
                <a:path w="49529" h="46355">
                  <a:moveTo>
                    <a:pt x="0" y="46100"/>
                  </a:moveTo>
                  <a:lnTo>
                    <a:pt x="10161" y="33843"/>
                  </a:lnTo>
                  <a:lnTo>
                    <a:pt x="21764" y="22050"/>
                  </a:lnTo>
                  <a:lnTo>
                    <a:pt x="34772" y="10757"/>
                  </a:lnTo>
                  <a:lnTo>
                    <a:pt x="49149" y="0"/>
                  </a:lnTo>
                </a:path>
              </a:pathLst>
            </a:custGeom>
            <a:ln w="19050">
              <a:solidFill>
                <a:srgbClr val="D24717"/>
              </a:solidFill>
            </a:ln>
          </p:spPr>
          <p:txBody>
            <a:bodyPr wrap="square" lIns="0" tIns="0" rIns="0" bIns="0" rtlCol="0"/>
            <a:lstStyle/>
            <a:p>
              <a:endParaRPr/>
            </a:p>
          </p:txBody>
        </p:sp>
        <p:sp>
          <p:nvSpPr>
            <p:cNvPr id="28" name="object 28"/>
            <p:cNvSpPr/>
            <p:nvPr/>
          </p:nvSpPr>
          <p:spPr>
            <a:xfrm>
              <a:off x="4491863" y="2204973"/>
              <a:ext cx="24130" cy="40005"/>
            </a:xfrm>
            <a:custGeom>
              <a:avLst/>
              <a:gdLst/>
              <a:ahLst/>
              <a:cxnLst/>
              <a:rect l="l" t="t" r="r" b="b"/>
              <a:pathLst>
                <a:path w="24129" h="40005">
                  <a:moveTo>
                    <a:pt x="0" y="39750"/>
                  </a:moveTo>
                  <a:lnTo>
                    <a:pt x="4353" y="29521"/>
                  </a:lnTo>
                  <a:lnTo>
                    <a:pt x="9778" y="19446"/>
                  </a:lnTo>
                  <a:lnTo>
                    <a:pt x="16252" y="9586"/>
                  </a:lnTo>
                  <a:lnTo>
                    <a:pt x="23749" y="0"/>
                  </a:lnTo>
                </a:path>
              </a:pathLst>
            </a:custGeom>
            <a:ln w="19050">
              <a:solidFill>
                <a:srgbClr val="D24717"/>
              </a:solidFill>
            </a:ln>
          </p:spPr>
          <p:txBody>
            <a:bodyPr wrap="square" lIns="0" tIns="0" rIns="0" bIns="0" rtlCol="0"/>
            <a:lstStyle/>
            <a:p>
              <a:endParaRPr/>
            </a:p>
          </p:txBody>
        </p:sp>
        <p:sp>
          <p:nvSpPr>
            <p:cNvPr id="29" name="object 29"/>
            <p:cNvSpPr/>
            <p:nvPr/>
          </p:nvSpPr>
          <p:spPr>
            <a:xfrm>
              <a:off x="3953383" y="2258186"/>
              <a:ext cx="86360" cy="38735"/>
            </a:xfrm>
            <a:custGeom>
              <a:avLst/>
              <a:gdLst/>
              <a:ahLst/>
              <a:cxnLst/>
              <a:rect l="l" t="t" r="r" b="b"/>
              <a:pathLst>
                <a:path w="86360" h="38735">
                  <a:moveTo>
                    <a:pt x="0" y="0"/>
                  </a:moveTo>
                  <a:lnTo>
                    <a:pt x="22971" y="8497"/>
                  </a:lnTo>
                  <a:lnTo>
                    <a:pt x="44989" y="17779"/>
                  </a:lnTo>
                  <a:lnTo>
                    <a:pt x="66008" y="27824"/>
                  </a:lnTo>
                  <a:lnTo>
                    <a:pt x="85978" y="38608"/>
                  </a:lnTo>
                </a:path>
              </a:pathLst>
            </a:custGeom>
            <a:ln w="19050">
              <a:solidFill>
                <a:srgbClr val="D24717"/>
              </a:solidFill>
            </a:ln>
          </p:spPr>
          <p:txBody>
            <a:bodyPr wrap="square" lIns="0" tIns="0" rIns="0" bIns="0" rtlCol="0"/>
            <a:lstStyle/>
            <a:p>
              <a:endParaRPr/>
            </a:p>
          </p:txBody>
        </p:sp>
        <p:sp>
          <p:nvSpPr>
            <p:cNvPr id="30" name="object 30"/>
            <p:cNvSpPr/>
            <p:nvPr/>
          </p:nvSpPr>
          <p:spPr>
            <a:xfrm>
              <a:off x="3285363" y="2520569"/>
              <a:ext cx="15240" cy="40640"/>
            </a:xfrm>
            <a:custGeom>
              <a:avLst/>
              <a:gdLst/>
              <a:ahLst/>
              <a:cxnLst/>
              <a:rect l="l" t="t" r="r" b="b"/>
              <a:pathLst>
                <a:path w="15239" h="40639">
                  <a:moveTo>
                    <a:pt x="14986" y="40639"/>
                  </a:moveTo>
                  <a:lnTo>
                    <a:pt x="10197" y="30610"/>
                  </a:lnTo>
                  <a:lnTo>
                    <a:pt x="6111" y="20510"/>
                  </a:lnTo>
                  <a:lnTo>
                    <a:pt x="2716" y="10314"/>
                  </a:lnTo>
                  <a:lnTo>
                    <a:pt x="0" y="0"/>
                  </a:lnTo>
                </a:path>
              </a:pathLst>
            </a:custGeom>
            <a:ln w="19050">
              <a:solidFill>
                <a:srgbClr val="D24717"/>
              </a:solidFill>
            </a:ln>
          </p:spPr>
          <p:txBody>
            <a:bodyPr wrap="square" lIns="0" tIns="0" rIns="0" bIns="0" rtlCol="0"/>
            <a:lstStyle/>
            <a:p>
              <a:endParaRPr/>
            </a:p>
          </p:txBody>
        </p:sp>
        <p:sp>
          <p:nvSpPr>
            <p:cNvPr id="31" name="object 31"/>
            <p:cNvSpPr txBox="1"/>
            <p:nvPr/>
          </p:nvSpPr>
          <p:spPr>
            <a:xfrm>
              <a:off x="3468496" y="2553970"/>
              <a:ext cx="1884934" cy="321242"/>
            </a:xfrm>
            <a:prstGeom prst="rect">
              <a:avLst/>
            </a:prstGeom>
          </p:spPr>
          <p:txBody>
            <a:bodyPr vert="horz" wrap="square" lIns="0" tIns="13335" rIns="0" bIns="0" rtlCol="0">
              <a:spAutoFit/>
            </a:bodyPr>
            <a:lstStyle/>
            <a:p>
              <a:pPr marL="12700">
                <a:lnSpc>
                  <a:spcPct val="100000"/>
                </a:lnSpc>
                <a:spcBef>
                  <a:spcPts val="105"/>
                </a:spcBef>
              </a:pPr>
              <a:r>
                <a:rPr sz="2000" spc="-10" dirty="0">
                  <a:latin typeface="Perpetua"/>
                  <a:cs typeface="Perpetua"/>
                </a:rPr>
                <a:t>New</a:t>
              </a:r>
              <a:r>
                <a:rPr sz="2000" spc="-40" dirty="0">
                  <a:latin typeface="Perpetua"/>
                  <a:cs typeface="Perpetua"/>
                </a:rPr>
                <a:t> </a:t>
              </a:r>
              <a:r>
                <a:rPr sz="2000" spc="-5" dirty="0">
                  <a:latin typeface="Perpetua"/>
                  <a:cs typeface="Perpetua"/>
                </a:rPr>
                <a:t>connections</a:t>
              </a:r>
              <a:endParaRPr sz="2000" dirty="0">
                <a:latin typeface="Perpetua"/>
                <a:cs typeface="Perpetua"/>
              </a:endParaRPr>
            </a:p>
          </p:txBody>
        </p:sp>
        <p:sp>
          <p:nvSpPr>
            <p:cNvPr id="32" name="object 32"/>
            <p:cNvSpPr/>
            <p:nvPr/>
          </p:nvSpPr>
          <p:spPr>
            <a:xfrm>
              <a:off x="6675119" y="2444495"/>
              <a:ext cx="1565148" cy="874776"/>
            </a:xfrm>
            <a:prstGeom prst="rect">
              <a:avLst/>
            </a:prstGeom>
            <a:blipFill>
              <a:blip r:embed="rId5" cstate="print"/>
              <a:stretch>
                <a:fillRect/>
              </a:stretch>
            </a:blipFill>
          </p:spPr>
          <p:txBody>
            <a:bodyPr wrap="square" lIns="0" tIns="0" rIns="0" bIns="0" rtlCol="0"/>
            <a:lstStyle/>
            <a:p>
              <a:endParaRPr/>
            </a:p>
          </p:txBody>
        </p:sp>
        <p:sp>
          <p:nvSpPr>
            <p:cNvPr id="33" name="object 33"/>
            <p:cNvSpPr txBox="1"/>
            <p:nvPr/>
          </p:nvSpPr>
          <p:spPr>
            <a:xfrm>
              <a:off x="6817614" y="2480818"/>
              <a:ext cx="1260521" cy="567463"/>
            </a:xfrm>
            <a:prstGeom prst="rect">
              <a:avLst/>
            </a:prstGeom>
          </p:spPr>
          <p:txBody>
            <a:bodyPr vert="horz" wrap="square" lIns="0" tIns="13335" rIns="0" bIns="0" rtlCol="0">
              <a:spAutoFit/>
            </a:bodyPr>
            <a:lstStyle/>
            <a:p>
              <a:pPr marL="12700" marR="5080">
                <a:lnSpc>
                  <a:spcPct val="100000"/>
                </a:lnSpc>
                <a:spcBef>
                  <a:spcPts val="105"/>
                </a:spcBef>
              </a:pPr>
              <a:r>
                <a:rPr spc="-10" dirty="0">
                  <a:solidFill>
                    <a:srgbClr val="FFFFFF"/>
                  </a:solidFill>
                  <a:latin typeface="Perpetua"/>
                  <a:cs typeface="Perpetua"/>
                </a:rPr>
                <a:t>I</a:t>
              </a:r>
              <a:r>
                <a:rPr dirty="0">
                  <a:solidFill>
                    <a:srgbClr val="FFFFFF"/>
                  </a:solidFill>
                  <a:latin typeface="Perpetua"/>
                  <a:cs typeface="Perpetua"/>
                </a:rPr>
                <a:t>n</a:t>
              </a:r>
              <a:r>
                <a:rPr spc="-10" dirty="0">
                  <a:solidFill>
                    <a:srgbClr val="FFFFFF"/>
                  </a:solidFill>
                  <a:latin typeface="Perpetua"/>
                  <a:cs typeface="Perpetua"/>
                </a:rPr>
                <a:t>f</a:t>
              </a:r>
              <a:r>
                <a:rPr dirty="0">
                  <a:solidFill>
                    <a:srgbClr val="FFFFFF"/>
                  </a:solidFill>
                  <a:latin typeface="Perpetua"/>
                  <a:cs typeface="Perpetua"/>
                </a:rPr>
                <a:t>o</a:t>
              </a:r>
              <a:r>
                <a:rPr spc="30" dirty="0">
                  <a:solidFill>
                    <a:srgbClr val="FFFFFF"/>
                  </a:solidFill>
                  <a:latin typeface="Perpetua"/>
                  <a:cs typeface="Perpetua"/>
                </a:rPr>
                <a:t>r</a:t>
              </a:r>
              <a:r>
                <a:rPr spc="-5" dirty="0">
                  <a:solidFill>
                    <a:srgbClr val="FFFFFF"/>
                  </a:solidFill>
                  <a:latin typeface="Perpetua"/>
                  <a:cs typeface="Perpetua"/>
                </a:rPr>
                <a:t>m</a:t>
              </a:r>
              <a:r>
                <a:rPr spc="-15" dirty="0">
                  <a:solidFill>
                    <a:srgbClr val="FFFFFF"/>
                  </a:solidFill>
                  <a:latin typeface="Perpetua"/>
                  <a:cs typeface="Perpetua"/>
                </a:rPr>
                <a:t>a</a:t>
              </a:r>
              <a:r>
                <a:rPr dirty="0">
                  <a:solidFill>
                    <a:srgbClr val="FFFFFF"/>
                  </a:solidFill>
                  <a:latin typeface="Perpetua"/>
                  <a:cs typeface="Perpetua"/>
                </a:rPr>
                <a:t>tion  </a:t>
              </a:r>
              <a:r>
                <a:rPr spc="-10" dirty="0">
                  <a:solidFill>
                    <a:srgbClr val="FFFFFF"/>
                  </a:solidFill>
                  <a:latin typeface="Perpetua"/>
                  <a:cs typeface="Perpetua"/>
                </a:rPr>
                <a:t>relevance</a:t>
              </a:r>
              <a:endParaRPr dirty="0">
                <a:latin typeface="Perpetua"/>
                <a:cs typeface="Perpetua"/>
              </a:endParaRPr>
            </a:p>
          </p:txBody>
        </p:sp>
        <p:sp>
          <p:nvSpPr>
            <p:cNvPr id="34" name="object 34"/>
            <p:cNvSpPr txBox="1"/>
            <p:nvPr/>
          </p:nvSpPr>
          <p:spPr>
            <a:xfrm>
              <a:off x="1009294" y="1948942"/>
              <a:ext cx="2042388" cy="321242"/>
            </a:xfrm>
            <a:prstGeom prst="rect">
              <a:avLst/>
            </a:prstGeom>
          </p:spPr>
          <p:txBody>
            <a:bodyPr vert="horz" wrap="square" lIns="0" tIns="13335" rIns="0" bIns="0" rtlCol="0">
              <a:spAutoFit/>
            </a:bodyPr>
            <a:lstStyle/>
            <a:p>
              <a:pPr marL="12700">
                <a:lnSpc>
                  <a:spcPct val="100000"/>
                </a:lnSpc>
                <a:spcBef>
                  <a:spcPts val="105"/>
                </a:spcBef>
              </a:pPr>
              <a:r>
                <a:rPr sz="2000" b="1" spc="5" dirty="0">
                  <a:solidFill>
                    <a:schemeClr val="tx1">
                      <a:lumMod val="95000"/>
                      <a:lumOff val="5000"/>
                    </a:schemeClr>
                  </a:solidFill>
                  <a:latin typeface="Perpetua"/>
                  <a:cs typeface="Perpetua"/>
                </a:rPr>
                <a:t>Service</a:t>
              </a:r>
              <a:r>
                <a:rPr sz="2000" b="1" spc="-55" dirty="0">
                  <a:solidFill>
                    <a:schemeClr val="tx1">
                      <a:lumMod val="95000"/>
                      <a:lumOff val="5000"/>
                    </a:schemeClr>
                  </a:solidFill>
                  <a:latin typeface="Perpetua"/>
                  <a:cs typeface="Perpetua"/>
                </a:rPr>
                <a:t> </a:t>
              </a:r>
              <a:r>
                <a:rPr sz="2000" b="1" spc="-5" dirty="0">
                  <a:solidFill>
                    <a:schemeClr val="tx1">
                      <a:lumMod val="95000"/>
                      <a:lumOff val="5000"/>
                    </a:schemeClr>
                  </a:solidFill>
                  <a:latin typeface="Perpetua"/>
                  <a:cs typeface="Perpetua"/>
                </a:rPr>
                <a:t>providers</a:t>
              </a:r>
              <a:endParaRPr sz="2000" b="1" dirty="0">
                <a:solidFill>
                  <a:schemeClr val="tx1">
                    <a:lumMod val="95000"/>
                    <a:lumOff val="5000"/>
                  </a:schemeClr>
                </a:solidFill>
                <a:latin typeface="Perpetua"/>
                <a:cs typeface="Perpetua"/>
              </a:endParaRPr>
            </a:p>
          </p:txBody>
        </p:sp>
        <p:sp>
          <p:nvSpPr>
            <p:cNvPr id="35" name="object 35"/>
            <p:cNvSpPr txBox="1"/>
            <p:nvPr/>
          </p:nvSpPr>
          <p:spPr>
            <a:xfrm>
              <a:off x="6737921" y="1948942"/>
              <a:ext cx="1565147" cy="321242"/>
            </a:xfrm>
            <a:prstGeom prst="rect">
              <a:avLst/>
            </a:prstGeom>
          </p:spPr>
          <p:txBody>
            <a:bodyPr vert="horz" wrap="square" lIns="0" tIns="13335" rIns="0" bIns="0" rtlCol="0">
              <a:spAutoFit/>
            </a:bodyPr>
            <a:lstStyle/>
            <a:p>
              <a:pPr marL="12700">
                <a:lnSpc>
                  <a:spcPct val="100000"/>
                </a:lnSpc>
                <a:spcBef>
                  <a:spcPts val="105"/>
                </a:spcBef>
              </a:pPr>
              <a:r>
                <a:rPr sz="2000" b="1" spc="5" dirty="0">
                  <a:solidFill>
                    <a:schemeClr val="tx1">
                      <a:lumMod val="95000"/>
                      <a:lumOff val="5000"/>
                    </a:schemeClr>
                  </a:solidFill>
                  <a:latin typeface="Perpetua"/>
                  <a:cs typeface="Perpetua"/>
                </a:rPr>
                <a:t>Service</a:t>
              </a:r>
              <a:r>
                <a:rPr sz="2000" b="1" spc="-55" dirty="0">
                  <a:solidFill>
                    <a:schemeClr val="tx1">
                      <a:lumMod val="95000"/>
                      <a:lumOff val="5000"/>
                    </a:schemeClr>
                  </a:solidFill>
                  <a:latin typeface="Perpetua"/>
                  <a:cs typeface="Perpetua"/>
                </a:rPr>
                <a:t> </a:t>
              </a:r>
              <a:r>
                <a:rPr sz="2000" b="1" dirty="0">
                  <a:solidFill>
                    <a:schemeClr val="tx1">
                      <a:lumMod val="95000"/>
                      <a:lumOff val="5000"/>
                    </a:schemeClr>
                  </a:solidFill>
                  <a:latin typeface="Perpetua"/>
                  <a:cs typeface="Perpetua"/>
                </a:rPr>
                <a:t>users</a:t>
              </a:r>
            </a:p>
          </p:txBody>
        </p:sp>
        <p:sp>
          <p:nvSpPr>
            <p:cNvPr id="36" name="object 36"/>
            <p:cNvSpPr/>
            <p:nvPr/>
          </p:nvSpPr>
          <p:spPr>
            <a:xfrm>
              <a:off x="2257425" y="3575050"/>
              <a:ext cx="4441825" cy="405130"/>
            </a:xfrm>
            <a:custGeom>
              <a:avLst/>
              <a:gdLst/>
              <a:ahLst/>
              <a:cxnLst/>
              <a:rect l="l" t="t" r="r" b="b"/>
              <a:pathLst>
                <a:path w="4441825" h="405129">
                  <a:moveTo>
                    <a:pt x="4239387" y="0"/>
                  </a:moveTo>
                  <a:lnTo>
                    <a:pt x="4239387" y="101218"/>
                  </a:lnTo>
                  <a:lnTo>
                    <a:pt x="0" y="101218"/>
                  </a:lnTo>
                  <a:lnTo>
                    <a:pt x="0" y="303656"/>
                  </a:lnTo>
                  <a:lnTo>
                    <a:pt x="4239387" y="303656"/>
                  </a:lnTo>
                  <a:lnTo>
                    <a:pt x="4239387" y="404749"/>
                  </a:lnTo>
                  <a:lnTo>
                    <a:pt x="4441825" y="202437"/>
                  </a:lnTo>
                  <a:lnTo>
                    <a:pt x="4239387" y="0"/>
                  </a:lnTo>
                  <a:close/>
                </a:path>
              </a:pathLst>
            </a:custGeom>
            <a:solidFill>
              <a:srgbClr val="0066CC"/>
            </a:solidFill>
          </p:spPr>
          <p:txBody>
            <a:bodyPr wrap="square" lIns="0" tIns="0" rIns="0" bIns="0" rtlCol="0"/>
            <a:lstStyle/>
            <a:p>
              <a:endParaRPr/>
            </a:p>
          </p:txBody>
        </p:sp>
        <p:sp>
          <p:nvSpPr>
            <p:cNvPr id="37" name="object 37"/>
            <p:cNvSpPr/>
            <p:nvPr/>
          </p:nvSpPr>
          <p:spPr>
            <a:xfrm>
              <a:off x="2257425" y="3575050"/>
              <a:ext cx="4441825" cy="405130"/>
            </a:xfrm>
            <a:custGeom>
              <a:avLst/>
              <a:gdLst/>
              <a:ahLst/>
              <a:cxnLst/>
              <a:rect l="l" t="t" r="r" b="b"/>
              <a:pathLst>
                <a:path w="4441825" h="405129">
                  <a:moveTo>
                    <a:pt x="0" y="101218"/>
                  </a:moveTo>
                  <a:lnTo>
                    <a:pt x="4239387" y="101218"/>
                  </a:lnTo>
                  <a:lnTo>
                    <a:pt x="4239387" y="0"/>
                  </a:lnTo>
                  <a:lnTo>
                    <a:pt x="4441825" y="202437"/>
                  </a:lnTo>
                  <a:lnTo>
                    <a:pt x="4239387" y="404749"/>
                  </a:lnTo>
                  <a:lnTo>
                    <a:pt x="4239387" y="303656"/>
                  </a:lnTo>
                  <a:lnTo>
                    <a:pt x="0" y="303656"/>
                  </a:lnTo>
                  <a:lnTo>
                    <a:pt x="0" y="101218"/>
                  </a:lnTo>
                  <a:close/>
                </a:path>
              </a:pathLst>
            </a:custGeom>
            <a:ln w="19050">
              <a:solidFill>
                <a:srgbClr val="0066CC"/>
              </a:solidFill>
            </a:ln>
          </p:spPr>
          <p:txBody>
            <a:bodyPr wrap="square" lIns="0" tIns="0" rIns="0" bIns="0" rtlCol="0"/>
            <a:lstStyle/>
            <a:p>
              <a:endParaRPr/>
            </a:p>
          </p:txBody>
        </p:sp>
        <p:sp>
          <p:nvSpPr>
            <p:cNvPr id="38" name="object 38"/>
            <p:cNvSpPr/>
            <p:nvPr/>
          </p:nvSpPr>
          <p:spPr>
            <a:xfrm>
              <a:off x="893063" y="3389376"/>
              <a:ext cx="1592580" cy="876300"/>
            </a:xfrm>
            <a:prstGeom prst="rect">
              <a:avLst/>
            </a:prstGeom>
            <a:blipFill>
              <a:blip r:embed="rId6" cstate="print"/>
              <a:stretch>
                <a:fillRect/>
              </a:stretch>
            </a:blipFill>
          </p:spPr>
          <p:txBody>
            <a:bodyPr wrap="square" lIns="0" tIns="0" rIns="0" bIns="0" rtlCol="0"/>
            <a:lstStyle/>
            <a:p>
              <a:endParaRPr/>
            </a:p>
          </p:txBody>
        </p:sp>
        <p:sp>
          <p:nvSpPr>
            <p:cNvPr id="39" name="object 39"/>
            <p:cNvSpPr txBox="1"/>
            <p:nvPr/>
          </p:nvSpPr>
          <p:spPr>
            <a:xfrm>
              <a:off x="1036116" y="3425697"/>
              <a:ext cx="1323926" cy="567463"/>
            </a:xfrm>
            <a:prstGeom prst="rect">
              <a:avLst/>
            </a:prstGeom>
          </p:spPr>
          <p:txBody>
            <a:bodyPr vert="horz" wrap="square" lIns="0" tIns="13335" rIns="0" bIns="0" rtlCol="0">
              <a:spAutoFit/>
            </a:bodyPr>
            <a:lstStyle/>
            <a:p>
              <a:pPr marL="12700" marR="5080">
                <a:lnSpc>
                  <a:spcPct val="100000"/>
                </a:lnSpc>
                <a:spcBef>
                  <a:spcPts val="105"/>
                </a:spcBef>
              </a:pPr>
              <a:r>
                <a:rPr dirty="0">
                  <a:solidFill>
                    <a:srgbClr val="FFFFFF"/>
                  </a:solidFill>
                  <a:latin typeface="Perpetua"/>
                  <a:cs typeface="Perpetua"/>
                </a:rPr>
                <a:t>Multi-t</a:t>
              </a:r>
              <a:r>
                <a:rPr spc="-10" dirty="0">
                  <a:solidFill>
                    <a:srgbClr val="FFFFFF"/>
                  </a:solidFill>
                  <a:latin typeface="Perpetua"/>
                  <a:cs typeface="Perpetua"/>
                </a:rPr>
                <a:t>e</a:t>
              </a:r>
              <a:r>
                <a:rPr dirty="0">
                  <a:solidFill>
                    <a:srgbClr val="FFFFFF"/>
                  </a:solidFill>
                  <a:latin typeface="Perpetua"/>
                  <a:cs typeface="Perpetua"/>
                </a:rPr>
                <a:t>n</a:t>
              </a:r>
              <a:r>
                <a:rPr spc="-5" dirty="0">
                  <a:solidFill>
                    <a:srgbClr val="FFFFFF"/>
                  </a:solidFill>
                  <a:latin typeface="Perpetua"/>
                  <a:cs typeface="Perpetua"/>
                </a:rPr>
                <a:t>a</a:t>
              </a:r>
              <a:r>
                <a:rPr spc="5" dirty="0">
                  <a:solidFill>
                    <a:srgbClr val="FFFFFF"/>
                  </a:solidFill>
                  <a:latin typeface="Perpetua"/>
                  <a:cs typeface="Perpetua"/>
                </a:rPr>
                <a:t>n</a:t>
              </a:r>
              <a:r>
                <a:rPr dirty="0">
                  <a:solidFill>
                    <a:srgbClr val="FFFFFF"/>
                  </a:solidFill>
                  <a:latin typeface="Perpetua"/>
                  <a:cs typeface="Perpetua"/>
                </a:rPr>
                <a:t>t  </a:t>
              </a:r>
              <a:r>
                <a:rPr spc="-5" dirty="0">
                  <a:solidFill>
                    <a:srgbClr val="FFFFFF"/>
                  </a:solidFill>
                  <a:latin typeface="Perpetua"/>
                  <a:cs typeface="Perpetua"/>
                </a:rPr>
                <a:t>applications</a:t>
              </a:r>
              <a:endParaRPr dirty="0">
                <a:latin typeface="Perpetua"/>
                <a:cs typeface="Perpetua"/>
              </a:endParaRPr>
            </a:p>
          </p:txBody>
        </p:sp>
        <p:sp>
          <p:nvSpPr>
            <p:cNvPr id="40" name="object 40"/>
            <p:cNvSpPr/>
            <p:nvPr/>
          </p:nvSpPr>
          <p:spPr>
            <a:xfrm>
              <a:off x="3205114" y="3080535"/>
              <a:ext cx="2905760" cy="1116330"/>
            </a:xfrm>
            <a:custGeom>
              <a:avLst/>
              <a:gdLst/>
              <a:ahLst/>
              <a:cxnLst/>
              <a:rect l="l" t="t" r="r" b="b"/>
              <a:pathLst>
                <a:path w="2905760" h="1116329">
                  <a:moveTo>
                    <a:pt x="1863035" y="1010388"/>
                  </a:moveTo>
                  <a:lnTo>
                    <a:pt x="1109329" y="1010388"/>
                  </a:lnTo>
                  <a:lnTo>
                    <a:pt x="1147664" y="1036389"/>
                  </a:lnTo>
                  <a:lnTo>
                    <a:pt x="1192101" y="1059203"/>
                  </a:lnTo>
                  <a:lnTo>
                    <a:pt x="1241945" y="1078566"/>
                  </a:lnTo>
                  <a:lnTo>
                    <a:pt x="1296501" y="1094216"/>
                  </a:lnTo>
                  <a:lnTo>
                    <a:pt x="1355074" y="1105892"/>
                  </a:lnTo>
                  <a:lnTo>
                    <a:pt x="1410587" y="1112770"/>
                  </a:lnTo>
                  <a:lnTo>
                    <a:pt x="1466048" y="1115920"/>
                  </a:lnTo>
                  <a:lnTo>
                    <a:pt x="1520925" y="1115489"/>
                  </a:lnTo>
                  <a:lnTo>
                    <a:pt x="1574690" y="1111627"/>
                  </a:lnTo>
                  <a:lnTo>
                    <a:pt x="1626812" y="1104483"/>
                  </a:lnTo>
                  <a:lnTo>
                    <a:pt x="1676759" y="1094205"/>
                  </a:lnTo>
                  <a:lnTo>
                    <a:pt x="1724003" y="1080942"/>
                  </a:lnTo>
                  <a:lnTo>
                    <a:pt x="1768013" y="1064843"/>
                  </a:lnTo>
                  <a:lnTo>
                    <a:pt x="1808258" y="1046057"/>
                  </a:lnTo>
                  <a:lnTo>
                    <a:pt x="1844208" y="1024732"/>
                  </a:lnTo>
                  <a:lnTo>
                    <a:pt x="1863035" y="1010388"/>
                  </a:lnTo>
                  <a:close/>
                </a:path>
                <a:path w="2905760" h="1116329">
                  <a:moveTo>
                    <a:pt x="2411554" y="912344"/>
                  </a:moveTo>
                  <a:lnTo>
                    <a:pt x="391779" y="912344"/>
                  </a:lnTo>
                  <a:lnTo>
                    <a:pt x="393557" y="913995"/>
                  </a:lnTo>
                  <a:lnTo>
                    <a:pt x="395462" y="915646"/>
                  </a:lnTo>
                  <a:lnTo>
                    <a:pt x="397240" y="917297"/>
                  </a:lnTo>
                  <a:lnTo>
                    <a:pt x="428989" y="941905"/>
                  </a:lnTo>
                  <a:lnTo>
                    <a:pt x="464866" y="964130"/>
                  </a:lnTo>
                  <a:lnTo>
                    <a:pt x="504435" y="983915"/>
                  </a:lnTo>
                  <a:lnTo>
                    <a:pt x="547265" y="1001203"/>
                  </a:lnTo>
                  <a:lnTo>
                    <a:pt x="592919" y="1015938"/>
                  </a:lnTo>
                  <a:lnTo>
                    <a:pt x="640964" y="1028063"/>
                  </a:lnTo>
                  <a:lnTo>
                    <a:pt x="690967" y="1037522"/>
                  </a:lnTo>
                  <a:lnTo>
                    <a:pt x="742492" y="1044257"/>
                  </a:lnTo>
                  <a:lnTo>
                    <a:pt x="795105" y="1048212"/>
                  </a:lnTo>
                  <a:lnTo>
                    <a:pt x="848373" y="1049330"/>
                  </a:lnTo>
                  <a:lnTo>
                    <a:pt x="901860" y="1047555"/>
                  </a:lnTo>
                  <a:lnTo>
                    <a:pt x="955134" y="1042830"/>
                  </a:lnTo>
                  <a:lnTo>
                    <a:pt x="1007760" y="1035098"/>
                  </a:lnTo>
                  <a:lnTo>
                    <a:pt x="1059303" y="1024303"/>
                  </a:lnTo>
                  <a:lnTo>
                    <a:pt x="1109329" y="1010388"/>
                  </a:lnTo>
                  <a:lnTo>
                    <a:pt x="1863035" y="1010388"/>
                  </a:lnTo>
                  <a:lnTo>
                    <a:pt x="1875333" y="1001018"/>
                  </a:lnTo>
                  <a:lnTo>
                    <a:pt x="1901103" y="975062"/>
                  </a:lnTo>
                  <a:lnTo>
                    <a:pt x="1920986" y="947015"/>
                  </a:lnTo>
                  <a:lnTo>
                    <a:pt x="2330797" y="947015"/>
                  </a:lnTo>
                  <a:lnTo>
                    <a:pt x="2353934" y="939648"/>
                  </a:lnTo>
                  <a:lnTo>
                    <a:pt x="2399554" y="919535"/>
                  </a:lnTo>
                  <a:lnTo>
                    <a:pt x="2411554" y="912344"/>
                  </a:lnTo>
                  <a:close/>
                </a:path>
                <a:path w="2905760" h="1116329">
                  <a:moveTo>
                    <a:pt x="2330797" y="947015"/>
                  </a:moveTo>
                  <a:lnTo>
                    <a:pt x="1920986" y="947015"/>
                  </a:lnTo>
                  <a:lnTo>
                    <a:pt x="1968230" y="960213"/>
                  </a:lnTo>
                  <a:lnTo>
                    <a:pt x="2018237" y="969827"/>
                  </a:lnTo>
                  <a:lnTo>
                    <a:pt x="2070291" y="975751"/>
                  </a:lnTo>
                  <a:lnTo>
                    <a:pt x="2123678" y="977876"/>
                  </a:lnTo>
                  <a:lnTo>
                    <a:pt x="2186794" y="975480"/>
                  </a:lnTo>
                  <a:lnTo>
                    <a:pt x="2246746" y="968034"/>
                  </a:lnTo>
                  <a:lnTo>
                    <a:pt x="2302729" y="955952"/>
                  </a:lnTo>
                  <a:lnTo>
                    <a:pt x="2330797" y="947015"/>
                  </a:lnTo>
                  <a:close/>
                </a:path>
                <a:path w="2905760" h="1116329">
                  <a:moveTo>
                    <a:pt x="702747" y="97926"/>
                  </a:moveTo>
                  <a:lnTo>
                    <a:pt x="652383" y="100052"/>
                  </a:lnTo>
                  <a:lnTo>
                    <a:pt x="591908" y="106537"/>
                  </a:lnTo>
                  <a:lnTo>
                    <a:pt x="534997" y="116952"/>
                  </a:lnTo>
                  <a:lnTo>
                    <a:pt x="482112" y="130980"/>
                  </a:lnTo>
                  <a:lnTo>
                    <a:pt x="433718" y="148303"/>
                  </a:lnTo>
                  <a:lnTo>
                    <a:pt x="390205" y="168643"/>
                  </a:lnTo>
                  <a:lnTo>
                    <a:pt x="352251" y="191555"/>
                  </a:lnTo>
                  <a:lnTo>
                    <a:pt x="320104" y="216850"/>
                  </a:lnTo>
                  <a:lnTo>
                    <a:pt x="275300" y="273181"/>
                  </a:lnTo>
                  <a:lnTo>
                    <a:pt x="259569" y="335047"/>
                  </a:lnTo>
                  <a:lnTo>
                    <a:pt x="263763" y="367260"/>
                  </a:lnTo>
                  <a:lnTo>
                    <a:pt x="261350" y="370689"/>
                  </a:lnTo>
                  <a:lnTo>
                    <a:pt x="207221" y="376411"/>
                  </a:lnTo>
                  <a:lnTo>
                    <a:pt x="156737" y="387205"/>
                  </a:lnTo>
                  <a:lnTo>
                    <a:pt x="111105" y="402656"/>
                  </a:lnTo>
                  <a:lnTo>
                    <a:pt x="71533" y="422351"/>
                  </a:lnTo>
                  <a:lnTo>
                    <a:pt x="39227" y="445873"/>
                  </a:lnTo>
                  <a:lnTo>
                    <a:pt x="12080" y="478336"/>
                  </a:lnTo>
                  <a:lnTo>
                    <a:pt x="0" y="512080"/>
                  </a:lnTo>
                  <a:lnTo>
                    <a:pt x="2361" y="545847"/>
                  </a:lnTo>
                  <a:lnTo>
                    <a:pt x="18541" y="578384"/>
                  </a:lnTo>
                  <a:lnTo>
                    <a:pt x="47916" y="608435"/>
                  </a:lnTo>
                  <a:lnTo>
                    <a:pt x="89859" y="634745"/>
                  </a:lnTo>
                  <a:lnTo>
                    <a:pt x="143748" y="656058"/>
                  </a:lnTo>
                  <a:lnTo>
                    <a:pt x="105359" y="682758"/>
                  </a:lnTo>
                  <a:lnTo>
                    <a:pt x="79232" y="712779"/>
                  </a:lnTo>
                  <a:lnTo>
                    <a:pt x="66060" y="745016"/>
                  </a:lnTo>
                  <a:lnTo>
                    <a:pt x="66532" y="778359"/>
                  </a:lnTo>
                  <a:lnTo>
                    <a:pt x="102725" y="836049"/>
                  </a:lnTo>
                  <a:lnTo>
                    <a:pt x="135365" y="860200"/>
                  </a:lnTo>
                  <a:lnTo>
                    <a:pt x="175959" y="880499"/>
                  </a:lnTo>
                  <a:lnTo>
                    <a:pt x="223202" y="896404"/>
                  </a:lnTo>
                  <a:lnTo>
                    <a:pt x="275791" y="907375"/>
                  </a:lnTo>
                  <a:lnTo>
                    <a:pt x="332418" y="912869"/>
                  </a:lnTo>
                  <a:lnTo>
                    <a:pt x="2411554" y="912344"/>
                  </a:lnTo>
                  <a:lnTo>
                    <a:pt x="2470806" y="869540"/>
                  </a:lnTo>
                  <a:lnTo>
                    <a:pt x="2510024" y="809275"/>
                  </a:lnTo>
                  <a:lnTo>
                    <a:pt x="2515600" y="776327"/>
                  </a:lnTo>
                  <a:lnTo>
                    <a:pt x="2572881" y="770040"/>
                  </a:lnTo>
                  <a:lnTo>
                    <a:pt x="2627900" y="760039"/>
                  </a:lnTo>
                  <a:lnTo>
                    <a:pt x="2680014" y="746466"/>
                  </a:lnTo>
                  <a:lnTo>
                    <a:pt x="2728579" y="729464"/>
                  </a:lnTo>
                  <a:lnTo>
                    <a:pt x="2778925" y="705972"/>
                  </a:lnTo>
                  <a:lnTo>
                    <a:pt x="2821117" y="679553"/>
                  </a:lnTo>
                  <a:lnTo>
                    <a:pt x="2855023" y="650725"/>
                  </a:lnTo>
                  <a:lnTo>
                    <a:pt x="2880513" y="620004"/>
                  </a:lnTo>
                  <a:lnTo>
                    <a:pt x="2905719" y="554957"/>
                  </a:lnTo>
                  <a:lnTo>
                    <a:pt x="2905174" y="521665"/>
                  </a:lnTo>
                  <a:lnTo>
                    <a:pt x="2895687" y="488551"/>
                  </a:lnTo>
                  <a:lnTo>
                    <a:pt x="2877129" y="456133"/>
                  </a:lnTo>
                  <a:lnTo>
                    <a:pt x="2849368" y="424928"/>
                  </a:lnTo>
                  <a:lnTo>
                    <a:pt x="2812272" y="395454"/>
                  </a:lnTo>
                  <a:lnTo>
                    <a:pt x="2817013" y="389406"/>
                  </a:lnTo>
                  <a:lnTo>
                    <a:pt x="2821337" y="383262"/>
                  </a:lnTo>
                  <a:lnTo>
                    <a:pt x="2825256" y="377023"/>
                  </a:lnTo>
                  <a:lnTo>
                    <a:pt x="2828782" y="370689"/>
                  </a:lnTo>
                  <a:lnTo>
                    <a:pt x="2840119" y="337321"/>
                  </a:lnTo>
                  <a:lnTo>
                    <a:pt x="2839973" y="304370"/>
                  </a:lnTo>
                  <a:lnTo>
                    <a:pt x="2808074" y="242319"/>
                  </a:lnTo>
                  <a:lnTo>
                    <a:pt x="2777740" y="214523"/>
                  </a:lnTo>
                  <a:lnTo>
                    <a:pt x="2738763" y="189747"/>
                  </a:lnTo>
                  <a:lnTo>
                    <a:pt x="2691852" y="168643"/>
                  </a:lnTo>
                  <a:lnTo>
                    <a:pt x="2637717" y="151863"/>
                  </a:lnTo>
                  <a:lnTo>
                    <a:pt x="2577068" y="140057"/>
                  </a:lnTo>
                  <a:lnTo>
                    <a:pt x="2572043" y="130405"/>
                  </a:lnTo>
                  <a:lnTo>
                    <a:pt x="942959" y="130405"/>
                  </a:lnTo>
                  <a:lnTo>
                    <a:pt x="897993" y="118349"/>
                  </a:lnTo>
                  <a:lnTo>
                    <a:pt x="851030" y="109017"/>
                  </a:lnTo>
                  <a:lnTo>
                    <a:pt x="802529" y="102465"/>
                  </a:lnTo>
                  <a:lnTo>
                    <a:pt x="752949" y="98749"/>
                  </a:lnTo>
                  <a:lnTo>
                    <a:pt x="702747" y="97926"/>
                  </a:lnTo>
                  <a:close/>
                </a:path>
                <a:path w="2905760" h="1116329">
                  <a:moveTo>
                    <a:pt x="1263391" y="30713"/>
                  </a:moveTo>
                  <a:lnTo>
                    <a:pt x="1208245" y="32656"/>
                  </a:lnTo>
                  <a:lnTo>
                    <a:pt x="1154557" y="38965"/>
                  </a:lnTo>
                  <a:lnTo>
                    <a:pt x="1103327" y="49481"/>
                  </a:lnTo>
                  <a:lnTo>
                    <a:pt x="1055553" y="64042"/>
                  </a:lnTo>
                  <a:lnTo>
                    <a:pt x="1012234" y="82490"/>
                  </a:lnTo>
                  <a:lnTo>
                    <a:pt x="974370" y="104665"/>
                  </a:lnTo>
                  <a:lnTo>
                    <a:pt x="942959" y="130405"/>
                  </a:lnTo>
                  <a:lnTo>
                    <a:pt x="2572043" y="130405"/>
                  </a:lnTo>
                  <a:lnTo>
                    <a:pt x="2562291" y="111674"/>
                  </a:lnTo>
                  <a:lnTo>
                    <a:pt x="2538571" y="85209"/>
                  </a:lnTo>
                  <a:lnTo>
                    <a:pt x="2537871" y="84685"/>
                  </a:lnTo>
                  <a:lnTo>
                    <a:pt x="1510903" y="84685"/>
                  </a:lnTo>
                  <a:lnTo>
                    <a:pt x="1491796" y="75523"/>
                  </a:lnTo>
                  <a:lnTo>
                    <a:pt x="1450056" y="59485"/>
                  </a:lnTo>
                  <a:lnTo>
                    <a:pt x="1374063" y="40565"/>
                  </a:lnTo>
                  <a:lnTo>
                    <a:pt x="1318997" y="33296"/>
                  </a:lnTo>
                  <a:lnTo>
                    <a:pt x="1263391" y="30713"/>
                  </a:lnTo>
                  <a:close/>
                </a:path>
                <a:path w="2905760" h="1116329">
                  <a:moveTo>
                    <a:pt x="1754066" y="0"/>
                  </a:moveTo>
                  <a:lnTo>
                    <a:pt x="1704500" y="3978"/>
                  </a:lnTo>
                  <a:lnTo>
                    <a:pt x="1657069" y="12267"/>
                  </a:lnTo>
                  <a:lnTo>
                    <a:pt x="1612884" y="24675"/>
                  </a:lnTo>
                  <a:lnTo>
                    <a:pt x="1573055" y="41009"/>
                  </a:lnTo>
                  <a:lnTo>
                    <a:pt x="1538691" y="61076"/>
                  </a:lnTo>
                  <a:lnTo>
                    <a:pt x="1510903" y="84685"/>
                  </a:lnTo>
                  <a:lnTo>
                    <a:pt x="2537871" y="84685"/>
                  </a:lnTo>
                  <a:lnTo>
                    <a:pt x="2506542" y="61244"/>
                  </a:lnTo>
                  <a:lnTo>
                    <a:pt x="2504508" y="60174"/>
                  </a:lnTo>
                  <a:lnTo>
                    <a:pt x="2006711" y="60174"/>
                  </a:lnTo>
                  <a:lnTo>
                    <a:pt x="1984915" y="46837"/>
                  </a:lnTo>
                  <a:lnTo>
                    <a:pt x="1933559" y="24545"/>
                  </a:lnTo>
                  <a:lnTo>
                    <a:pt x="1855164" y="5744"/>
                  </a:lnTo>
                  <a:lnTo>
                    <a:pt x="1804657" y="524"/>
                  </a:lnTo>
                  <a:lnTo>
                    <a:pt x="1754066" y="0"/>
                  </a:lnTo>
                  <a:close/>
                </a:path>
                <a:path w="2905760" h="1116329">
                  <a:moveTo>
                    <a:pt x="2279029" y="354"/>
                  </a:moveTo>
                  <a:lnTo>
                    <a:pt x="2228914" y="500"/>
                  </a:lnTo>
                  <a:lnTo>
                    <a:pt x="2179427" y="4627"/>
                  </a:lnTo>
                  <a:lnTo>
                    <a:pt x="2131517" y="12697"/>
                  </a:lnTo>
                  <a:lnTo>
                    <a:pt x="2086118" y="24675"/>
                  </a:lnTo>
                  <a:lnTo>
                    <a:pt x="2044211" y="40509"/>
                  </a:lnTo>
                  <a:lnTo>
                    <a:pt x="2006711" y="60174"/>
                  </a:lnTo>
                  <a:lnTo>
                    <a:pt x="2504508" y="60174"/>
                  </a:lnTo>
                  <a:lnTo>
                    <a:pt x="2466832" y="40362"/>
                  </a:lnTo>
                  <a:lnTo>
                    <a:pt x="2423674" y="24193"/>
                  </a:lnTo>
                  <a:lnTo>
                    <a:pt x="2377356" y="12162"/>
                  </a:lnTo>
                  <a:lnTo>
                    <a:pt x="2328825" y="4228"/>
                  </a:lnTo>
                  <a:lnTo>
                    <a:pt x="2279029" y="354"/>
                  </a:lnTo>
                  <a:close/>
                </a:path>
              </a:pathLst>
            </a:custGeom>
            <a:solidFill>
              <a:srgbClr val="FFFFFF"/>
            </a:solidFill>
          </p:spPr>
          <p:txBody>
            <a:bodyPr wrap="square" lIns="0" tIns="0" rIns="0" bIns="0" rtlCol="0"/>
            <a:lstStyle/>
            <a:p>
              <a:endParaRPr/>
            </a:p>
          </p:txBody>
        </p:sp>
        <p:sp>
          <p:nvSpPr>
            <p:cNvPr id="41" name="object 41"/>
            <p:cNvSpPr/>
            <p:nvPr/>
          </p:nvSpPr>
          <p:spPr>
            <a:xfrm>
              <a:off x="3205114" y="3080535"/>
              <a:ext cx="2905760" cy="1116330"/>
            </a:xfrm>
            <a:custGeom>
              <a:avLst/>
              <a:gdLst/>
              <a:ahLst/>
              <a:cxnLst/>
              <a:rect l="l" t="t" r="r" b="b"/>
              <a:pathLst>
                <a:path w="2905760" h="1116329">
                  <a:moveTo>
                    <a:pt x="263763" y="367260"/>
                  </a:moveTo>
                  <a:lnTo>
                    <a:pt x="259569" y="335047"/>
                  </a:lnTo>
                  <a:lnTo>
                    <a:pt x="263569" y="303581"/>
                  </a:lnTo>
                  <a:lnTo>
                    <a:pt x="275300" y="273181"/>
                  </a:lnTo>
                  <a:lnTo>
                    <a:pt x="320104" y="216850"/>
                  </a:lnTo>
                  <a:lnTo>
                    <a:pt x="352251" y="191555"/>
                  </a:lnTo>
                  <a:lnTo>
                    <a:pt x="390276" y="168600"/>
                  </a:lnTo>
                  <a:lnTo>
                    <a:pt x="433718" y="148303"/>
                  </a:lnTo>
                  <a:lnTo>
                    <a:pt x="482112" y="130980"/>
                  </a:lnTo>
                  <a:lnTo>
                    <a:pt x="534997" y="116952"/>
                  </a:lnTo>
                  <a:lnTo>
                    <a:pt x="591908" y="106537"/>
                  </a:lnTo>
                  <a:lnTo>
                    <a:pt x="652383" y="100052"/>
                  </a:lnTo>
                  <a:lnTo>
                    <a:pt x="702747" y="97926"/>
                  </a:lnTo>
                  <a:lnTo>
                    <a:pt x="752949" y="98749"/>
                  </a:lnTo>
                  <a:lnTo>
                    <a:pt x="802529" y="102465"/>
                  </a:lnTo>
                  <a:lnTo>
                    <a:pt x="851030" y="109017"/>
                  </a:lnTo>
                  <a:lnTo>
                    <a:pt x="897993" y="118349"/>
                  </a:lnTo>
                  <a:lnTo>
                    <a:pt x="942959" y="130405"/>
                  </a:lnTo>
                  <a:lnTo>
                    <a:pt x="974370" y="104665"/>
                  </a:lnTo>
                  <a:lnTo>
                    <a:pt x="1012234" y="82490"/>
                  </a:lnTo>
                  <a:lnTo>
                    <a:pt x="1055553" y="64042"/>
                  </a:lnTo>
                  <a:lnTo>
                    <a:pt x="1103327" y="49481"/>
                  </a:lnTo>
                  <a:lnTo>
                    <a:pt x="1154557" y="38965"/>
                  </a:lnTo>
                  <a:lnTo>
                    <a:pt x="1208245" y="32656"/>
                  </a:lnTo>
                  <a:lnTo>
                    <a:pt x="1263391" y="30713"/>
                  </a:lnTo>
                  <a:lnTo>
                    <a:pt x="1318997" y="33296"/>
                  </a:lnTo>
                  <a:lnTo>
                    <a:pt x="1374063" y="40565"/>
                  </a:lnTo>
                  <a:lnTo>
                    <a:pt x="1427591" y="52681"/>
                  </a:lnTo>
                  <a:lnTo>
                    <a:pt x="1471486" y="67111"/>
                  </a:lnTo>
                  <a:lnTo>
                    <a:pt x="1510903" y="84685"/>
                  </a:lnTo>
                  <a:lnTo>
                    <a:pt x="1538691" y="61076"/>
                  </a:lnTo>
                  <a:lnTo>
                    <a:pt x="1573055" y="41009"/>
                  </a:lnTo>
                  <a:lnTo>
                    <a:pt x="1612884" y="24675"/>
                  </a:lnTo>
                  <a:lnTo>
                    <a:pt x="1657069" y="12267"/>
                  </a:lnTo>
                  <a:lnTo>
                    <a:pt x="1704500" y="3978"/>
                  </a:lnTo>
                  <a:lnTo>
                    <a:pt x="1754066" y="0"/>
                  </a:lnTo>
                  <a:lnTo>
                    <a:pt x="1804657" y="524"/>
                  </a:lnTo>
                  <a:lnTo>
                    <a:pt x="1855164" y="5744"/>
                  </a:lnTo>
                  <a:lnTo>
                    <a:pt x="1904476" y="15851"/>
                  </a:lnTo>
                  <a:lnTo>
                    <a:pt x="1960452" y="34917"/>
                  </a:lnTo>
                  <a:lnTo>
                    <a:pt x="2006711" y="60174"/>
                  </a:lnTo>
                  <a:lnTo>
                    <a:pt x="2044211" y="40509"/>
                  </a:lnTo>
                  <a:lnTo>
                    <a:pt x="2086129" y="24671"/>
                  </a:lnTo>
                  <a:lnTo>
                    <a:pt x="2131517" y="12697"/>
                  </a:lnTo>
                  <a:lnTo>
                    <a:pt x="2179427" y="4627"/>
                  </a:lnTo>
                  <a:lnTo>
                    <a:pt x="2228914" y="500"/>
                  </a:lnTo>
                  <a:lnTo>
                    <a:pt x="2279029" y="354"/>
                  </a:lnTo>
                  <a:lnTo>
                    <a:pt x="2328825" y="4228"/>
                  </a:lnTo>
                  <a:lnTo>
                    <a:pt x="2377356" y="12162"/>
                  </a:lnTo>
                  <a:lnTo>
                    <a:pt x="2423674" y="24193"/>
                  </a:lnTo>
                  <a:lnTo>
                    <a:pt x="2466832" y="40362"/>
                  </a:lnTo>
                  <a:lnTo>
                    <a:pt x="2506542" y="61244"/>
                  </a:lnTo>
                  <a:lnTo>
                    <a:pt x="2538571" y="85209"/>
                  </a:lnTo>
                  <a:lnTo>
                    <a:pt x="2577068" y="140057"/>
                  </a:lnTo>
                  <a:lnTo>
                    <a:pt x="2637717" y="151863"/>
                  </a:lnTo>
                  <a:lnTo>
                    <a:pt x="2691852" y="168643"/>
                  </a:lnTo>
                  <a:lnTo>
                    <a:pt x="2738763" y="189747"/>
                  </a:lnTo>
                  <a:lnTo>
                    <a:pt x="2777740" y="214523"/>
                  </a:lnTo>
                  <a:lnTo>
                    <a:pt x="2808074" y="242319"/>
                  </a:lnTo>
                  <a:lnTo>
                    <a:pt x="2839973" y="304370"/>
                  </a:lnTo>
                  <a:lnTo>
                    <a:pt x="2840119" y="337321"/>
                  </a:lnTo>
                  <a:lnTo>
                    <a:pt x="2828782" y="370689"/>
                  </a:lnTo>
                  <a:lnTo>
                    <a:pt x="2825256" y="377023"/>
                  </a:lnTo>
                  <a:lnTo>
                    <a:pt x="2821337" y="383262"/>
                  </a:lnTo>
                  <a:lnTo>
                    <a:pt x="2817013" y="389406"/>
                  </a:lnTo>
                  <a:lnTo>
                    <a:pt x="2812272" y="395454"/>
                  </a:lnTo>
                  <a:lnTo>
                    <a:pt x="2849368" y="424928"/>
                  </a:lnTo>
                  <a:lnTo>
                    <a:pt x="2877129" y="456133"/>
                  </a:lnTo>
                  <a:lnTo>
                    <a:pt x="2895687" y="488551"/>
                  </a:lnTo>
                  <a:lnTo>
                    <a:pt x="2905174" y="521665"/>
                  </a:lnTo>
                  <a:lnTo>
                    <a:pt x="2905719" y="554957"/>
                  </a:lnTo>
                  <a:lnTo>
                    <a:pt x="2897455" y="587909"/>
                  </a:lnTo>
                  <a:lnTo>
                    <a:pt x="2855023" y="650725"/>
                  </a:lnTo>
                  <a:lnTo>
                    <a:pt x="2821117" y="679553"/>
                  </a:lnTo>
                  <a:lnTo>
                    <a:pt x="2778925" y="705972"/>
                  </a:lnTo>
                  <a:lnTo>
                    <a:pt x="2728579" y="729464"/>
                  </a:lnTo>
                  <a:lnTo>
                    <a:pt x="2680014" y="746466"/>
                  </a:lnTo>
                  <a:lnTo>
                    <a:pt x="2627900" y="760039"/>
                  </a:lnTo>
                  <a:lnTo>
                    <a:pt x="2572881" y="770040"/>
                  </a:lnTo>
                  <a:lnTo>
                    <a:pt x="2515600" y="776327"/>
                  </a:lnTo>
                  <a:lnTo>
                    <a:pt x="2510024" y="809275"/>
                  </a:lnTo>
                  <a:lnTo>
                    <a:pt x="2470806" y="869540"/>
                  </a:lnTo>
                  <a:lnTo>
                    <a:pt x="2438781" y="896028"/>
                  </a:lnTo>
                  <a:lnTo>
                    <a:pt x="2399554" y="919535"/>
                  </a:lnTo>
                  <a:lnTo>
                    <a:pt x="2353934" y="939648"/>
                  </a:lnTo>
                  <a:lnTo>
                    <a:pt x="2302729" y="955952"/>
                  </a:lnTo>
                  <a:lnTo>
                    <a:pt x="2246746" y="968034"/>
                  </a:lnTo>
                  <a:lnTo>
                    <a:pt x="2186794" y="975480"/>
                  </a:lnTo>
                  <a:lnTo>
                    <a:pt x="2123678" y="977876"/>
                  </a:lnTo>
                  <a:lnTo>
                    <a:pt x="2070291" y="975751"/>
                  </a:lnTo>
                  <a:lnTo>
                    <a:pt x="2018237" y="969827"/>
                  </a:lnTo>
                  <a:lnTo>
                    <a:pt x="1968230" y="960213"/>
                  </a:lnTo>
                  <a:lnTo>
                    <a:pt x="1920986" y="947015"/>
                  </a:lnTo>
                  <a:lnTo>
                    <a:pt x="1901103" y="975062"/>
                  </a:lnTo>
                  <a:lnTo>
                    <a:pt x="1844208" y="1024732"/>
                  </a:lnTo>
                  <a:lnTo>
                    <a:pt x="1808258" y="1046057"/>
                  </a:lnTo>
                  <a:lnTo>
                    <a:pt x="1768013" y="1064843"/>
                  </a:lnTo>
                  <a:lnTo>
                    <a:pt x="1724003" y="1080942"/>
                  </a:lnTo>
                  <a:lnTo>
                    <a:pt x="1676759" y="1094205"/>
                  </a:lnTo>
                  <a:lnTo>
                    <a:pt x="1626812" y="1104483"/>
                  </a:lnTo>
                  <a:lnTo>
                    <a:pt x="1574690" y="1111627"/>
                  </a:lnTo>
                  <a:lnTo>
                    <a:pt x="1520925" y="1115489"/>
                  </a:lnTo>
                  <a:lnTo>
                    <a:pt x="1466048" y="1115920"/>
                  </a:lnTo>
                  <a:lnTo>
                    <a:pt x="1410587" y="1112770"/>
                  </a:lnTo>
                  <a:lnTo>
                    <a:pt x="1355074" y="1105892"/>
                  </a:lnTo>
                  <a:lnTo>
                    <a:pt x="1296501" y="1094216"/>
                  </a:lnTo>
                  <a:lnTo>
                    <a:pt x="1241945" y="1078566"/>
                  </a:lnTo>
                  <a:lnTo>
                    <a:pt x="1192101" y="1059203"/>
                  </a:lnTo>
                  <a:lnTo>
                    <a:pt x="1147664" y="1036389"/>
                  </a:lnTo>
                  <a:lnTo>
                    <a:pt x="1109329" y="1010388"/>
                  </a:lnTo>
                  <a:lnTo>
                    <a:pt x="1059303" y="1024303"/>
                  </a:lnTo>
                  <a:lnTo>
                    <a:pt x="1007760" y="1035098"/>
                  </a:lnTo>
                  <a:lnTo>
                    <a:pt x="955134" y="1042830"/>
                  </a:lnTo>
                  <a:lnTo>
                    <a:pt x="901860" y="1047555"/>
                  </a:lnTo>
                  <a:lnTo>
                    <a:pt x="848373" y="1049330"/>
                  </a:lnTo>
                  <a:lnTo>
                    <a:pt x="795105" y="1048212"/>
                  </a:lnTo>
                  <a:lnTo>
                    <a:pt x="742492" y="1044257"/>
                  </a:lnTo>
                  <a:lnTo>
                    <a:pt x="690967" y="1037522"/>
                  </a:lnTo>
                  <a:lnTo>
                    <a:pt x="640964" y="1028063"/>
                  </a:lnTo>
                  <a:lnTo>
                    <a:pt x="592919" y="1015938"/>
                  </a:lnTo>
                  <a:lnTo>
                    <a:pt x="547265" y="1001203"/>
                  </a:lnTo>
                  <a:lnTo>
                    <a:pt x="504435" y="983915"/>
                  </a:lnTo>
                  <a:lnTo>
                    <a:pt x="464866" y="964130"/>
                  </a:lnTo>
                  <a:lnTo>
                    <a:pt x="428989" y="941905"/>
                  </a:lnTo>
                  <a:lnTo>
                    <a:pt x="397240" y="917297"/>
                  </a:lnTo>
                  <a:lnTo>
                    <a:pt x="395462" y="915646"/>
                  </a:lnTo>
                  <a:lnTo>
                    <a:pt x="393557" y="913995"/>
                  </a:lnTo>
                  <a:lnTo>
                    <a:pt x="391779" y="912344"/>
                  </a:lnTo>
                  <a:lnTo>
                    <a:pt x="332418" y="912869"/>
                  </a:lnTo>
                  <a:lnTo>
                    <a:pt x="275791" y="907375"/>
                  </a:lnTo>
                  <a:lnTo>
                    <a:pt x="223202" y="896404"/>
                  </a:lnTo>
                  <a:lnTo>
                    <a:pt x="175959" y="880499"/>
                  </a:lnTo>
                  <a:lnTo>
                    <a:pt x="135365" y="860200"/>
                  </a:lnTo>
                  <a:lnTo>
                    <a:pt x="102725" y="836049"/>
                  </a:lnTo>
                  <a:lnTo>
                    <a:pt x="66532" y="778359"/>
                  </a:lnTo>
                  <a:lnTo>
                    <a:pt x="66060" y="745016"/>
                  </a:lnTo>
                  <a:lnTo>
                    <a:pt x="79232" y="712779"/>
                  </a:lnTo>
                  <a:lnTo>
                    <a:pt x="105359" y="682758"/>
                  </a:lnTo>
                  <a:lnTo>
                    <a:pt x="143748" y="656058"/>
                  </a:lnTo>
                  <a:lnTo>
                    <a:pt x="89859" y="634745"/>
                  </a:lnTo>
                  <a:lnTo>
                    <a:pt x="47916" y="608435"/>
                  </a:lnTo>
                  <a:lnTo>
                    <a:pt x="18541" y="578384"/>
                  </a:lnTo>
                  <a:lnTo>
                    <a:pt x="2361" y="545847"/>
                  </a:lnTo>
                  <a:lnTo>
                    <a:pt x="0" y="512080"/>
                  </a:lnTo>
                  <a:lnTo>
                    <a:pt x="12080" y="478336"/>
                  </a:lnTo>
                  <a:lnTo>
                    <a:pt x="39227" y="445873"/>
                  </a:lnTo>
                  <a:lnTo>
                    <a:pt x="71533" y="422351"/>
                  </a:lnTo>
                  <a:lnTo>
                    <a:pt x="111105" y="402656"/>
                  </a:lnTo>
                  <a:lnTo>
                    <a:pt x="156737" y="387205"/>
                  </a:lnTo>
                  <a:lnTo>
                    <a:pt x="207221" y="376411"/>
                  </a:lnTo>
                  <a:lnTo>
                    <a:pt x="261350" y="370689"/>
                  </a:lnTo>
                  <a:lnTo>
                    <a:pt x="263763" y="367260"/>
                  </a:lnTo>
                  <a:close/>
                </a:path>
              </a:pathLst>
            </a:custGeom>
            <a:ln w="19050">
              <a:solidFill>
                <a:srgbClr val="D24717"/>
              </a:solidFill>
            </a:ln>
          </p:spPr>
          <p:txBody>
            <a:bodyPr wrap="square" lIns="0" tIns="0" rIns="0" bIns="0" rtlCol="0"/>
            <a:lstStyle/>
            <a:p>
              <a:endParaRPr/>
            </a:p>
          </p:txBody>
        </p:sp>
        <p:sp>
          <p:nvSpPr>
            <p:cNvPr id="42" name="object 42"/>
            <p:cNvSpPr/>
            <p:nvPr/>
          </p:nvSpPr>
          <p:spPr>
            <a:xfrm>
              <a:off x="3351910" y="3732276"/>
              <a:ext cx="170815" cy="20955"/>
            </a:xfrm>
            <a:custGeom>
              <a:avLst/>
              <a:gdLst/>
              <a:ahLst/>
              <a:cxnLst/>
              <a:rect l="l" t="t" r="r" b="b"/>
              <a:pathLst>
                <a:path w="170814" h="20954">
                  <a:moveTo>
                    <a:pt x="170306" y="20574"/>
                  </a:moveTo>
                  <a:lnTo>
                    <a:pt x="125855" y="20591"/>
                  </a:lnTo>
                  <a:lnTo>
                    <a:pt x="82153" y="17097"/>
                  </a:lnTo>
                  <a:lnTo>
                    <a:pt x="39951" y="10197"/>
                  </a:lnTo>
                  <a:lnTo>
                    <a:pt x="0" y="0"/>
                  </a:lnTo>
                </a:path>
              </a:pathLst>
            </a:custGeom>
            <a:ln w="19050">
              <a:solidFill>
                <a:srgbClr val="D24717"/>
              </a:solidFill>
            </a:ln>
          </p:spPr>
          <p:txBody>
            <a:bodyPr wrap="square" lIns="0" tIns="0" rIns="0" bIns="0" rtlCol="0"/>
            <a:lstStyle/>
            <a:p>
              <a:endParaRPr/>
            </a:p>
          </p:txBody>
        </p:sp>
        <p:sp>
          <p:nvSpPr>
            <p:cNvPr id="43" name="object 43"/>
            <p:cNvSpPr/>
            <p:nvPr/>
          </p:nvSpPr>
          <p:spPr>
            <a:xfrm>
              <a:off x="3597909" y="3978147"/>
              <a:ext cx="74930" cy="10160"/>
            </a:xfrm>
            <a:custGeom>
              <a:avLst/>
              <a:gdLst/>
              <a:ahLst/>
              <a:cxnLst/>
              <a:rect l="l" t="t" r="r" b="b"/>
              <a:pathLst>
                <a:path w="74929" h="10160">
                  <a:moveTo>
                    <a:pt x="74422" y="0"/>
                  </a:moveTo>
                  <a:lnTo>
                    <a:pt x="56310" y="3405"/>
                  </a:lnTo>
                  <a:lnTo>
                    <a:pt x="37830" y="6191"/>
                  </a:lnTo>
                  <a:lnTo>
                    <a:pt x="19040" y="8358"/>
                  </a:lnTo>
                  <a:lnTo>
                    <a:pt x="0" y="9906"/>
                  </a:lnTo>
                </a:path>
              </a:pathLst>
            </a:custGeom>
            <a:ln w="19050">
              <a:solidFill>
                <a:srgbClr val="D24717"/>
              </a:solidFill>
            </a:ln>
          </p:spPr>
          <p:txBody>
            <a:bodyPr wrap="square" lIns="0" tIns="0" rIns="0" bIns="0" rtlCol="0"/>
            <a:lstStyle/>
            <a:p>
              <a:endParaRPr/>
            </a:p>
          </p:txBody>
        </p:sp>
        <p:sp>
          <p:nvSpPr>
            <p:cNvPr id="44" name="object 44"/>
            <p:cNvSpPr/>
            <p:nvPr/>
          </p:nvSpPr>
          <p:spPr>
            <a:xfrm>
              <a:off x="4269359" y="4041521"/>
              <a:ext cx="45085" cy="45085"/>
            </a:xfrm>
            <a:custGeom>
              <a:avLst/>
              <a:gdLst/>
              <a:ahLst/>
              <a:cxnLst/>
              <a:rect l="l" t="t" r="r" b="b"/>
              <a:pathLst>
                <a:path w="45085" h="45085">
                  <a:moveTo>
                    <a:pt x="44957" y="44830"/>
                  </a:moveTo>
                  <a:lnTo>
                    <a:pt x="32003" y="34093"/>
                  </a:lnTo>
                  <a:lnTo>
                    <a:pt x="20192" y="23034"/>
                  </a:lnTo>
                  <a:lnTo>
                    <a:pt x="9525" y="11666"/>
                  </a:lnTo>
                  <a:lnTo>
                    <a:pt x="0" y="0"/>
                  </a:lnTo>
                </a:path>
              </a:pathLst>
            </a:custGeom>
            <a:ln w="19050">
              <a:solidFill>
                <a:srgbClr val="D24717"/>
              </a:solidFill>
            </a:ln>
          </p:spPr>
          <p:txBody>
            <a:bodyPr wrap="square" lIns="0" tIns="0" rIns="0" bIns="0" rtlCol="0"/>
            <a:lstStyle/>
            <a:p>
              <a:endParaRPr/>
            </a:p>
          </p:txBody>
        </p:sp>
        <p:sp>
          <p:nvSpPr>
            <p:cNvPr id="45" name="object 45"/>
            <p:cNvSpPr/>
            <p:nvPr/>
          </p:nvSpPr>
          <p:spPr>
            <a:xfrm>
              <a:off x="5126354" y="3974338"/>
              <a:ext cx="18415" cy="49530"/>
            </a:xfrm>
            <a:custGeom>
              <a:avLst/>
              <a:gdLst/>
              <a:ahLst/>
              <a:cxnLst/>
              <a:rect l="l" t="t" r="r" b="b"/>
              <a:pathLst>
                <a:path w="18414" h="49529">
                  <a:moveTo>
                    <a:pt x="17907" y="0"/>
                  </a:moveTo>
                  <a:lnTo>
                    <a:pt x="15287" y="12521"/>
                  </a:lnTo>
                  <a:lnTo>
                    <a:pt x="11430" y="24923"/>
                  </a:lnTo>
                  <a:lnTo>
                    <a:pt x="6334" y="37183"/>
                  </a:lnTo>
                  <a:lnTo>
                    <a:pt x="0" y="49275"/>
                  </a:lnTo>
                </a:path>
              </a:pathLst>
            </a:custGeom>
            <a:ln w="19050">
              <a:solidFill>
                <a:srgbClr val="D24717"/>
              </a:solidFill>
            </a:ln>
          </p:spPr>
          <p:txBody>
            <a:bodyPr wrap="square" lIns="0" tIns="0" rIns="0" bIns="0" rtlCol="0"/>
            <a:lstStyle/>
            <a:p>
              <a:endParaRPr/>
            </a:p>
          </p:txBody>
        </p:sp>
        <p:sp>
          <p:nvSpPr>
            <p:cNvPr id="46" name="object 46"/>
            <p:cNvSpPr/>
            <p:nvPr/>
          </p:nvSpPr>
          <p:spPr>
            <a:xfrm>
              <a:off x="5491098" y="3660013"/>
              <a:ext cx="237616" cy="203454"/>
            </a:xfrm>
            <a:prstGeom prst="rect">
              <a:avLst/>
            </a:prstGeom>
            <a:blipFill>
              <a:blip r:embed="rId7" cstate="print"/>
              <a:stretch>
                <a:fillRect/>
              </a:stretch>
            </a:blipFill>
          </p:spPr>
          <p:txBody>
            <a:bodyPr wrap="square" lIns="0" tIns="0" rIns="0" bIns="0" rtlCol="0"/>
            <a:lstStyle/>
            <a:p>
              <a:endParaRPr/>
            </a:p>
          </p:txBody>
        </p:sp>
        <p:sp>
          <p:nvSpPr>
            <p:cNvPr id="47" name="object 47"/>
            <p:cNvSpPr/>
            <p:nvPr/>
          </p:nvSpPr>
          <p:spPr>
            <a:xfrm>
              <a:off x="5918708" y="3473196"/>
              <a:ext cx="97790" cy="69215"/>
            </a:xfrm>
            <a:custGeom>
              <a:avLst/>
              <a:gdLst/>
              <a:ahLst/>
              <a:cxnLst/>
              <a:rect l="l" t="t" r="r" b="b"/>
              <a:pathLst>
                <a:path w="97789" h="69214">
                  <a:moveTo>
                    <a:pt x="97408" y="0"/>
                  </a:moveTo>
                  <a:lnTo>
                    <a:pt x="78902" y="19421"/>
                  </a:lnTo>
                  <a:lnTo>
                    <a:pt x="56324" y="37544"/>
                  </a:lnTo>
                  <a:lnTo>
                    <a:pt x="29936" y="54167"/>
                  </a:lnTo>
                  <a:lnTo>
                    <a:pt x="0" y="69087"/>
                  </a:lnTo>
                </a:path>
              </a:pathLst>
            </a:custGeom>
            <a:ln w="19050">
              <a:solidFill>
                <a:srgbClr val="D24717"/>
              </a:solidFill>
            </a:ln>
          </p:spPr>
          <p:txBody>
            <a:bodyPr wrap="square" lIns="0" tIns="0" rIns="0" bIns="0" rtlCol="0"/>
            <a:lstStyle/>
            <a:p>
              <a:endParaRPr/>
            </a:p>
          </p:txBody>
        </p:sp>
        <p:sp>
          <p:nvSpPr>
            <p:cNvPr id="48" name="object 48"/>
            <p:cNvSpPr/>
            <p:nvPr/>
          </p:nvSpPr>
          <p:spPr>
            <a:xfrm>
              <a:off x="5782564" y="3216782"/>
              <a:ext cx="5080" cy="33020"/>
            </a:xfrm>
            <a:custGeom>
              <a:avLst/>
              <a:gdLst/>
              <a:ahLst/>
              <a:cxnLst/>
              <a:rect l="l" t="t" r="r" b="b"/>
              <a:pathLst>
                <a:path w="5079" h="33019">
                  <a:moveTo>
                    <a:pt x="0" y="0"/>
                  </a:moveTo>
                  <a:lnTo>
                    <a:pt x="2401" y="8118"/>
                  </a:lnTo>
                  <a:lnTo>
                    <a:pt x="4064" y="16271"/>
                  </a:lnTo>
                  <a:lnTo>
                    <a:pt x="4964" y="24449"/>
                  </a:lnTo>
                  <a:lnTo>
                    <a:pt x="5080" y="32638"/>
                  </a:lnTo>
                </a:path>
              </a:pathLst>
            </a:custGeom>
            <a:ln w="19050">
              <a:solidFill>
                <a:srgbClr val="D24717"/>
              </a:solidFill>
            </a:ln>
          </p:spPr>
          <p:txBody>
            <a:bodyPr wrap="square" lIns="0" tIns="0" rIns="0" bIns="0" rtlCol="0"/>
            <a:lstStyle/>
            <a:p>
              <a:endParaRPr/>
            </a:p>
          </p:txBody>
        </p:sp>
        <p:sp>
          <p:nvSpPr>
            <p:cNvPr id="49" name="object 49"/>
            <p:cNvSpPr/>
            <p:nvPr/>
          </p:nvSpPr>
          <p:spPr>
            <a:xfrm>
              <a:off x="5161153" y="3137026"/>
              <a:ext cx="50165" cy="41910"/>
            </a:xfrm>
            <a:custGeom>
              <a:avLst/>
              <a:gdLst/>
              <a:ahLst/>
              <a:cxnLst/>
              <a:rect l="l" t="t" r="r" b="b"/>
              <a:pathLst>
                <a:path w="50164" h="41910">
                  <a:moveTo>
                    <a:pt x="0" y="41656"/>
                  </a:moveTo>
                  <a:lnTo>
                    <a:pt x="10279" y="30539"/>
                  </a:lnTo>
                  <a:lnTo>
                    <a:pt x="22034" y="19875"/>
                  </a:lnTo>
                  <a:lnTo>
                    <a:pt x="35218" y="9687"/>
                  </a:lnTo>
                  <a:lnTo>
                    <a:pt x="49784" y="0"/>
                  </a:lnTo>
                </a:path>
              </a:pathLst>
            </a:custGeom>
            <a:ln w="19050">
              <a:solidFill>
                <a:srgbClr val="D24717"/>
              </a:solidFill>
            </a:ln>
          </p:spPr>
          <p:txBody>
            <a:bodyPr wrap="square" lIns="0" tIns="0" rIns="0" bIns="0" rtlCol="0"/>
            <a:lstStyle/>
            <a:p>
              <a:endParaRPr/>
            </a:p>
          </p:txBody>
        </p:sp>
        <p:sp>
          <p:nvSpPr>
            <p:cNvPr id="50" name="object 50"/>
            <p:cNvSpPr/>
            <p:nvPr/>
          </p:nvSpPr>
          <p:spPr>
            <a:xfrm>
              <a:off x="4694935" y="3162554"/>
              <a:ext cx="24130" cy="36195"/>
            </a:xfrm>
            <a:custGeom>
              <a:avLst/>
              <a:gdLst/>
              <a:ahLst/>
              <a:cxnLst/>
              <a:rect l="l" t="t" r="r" b="b"/>
              <a:pathLst>
                <a:path w="24129" h="36194">
                  <a:moveTo>
                    <a:pt x="0" y="35941"/>
                  </a:moveTo>
                  <a:lnTo>
                    <a:pt x="4377" y="26681"/>
                  </a:lnTo>
                  <a:lnTo>
                    <a:pt x="9874" y="17589"/>
                  </a:lnTo>
                  <a:lnTo>
                    <a:pt x="16466" y="8687"/>
                  </a:lnTo>
                  <a:lnTo>
                    <a:pt x="24129" y="0"/>
                  </a:lnTo>
                </a:path>
              </a:pathLst>
            </a:custGeom>
            <a:ln w="19050">
              <a:solidFill>
                <a:srgbClr val="D24717"/>
              </a:solidFill>
            </a:ln>
          </p:spPr>
          <p:txBody>
            <a:bodyPr wrap="square" lIns="0" tIns="0" rIns="0" bIns="0" rtlCol="0"/>
            <a:lstStyle/>
            <a:p>
              <a:endParaRPr/>
            </a:p>
          </p:txBody>
        </p:sp>
        <p:sp>
          <p:nvSpPr>
            <p:cNvPr id="51" name="object 51"/>
            <p:cNvSpPr/>
            <p:nvPr/>
          </p:nvSpPr>
          <p:spPr>
            <a:xfrm>
              <a:off x="4147692" y="3210686"/>
              <a:ext cx="87630" cy="34925"/>
            </a:xfrm>
            <a:custGeom>
              <a:avLst/>
              <a:gdLst/>
              <a:ahLst/>
              <a:cxnLst/>
              <a:rect l="l" t="t" r="r" b="b"/>
              <a:pathLst>
                <a:path w="87629" h="34925">
                  <a:moveTo>
                    <a:pt x="0" y="0"/>
                  </a:moveTo>
                  <a:lnTo>
                    <a:pt x="23350" y="7687"/>
                  </a:lnTo>
                  <a:lnTo>
                    <a:pt x="45735" y="16065"/>
                  </a:lnTo>
                  <a:lnTo>
                    <a:pt x="67097" y="25110"/>
                  </a:lnTo>
                  <a:lnTo>
                    <a:pt x="87376" y="34798"/>
                  </a:lnTo>
                </a:path>
              </a:pathLst>
            </a:custGeom>
            <a:ln w="19050">
              <a:solidFill>
                <a:srgbClr val="D24717"/>
              </a:solidFill>
            </a:ln>
          </p:spPr>
          <p:txBody>
            <a:bodyPr wrap="square" lIns="0" tIns="0" rIns="0" bIns="0" rtlCol="0"/>
            <a:lstStyle/>
            <a:p>
              <a:endParaRPr/>
            </a:p>
          </p:txBody>
        </p:sp>
        <p:sp>
          <p:nvSpPr>
            <p:cNvPr id="52" name="object 52"/>
            <p:cNvSpPr/>
            <p:nvPr/>
          </p:nvSpPr>
          <p:spPr>
            <a:xfrm>
              <a:off x="3468878" y="3447796"/>
              <a:ext cx="15240" cy="36830"/>
            </a:xfrm>
            <a:custGeom>
              <a:avLst/>
              <a:gdLst/>
              <a:ahLst/>
              <a:cxnLst/>
              <a:rect l="l" t="t" r="r" b="b"/>
              <a:pathLst>
                <a:path w="15239" h="36829">
                  <a:moveTo>
                    <a:pt x="15239" y="36702"/>
                  </a:moveTo>
                  <a:lnTo>
                    <a:pt x="10412" y="27628"/>
                  </a:lnTo>
                  <a:lnTo>
                    <a:pt x="6238" y="18494"/>
                  </a:lnTo>
                  <a:lnTo>
                    <a:pt x="2756" y="9288"/>
                  </a:lnTo>
                  <a:lnTo>
                    <a:pt x="0" y="0"/>
                  </a:lnTo>
                </a:path>
              </a:pathLst>
            </a:custGeom>
            <a:ln w="19050">
              <a:solidFill>
                <a:srgbClr val="D24717"/>
              </a:solidFill>
            </a:ln>
          </p:spPr>
          <p:txBody>
            <a:bodyPr wrap="square" lIns="0" tIns="0" rIns="0" bIns="0" rtlCol="0"/>
            <a:lstStyle/>
            <a:p>
              <a:endParaRPr/>
            </a:p>
          </p:txBody>
        </p:sp>
        <p:sp>
          <p:nvSpPr>
            <p:cNvPr id="53" name="object 53"/>
            <p:cNvSpPr txBox="1"/>
            <p:nvPr/>
          </p:nvSpPr>
          <p:spPr>
            <a:xfrm>
              <a:off x="3652903" y="3501390"/>
              <a:ext cx="1909443" cy="321242"/>
            </a:xfrm>
            <a:prstGeom prst="rect">
              <a:avLst/>
            </a:prstGeom>
          </p:spPr>
          <p:txBody>
            <a:bodyPr vert="horz" wrap="square" lIns="0" tIns="13335" rIns="0" bIns="0" rtlCol="0">
              <a:spAutoFit/>
            </a:bodyPr>
            <a:lstStyle/>
            <a:p>
              <a:pPr marL="12700">
                <a:lnSpc>
                  <a:spcPct val="100000"/>
                </a:lnSpc>
                <a:spcBef>
                  <a:spcPts val="105"/>
                </a:spcBef>
              </a:pPr>
              <a:r>
                <a:rPr sz="2000" spc="-10" dirty="0">
                  <a:latin typeface="Perpetua"/>
                  <a:cs typeface="Perpetua"/>
                </a:rPr>
                <a:t>New</a:t>
              </a:r>
              <a:r>
                <a:rPr sz="2000" spc="-50" dirty="0">
                  <a:latin typeface="Perpetua"/>
                  <a:cs typeface="Perpetua"/>
                </a:rPr>
                <a:t> </a:t>
              </a:r>
              <a:r>
                <a:rPr sz="2000" spc="-5" dirty="0">
                  <a:latin typeface="Perpetua"/>
                  <a:cs typeface="Perpetua"/>
                </a:rPr>
                <a:t>capabilities</a:t>
              </a:r>
              <a:endParaRPr sz="2000" dirty="0">
                <a:latin typeface="Perpetua"/>
                <a:cs typeface="Perpetua"/>
              </a:endParaRPr>
            </a:p>
          </p:txBody>
        </p:sp>
        <p:sp>
          <p:nvSpPr>
            <p:cNvPr id="54" name="object 54"/>
            <p:cNvSpPr/>
            <p:nvPr/>
          </p:nvSpPr>
          <p:spPr>
            <a:xfrm>
              <a:off x="2427351" y="4375150"/>
              <a:ext cx="4278630" cy="405130"/>
            </a:xfrm>
            <a:custGeom>
              <a:avLst/>
              <a:gdLst/>
              <a:ahLst/>
              <a:cxnLst/>
              <a:rect l="l" t="t" r="r" b="b"/>
              <a:pathLst>
                <a:path w="4278630" h="405129">
                  <a:moveTo>
                    <a:pt x="4075810" y="0"/>
                  </a:moveTo>
                  <a:lnTo>
                    <a:pt x="4075810" y="101218"/>
                  </a:lnTo>
                  <a:lnTo>
                    <a:pt x="0" y="101218"/>
                  </a:lnTo>
                  <a:lnTo>
                    <a:pt x="0" y="303656"/>
                  </a:lnTo>
                  <a:lnTo>
                    <a:pt x="4075810" y="303656"/>
                  </a:lnTo>
                  <a:lnTo>
                    <a:pt x="4075810" y="404749"/>
                  </a:lnTo>
                  <a:lnTo>
                    <a:pt x="4278249" y="202437"/>
                  </a:lnTo>
                  <a:lnTo>
                    <a:pt x="4075810" y="0"/>
                  </a:lnTo>
                  <a:close/>
                </a:path>
              </a:pathLst>
            </a:custGeom>
            <a:solidFill>
              <a:srgbClr val="0066CC"/>
            </a:solidFill>
          </p:spPr>
          <p:txBody>
            <a:bodyPr wrap="square" lIns="0" tIns="0" rIns="0" bIns="0" rtlCol="0"/>
            <a:lstStyle/>
            <a:p>
              <a:endParaRPr/>
            </a:p>
          </p:txBody>
        </p:sp>
        <p:sp>
          <p:nvSpPr>
            <p:cNvPr id="55" name="object 55"/>
            <p:cNvSpPr/>
            <p:nvPr/>
          </p:nvSpPr>
          <p:spPr>
            <a:xfrm>
              <a:off x="2427351" y="4375150"/>
              <a:ext cx="4278630" cy="405130"/>
            </a:xfrm>
            <a:custGeom>
              <a:avLst/>
              <a:gdLst/>
              <a:ahLst/>
              <a:cxnLst/>
              <a:rect l="l" t="t" r="r" b="b"/>
              <a:pathLst>
                <a:path w="4278630" h="405129">
                  <a:moveTo>
                    <a:pt x="0" y="101218"/>
                  </a:moveTo>
                  <a:lnTo>
                    <a:pt x="4075810" y="101218"/>
                  </a:lnTo>
                  <a:lnTo>
                    <a:pt x="4075810" y="0"/>
                  </a:lnTo>
                  <a:lnTo>
                    <a:pt x="4278249" y="202437"/>
                  </a:lnTo>
                  <a:lnTo>
                    <a:pt x="4075810" y="404749"/>
                  </a:lnTo>
                  <a:lnTo>
                    <a:pt x="4075810" y="303656"/>
                  </a:lnTo>
                  <a:lnTo>
                    <a:pt x="0" y="303656"/>
                  </a:lnTo>
                  <a:lnTo>
                    <a:pt x="0" y="101218"/>
                  </a:lnTo>
                  <a:close/>
                </a:path>
              </a:pathLst>
            </a:custGeom>
            <a:ln w="19050">
              <a:solidFill>
                <a:srgbClr val="0066CC"/>
              </a:solidFill>
            </a:ln>
          </p:spPr>
          <p:txBody>
            <a:bodyPr wrap="square" lIns="0" tIns="0" rIns="0" bIns="0" rtlCol="0"/>
            <a:lstStyle/>
            <a:p>
              <a:endParaRPr/>
            </a:p>
          </p:txBody>
        </p:sp>
        <p:sp>
          <p:nvSpPr>
            <p:cNvPr id="56" name="object 56"/>
            <p:cNvSpPr/>
            <p:nvPr/>
          </p:nvSpPr>
          <p:spPr>
            <a:xfrm>
              <a:off x="6691883" y="3364991"/>
              <a:ext cx="1528572" cy="1498092"/>
            </a:xfrm>
            <a:prstGeom prst="rect">
              <a:avLst/>
            </a:prstGeom>
            <a:blipFill>
              <a:blip r:embed="rId8" cstate="print"/>
              <a:stretch>
                <a:fillRect/>
              </a:stretch>
            </a:blipFill>
          </p:spPr>
          <p:txBody>
            <a:bodyPr wrap="square" lIns="0" tIns="0" rIns="0" bIns="0" rtlCol="0"/>
            <a:lstStyle/>
            <a:p>
              <a:endParaRPr/>
            </a:p>
          </p:txBody>
        </p:sp>
        <p:sp>
          <p:nvSpPr>
            <p:cNvPr id="57" name="object 57"/>
            <p:cNvSpPr txBox="1"/>
            <p:nvPr/>
          </p:nvSpPr>
          <p:spPr>
            <a:xfrm>
              <a:off x="6835266" y="3400120"/>
              <a:ext cx="1328037" cy="567463"/>
            </a:xfrm>
            <a:prstGeom prst="rect">
              <a:avLst/>
            </a:prstGeom>
          </p:spPr>
          <p:txBody>
            <a:bodyPr vert="horz" wrap="square" lIns="0" tIns="13335" rIns="0" bIns="0" rtlCol="0">
              <a:spAutoFit/>
            </a:bodyPr>
            <a:lstStyle/>
            <a:p>
              <a:pPr marL="12700">
                <a:lnSpc>
                  <a:spcPct val="100000"/>
                </a:lnSpc>
                <a:spcBef>
                  <a:spcPts val="105"/>
                </a:spcBef>
              </a:pPr>
              <a:r>
                <a:rPr spc="-5" dirty="0">
                  <a:solidFill>
                    <a:srgbClr val="FFFFFF"/>
                  </a:solidFill>
                  <a:latin typeface="Perpetua"/>
                  <a:cs typeface="Perpetua"/>
                </a:rPr>
                <a:t>Flexible</a:t>
              </a:r>
              <a:endParaRPr dirty="0">
                <a:latin typeface="Perpetua"/>
                <a:cs typeface="Perpetua"/>
              </a:endParaRPr>
            </a:p>
            <a:p>
              <a:pPr marL="12700">
                <a:lnSpc>
                  <a:spcPct val="100000"/>
                </a:lnSpc>
              </a:pPr>
              <a:r>
                <a:rPr dirty="0">
                  <a:solidFill>
                    <a:srgbClr val="FFFFFF"/>
                  </a:solidFill>
                  <a:latin typeface="Perpetua"/>
                  <a:cs typeface="Perpetua"/>
                </a:rPr>
                <a:t>consu</a:t>
              </a:r>
              <a:r>
                <a:rPr spc="-5" dirty="0">
                  <a:solidFill>
                    <a:srgbClr val="FFFFFF"/>
                  </a:solidFill>
                  <a:latin typeface="Perpetua"/>
                  <a:cs typeface="Perpetua"/>
                </a:rPr>
                <a:t>m</a:t>
              </a:r>
              <a:r>
                <a:rPr spc="-10" dirty="0">
                  <a:solidFill>
                    <a:srgbClr val="FFFFFF"/>
                  </a:solidFill>
                  <a:latin typeface="Perpetua"/>
                  <a:cs typeface="Perpetua"/>
                </a:rPr>
                <a:t>p</a:t>
              </a:r>
              <a:r>
                <a:rPr dirty="0">
                  <a:solidFill>
                    <a:srgbClr val="FFFFFF"/>
                  </a:solidFill>
                  <a:latin typeface="Perpetua"/>
                  <a:cs typeface="Perpetua"/>
                </a:rPr>
                <a:t>tion</a:t>
              </a:r>
              <a:endParaRPr dirty="0">
                <a:latin typeface="Perpetua"/>
                <a:cs typeface="Perpetua"/>
              </a:endParaRPr>
            </a:p>
          </p:txBody>
        </p:sp>
        <p:sp>
          <p:nvSpPr>
            <p:cNvPr id="58" name="object 58"/>
            <p:cNvSpPr/>
            <p:nvPr/>
          </p:nvSpPr>
          <p:spPr>
            <a:xfrm>
              <a:off x="3170173" y="4089017"/>
              <a:ext cx="2534285" cy="1070610"/>
            </a:xfrm>
            <a:custGeom>
              <a:avLst/>
              <a:gdLst/>
              <a:ahLst/>
              <a:cxnLst/>
              <a:rect l="l" t="t" r="r" b="b"/>
              <a:pathLst>
                <a:path w="2534285" h="1070610">
                  <a:moveTo>
                    <a:pt x="1625147" y="968727"/>
                  </a:moveTo>
                  <a:lnTo>
                    <a:pt x="967547" y="968727"/>
                  </a:lnTo>
                  <a:lnTo>
                    <a:pt x="1000910" y="993661"/>
                  </a:lnTo>
                  <a:lnTo>
                    <a:pt x="1039626" y="1015560"/>
                  </a:lnTo>
                  <a:lnTo>
                    <a:pt x="1083072" y="1034161"/>
                  </a:lnTo>
                  <a:lnTo>
                    <a:pt x="1130627" y="1049202"/>
                  </a:lnTo>
                  <a:lnTo>
                    <a:pt x="1181669" y="1060421"/>
                  </a:lnTo>
                  <a:lnTo>
                    <a:pt x="1238846" y="1067806"/>
                  </a:lnTo>
                  <a:lnTo>
                    <a:pt x="1295845" y="1070237"/>
                  </a:lnTo>
                  <a:lnTo>
                    <a:pt x="1351902" y="1067950"/>
                  </a:lnTo>
                  <a:lnTo>
                    <a:pt x="1406254" y="1061180"/>
                  </a:lnTo>
                  <a:lnTo>
                    <a:pt x="1458136" y="1050162"/>
                  </a:lnTo>
                  <a:lnTo>
                    <a:pt x="1506786" y="1035130"/>
                  </a:lnTo>
                  <a:lnTo>
                    <a:pt x="1551439" y="1016322"/>
                  </a:lnTo>
                  <a:lnTo>
                    <a:pt x="1591331" y="993972"/>
                  </a:lnTo>
                  <a:lnTo>
                    <a:pt x="1625147" y="968727"/>
                  </a:lnTo>
                  <a:close/>
                </a:path>
                <a:path w="2534285" h="1070610">
                  <a:moveTo>
                    <a:pt x="2102487" y="874747"/>
                  </a:moveTo>
                  <a:lnTo>
                    <a:pt x="342199" y="874747"/>
                  </a:lnTo>
                  <a:lnTo>
                    <a:pt x="343723" y="876398"/>
                  </a:lnTo>
                  <a:lnTo>
                    <a:pt x="379263" y="906490"/>
                  </a:lnTo>
                  <a:lnTo>
                    <a:pt x="416214" y="930475"/>
                  </a:lnTo>
                  <a:lnTo>
                    <a:pt x="457297" y="951318"/>
                  </a:lnTo>
                  <a:lnTo>
                    <a:pt x="501930" y="968937"/>
                  </a:lnTo>
                  <a:lnTo>
                    <a:pt x="549533" y="983249"/>
                  </a:lnTo>
                  <a:lnTo>
                    <a:pt x="599524" y="994170"/>
                  </a:lnTo>
                  <a:lnTo>
                    <a:pt x="651323" y="1001618"/>
                  </a:lnTo>
                  <a:lnTo>
                    <a:pt x="704349" y="1005510"/>
                  </a:lnTo>
                  <a:lnTo>
                    <a:pt x="758021" y="1005763"/>
                  </a:lnTo>
                  <a:lnTo>
                    <a:pt x="811757" y="1002294"/>
                  </a:lnTo>
                  <a:lnTo>
                    <a:pt x="864978" y="995020"/>
                  </a:lnTo>
                  <a:lnTo>
                    <a:pt x="917101" y="983859"/>
                  </a:lnTo>
                  <a:lnTo>
                    <a:pt x="967547" y="968727"/>
                  </a:lnTo>
                  <a:lnTo>
                    <a:pt x="1625147" y="968727"/>
                  </a:lnTo>
                  <a:lnTo>
                    <a:pt x="1625700" y="968314"/>
                  </a:lnTo>
                  <a:lnTo>
                    <a:pt x="1653780" y="939586"/>
                  </a:lnTo>
                  <a:lnTo>
                    <a:pt x="1674810" y="908021"/>
                  </a:lnTo>
                  <a:lnTo>
                    <a:pt x="2032491" y="908021"/>
                  </a:lnTo>
                  <a:lnTo>
                    <a:pt x="2070528" y="892828"/>
                  </a:lnTo>
                  <a:lnTo>
                    <a:pt x="2102487" y="874747"/>
                  </a:lnTo>
                  <a:close/>
                </a:path>
                <a:path w="2534285" h="1070610">
                  <a:moveTo>
                    <a:pt x="2032491" y="908021"/>
                  </a:moveTo>
                  <a:lnTo>
                    <a:pt x="1674810" y="908021"/>
                  </a:lnTo>
                  <a:lnTo>
                    <a:pt x="1716041" y="920645"/>
                  </a:lnTo>
                  <a:lnTo>
                    <a:pt x="1759677" y="929865"/>
                  </a:lnTo>
                  <a:lnTo>
                    <a:pt x="1805076" y="935560"/>
                  </a:lnTo>
                  <a:lnTo>
                    <a:pt x="1851594" y="937612"/>
                  </a:lnTo>
                  <a:lnTo>
                    <a:pt x="1912529" y="934763"/>
                  </a:lnTo>
                  <a:lnTo>
                    <a:pt x="1969975" y="925986"/>
                  </a:lnTo>
                  <a:lnTo>
                    <a:pt x="2022964" y="911826"/>
                  </a:lnTo>
                  <a:lnTo>
                    <a:pt x="2032491" y="908021"/>
                  </a:lnTo>
                  <a:close/>
                </a:path>
                <a:path w="2534285" h="1070610">
                  <a:moveTo>
                    <a:pt x="621934" y="93912"/>
                  </a:moveTo>
                  <a:lnTo>
                    <a:pt x="569275" y="95983"/>
                  </a:lnTo>
                  <a:lnTo>
                    <a:pt x="511916" y="102951"/>
                  </a:lnTo>
                  <a:lnTo>
                    <a:pt x="458299" y="114376"/>
                  </a:lnTo>
                  <a:lnTo>
                    <a:pt x="408948" y="129861"/>
                  </a:lnTo>
                  <a:lnTo>
                    <a:pt x="364387" y="149008"/>
                  </a:lnTo>
                  <a:lnTo>
                    <a:pt x="325138" y="171419"/>
                  </a:lnTo>
                  <a:lnTo>
                    <a:pt x="291727" y="196696"/>
                  </a:lnTo>
                  <a:lnTo>
                    <a:pt x="264678" y="224440"/>
                  </a:lnTo>
                  <a:lnTo>
                    <a:pt x="231756" y="285742"/>
                  </a:lnTo>
                  <a:lnTo>
                    <a:pt x="226933" y="318504"/>
                  </a:lnTo>
                  <a:lnTo>
                    <a:pt x="230566" y="352142"/>
                  </a:lnTo>
                  <a:lnTo>
                    <a:pt x="228534" y="355571"/>
                  </a:lnTo>
                  <a:lnTo>
                    <a:pt x="169967" y="363161"/>
                  </a:lnTo>
                  <a:lnTo>
                    <a:pt x="116805" y="378193"/>
                  </a:lnTo>
                  <a:lnTo>
                    <a:pt x="71121" y="399916"/>
                  </a:lnTo>
                  <a:lnTo>
                    <a:pt x="34986" y="427580"/>
                  </a:lnTo>
                  <a:lnTo>
                    <a:pt x="8604" y="464037"/>
                  </a:lnTo>
                  <a:lnTo>
                    <a:pt x="0" y="501898"/>
                  </a:lnTo>
                  <a:lnTo>
                    <a:pt x="8300" y="539245"/>
                  </a:lnTo>
                  <a:lnTo>
                    <a:pt x="32634" y="574157"/>
                  </a:lnTo>
                  <a:lnTo>
                    <a:pt x="72130" y="604715"/>
                  </a:lnTo>
                  <a:lnTo>
                    <a:pt x="125918" y="629002"/>
                  </a:lnTo>
                  <a:lnTo>
                    <a:pt x="92542" y="654642"/>
                  </a:lnTo>
                  <a:lnTo>
                    <a:pt x="69800" y="683437"/>
                  </a:lnTo>
                  <a:lnTo>
                    <a:pt x="58320" y="714352"/>
                  </a:lnTo>
                  <a:lnTo>
                    <a:pt x="58735" y="746350"/>
                  </a:lnTo>
                  <a:lnTo>
                    <a:pt x="97648" y="808627"/>
                  </a:lnTo>
                  <a:lnTo>
                    <a:pt x="133126" y="833634"/>
                  </a:lnTo>
                  <a:lnTo>
                    <a:pt x="177020" y="853523"/>
                  </a:lnTo>
                  <a:lnTo>
                    <a:pt x="227630" y="867520"/>
                  </a:lnTo>
                  <a:lnTo>
                    <a:pt x="283256" y="874852"/>
                  </a:lnTo>
                  <a:lnTo>
                    <a:pt x="2102487" y="874747"/>
                  </a:lnTo>
                  <a:lnTo>
                    <a:pt x="2145509" y="842493"/>
                  </a:lnTo>
                  <a:lnTo>
                    <a:pt x="2170991" y="812247"/>
                  </a:lnTo>
                  <a:lnTo>
                    <a:pt x="2193097" y="744318"/>
                  </a:lnTo>
                  <a:lnTo>
                    <a:pt x="2242984" y="738365"/>
                  </a:lnTo>
                  <a:lnTo>
                    <a:pt x="2290918" y="728792"/>
                  </a:lnTo>
                  <a:lnTo>
                    <a:pt x="2336329" y="715743"/>
                  </a:lnTo>
                  <a:lnTo>
                    <a:pt x="2378644" y="699360"/>
                  </a:lnTo>
                  <a:lnTo>
                    <a:pt x="2426541" y="674426"/>
                  </a:lnTo>
                  <a:lnTo>
                    <a:pt x="2465815" y="646165"/>
                  </a:lnTo>
                  <a:lnTo>
                    <a:pt x="2496318" y="615234"/>
                  </a:lnTo>
                  <a:lnTo>
                    <a:pt x="2517899" y="582290"/>
                  </a:lnTo>
                  <a:lnTo>
                    <a:pt x="2533698" y="512996"/>
                  </a:lnTo>
                  <a:lnTo>
                    <a:pt x="2527619" y="477961"/>
                  </a:lnTo>
                  <a:lnTo>
                    <a:pt x="2512020" y="443543"/>
                  </a:lnTo>
                  <a:lnTo>
                    <a:pt x="2486753" y="410401"/>
                  </a:lnTo>
                  <a:lnTo>
                    <a:pt x="2451669" y="379193"/>
                  </a:lnTo>
                  <a:lnTo>
                    <a:pt x="2455786" y="373359"/>
                  </a:lnTo>
                  <a:lnTo>
                    <a:pt x="2459559" y="367477"/>
                  </a:lnTo>
                  <a:lnTo>
                    <a:pt x="2462974" y="361548"/>
                  </a:lnTo>
                  <a:lnTo>
                    <a:pt x="2466020" y="355571"/>
                  </a:lnTo>
                  <a:lnTo>
                    <a:pt x="2476442" y="319572"/>
                  </a:lnTo>
                  <a:lnTo>
                    <a:pt x="2474291" y="284177"/>
                  </a:lnTo>
                  <a:lnTo>
                    <a:pt x="2435794" y="218760"/>
                  </a:lnTo>
                  <a:lnTo>
                    <a:pt x="2401210" y="190518"/>
                  </a:lnTo>
                  <a:lnTo>
                    <a:pt x="2357578" y="166440"/>
                  </a:lnTo>
                  <a:lnTo>
                    <a:pt x="2305777" y="147416"/>
                  </a:lnTo>
                  <a:lnTo>
                    <a:pt x="2246691" y="134337"/>
                  </a:lnTo>
                  <a:lnTo>
                    <a:pt x="2242367" y="125193"/>
                  </a:lnTo>
                  <a:lnTo>
                    <a:pt x="822513" y="125193"/>
                  </a:lnTo>
                  <a:lnTo>
                    <a:pt x="775279" y="111597"/>
                  </a:lnTo>
                  <a:lnTo>
                    <a:pt x="725637" y="101798"/>
                  </a:lnTo>
                  <a:lnTo>
                    <a:pt x="674288" y="95877"/>
                  </a:lnTo>
                  <a:lnTo>
                    <a:pt x="621934" y="93912"/>
                  </a:lnTo>
                  <a:close/>
                </a:path>
                <a:path w="2534285" h="1070610">
                  <a:moveTo>
                    <a:pt x="1085647" y="29726"/>
                  </a:moveTo>
                  <a:lnTo>
                    <a:pt x="1032686" y="33618"/>
                  </a:lnTo>
                  <a:lnTo>
                    <a:pt x="981777" y="42594"/>
                  </a:lnTo>
                  <a:lnTo>
                    <a:pt x="934113" y="56448"/>
                  </a:lnTo>
                  <a:lnTo>
                    <a:pt x="890885" y="74971"/>
                  </a:lnTo>
                  <a:lnTo>
                    <a:pt x="853288" y="97955"/>
                  </a:lnTo>
                  <a:lnTo>
                    <a:pt x="822513" y="125193"/>
                  </a:lnTo>
                  <a:lnTo>
                    <a:pt x="2242367" y="125193"/>
                  </a:lnTo>
                  <a:lnTo>
                    <a:pt x="2233832" y="107143"/>
                  </a:lnTo>
                  <a:lnTo>
                    <a:pt x="2213163" y="81759"/>
                  </a:lnTo>
                  <a:lnTo>
                    <a:pt x="2212546" y="81251"/>
                  </a:lnTo>
                  <a:lnTo>
                    <a:pt x="1317559" y="81251"/>
                  </a:lnTo>
                  <a:lnTo>
                    <a:pt x="1300904" y="72468"/>
                  </a:lnTo>
                  <a:lnTo>
                    <a:pt x="1264498" y="57141"/>
                  </a:lnTo>
                  <a:lnTo>
                    <a:pt x="1192954" y="38031"/>
                  </a:lnTo>
                  <a:lnTo>
                    <a:pt x="1139467" y="31128"/>
                  </a:lnTo>
                  <a:lnTo>
                    <a:pt x="1085647" y="29726"/>
                  </a:lnTo>
                  <a:close/>
                </a:path>
                <a:path w="2534285" h="1070610">
                  <a:moveTo>
                    <a:pt x="1562429" y="26"/>
                  </a:moveTo>
                  <a:lnTo>
                    <a:pt x="1513041" y="1013"/>
                  </a:lnTo>
                  <a:lnTo>
                    <a:pt x="1465244" y="7369"/>
                  </a:lnTo>
                  <a:lnTo>
                    <a:pt x="1420417" y="18832"/>
                  </a:lnTo>
                  <a:lnTo>
                    <a:pt x="1379941" y="35142"/>
                  </a:lnTo>
                  <a:lnTo>
                    <a:pt x="1345195" y="56035"/>
                  </a:lnTo>
                  <a:lnTo>
                    <a:pt x="1317559" y="81251"/>
                  </a:lnTo>
                  <a:lnTo>
                    <a:pt x="2212546" y="81251"/>
                  </a:lnTo>
                  <a:lnTo>
                    <a:pt x="2185254" y="58756"/>
                  </a:lnTo>
                  <a:lnTo>
                    <a:pt x="2183530" y="57756"/>
                  </a:lnTo>
                  <a:lnTo>
                    <a:pt x="1749613" y="57756"/>
                  </a:lnTo>
                  <a:lnTo>
                    <a:pt x="1730628" y="44964"/>
                  </a:lnTo>
                  <a:lnTo>
                    <a:pt x="1709274" y="33531"/>
                  </a:lnTo>
                  <a:lnTo>
                    <a:pt x="1685801" y="23573"/>
                  </a:lnTo>
                  <a:lnTo>
                    <a:pt x="1660459" y="15211"/>
                  </a:lnTo>
                  <a:lnTo>
                    <a:pt x="1612028" y="4672"/>
                  </a:lnTo>
                  <a:lnTo>
                    <a:pt x="1562429" y="26"/>
                  </a:lnTo>
                  <a:close/>
                </a:path>
                <a:path w="2534285" h="1070610">
                  <a:moveTo>
                    <a:pt x="1967542" y="0"/>
                  </a:moveTo>
                  <a:lnTo>
                    <a:pt x="1919202" y="2294"/>
                  </a:lnTo>
                  <a:lnTo>
                    <a:pt x="1872106" y="9270"/>
                  </a:lnTo>
                  <a:lnTo>
                    <a:pt x="1827388" y="20875"/>
                  </a:lnTo>
                  <a:lnTo>
                    <a:pt x="1786179" y="37054"/>
                  </a:lnTo>
                  <a:lnTo>
                    <a:pt x="1749613" y="57756"/>
                  </a:lnTo>
                  <a:lnTo>
                    <a:pt x="2183530" y="57756"/>
                  </a:lnTo>
                  <a:lnTo>
                    <a:pt x="2108694" y="21740"/>
                  </a:lnTo>
                  <a:lnTo>
                    <a:pt x="2063421" y="9669"/>
                  </a:lnTo>
                  <a:lnTo>
                    <a:pt x="2015993" y="2440"/>
                  </a:lnTo>
                  <a:lnTo>
                    <a:pt x="1967542" y="0"/>
                  </a:lnTo>
                  <a:close/>
                </a:path>
              </a:pathLst>
            </a:custGeom>
            <a:solidFill>
              <a:srgbClr val="FFFFFF"/>
            </a:solidFill>
          </p:spPr>
          <p:txBody>
            <a:bodyPr wrap="square" lIns="0" tIns="0" rIns="0" bIns="0" rtlCol="0"/>
            <a:lstStyle/>
            <a:p>
              <a:endParaRPr/>
            </a:p>
          </p:txBody>
        </p:sp>
        <p:sp>
          <p:nvSpPr>
            <p:cNvPr id="59" name="object 59"/>
            <p:cNvSpPr/>
            <p:nvPr/>
          </p:nvSpPr>
          <p:spPr>
            <a:xfrm>
              <a:off x="3199103" y="4077713"/>
              <a:ext cx="2534285" cy="1070610"/>
            </a:xfrm>
            <a:custGeom>
              <a:avLst/>
              <a:gdLst/>
              <a:ahLst/>
              <a:cxnLst/>
              <a:rect l="l" t="t" r="r" b="b"/>
              <a:pathLst>
                <a:path w="2534285" h="1070610">
                  <a:moveTo>
                    <a:pt x="230566" y="352142"/>
                  </a:moveTo>
                  <a:lnTo>
                    <a:pt x="231756" y="285742"/>
                  </a:lnTo>
                  <a:lnTo>
                    <a:pt x="264678" y="224440"/>
                  </a:lnTo>
                  <a:lnTo>
                    <a:pt x="291727" y="196696"/>
                  </a:lnTo>
                  <a:lnTo>
                    <a:pt x="325138" y="171419"/>
                  </a:lnTo>
                  <a:lnTo>
                    <a:pt x="364387" y="149008"/>
                  </a:lnTo>
                  <a:lnTo>
                    <a:pt x="408948" y="129861"/>
                  </a:lnTo>
                  <a:lnTo>
                    <a:pt x="458299" y="114376"/>
                  </a:lnTo>
                  <a:lnTo>
                    <a:pt x="511916" y="102951"/>
                  </a:lnTo>
                  <a:lnTo>
                    <a:pt x="569275" y="95983"/>
                  </a:lnTo>
                  <a:lnTo>
                    <a:pt x="621934" y="93912"/>
                  </a:lnTo>
                  <a:lnTo>
                    <a:pt x="674288" y="95877"/>
                  </a:lnTo>
                  <a:lnTo>
                    <a:pt x="725637" y="101798"/>
                  </a:lnTo>
                  <a:lnTo>
                    <a:pt x="775279" y="111597"/>
                  </a:lnTo>
                  <a:lnTo>
                    <a:pt x="822513" y="125193"/>
                  </a:lnTo>
                  <a:lnTo>
                    <a:pt x="853288" y="97955"/>
                  </a:lnTo>
                  <a:lnTo>
                    <a:pt x="890885" y="74971"/>
                  </a:lnTo>
                  <a:lnTo>
                    <a:pt x="934113" y="56448"/>
                  </a:lnTo>
                  <a:lnTo>
                    <a:pt x="981777" y="42594"/>
                  </a:lnTo>
                  <a:lnTo>
                    <a:pt x="1032686" y="33618"/>
                  </a:lnTo>
                  <a:lnTo>
                    <a:pt x="1085647" y="29726"/>
                  </a:lnTo>
                  <a:lnTo>
                    <a:pt x="1139467" y="31128"/>
                  </a:lnTo>
                  <a:lnTo>
                    <a:pt x="1192954" y="38031"/>
                  </a:lnTo>
                  <a:lnTo>
                    <a:pt x="1244915" y="50644"/>
                  </a:lnTo>
                  <a:lnTo>
                    <a:pt x="1283189" y="64423"/>
                  </a:lnTo>
                  <a:lnTo>
                    <a:pt x="1317559" y="81251"/>
                  </a:lnTo>
                  <a:lnTo>
                    <a:pt x="1345195" y="56035"/>
                  </a:lnTo>
                  <a:lnTo>
                    <a:pt x="1379941" y="35142"/>
                  </a:lnTo>
                  <a:lnTo>
                    <a:pt x="1420417" y="18832"/>
                  </a:lnTo>
                  <a:lnTo>
                    <a:pt x="1465244" y="7369"/>
                  </a:lnTo>
                  <a:lnTo>
                    <a:pt x="1513041" y="1013"/>
                  </a:lnTo>
                  <a:lnTo>
                    <a:pt x="1562429" y="26"/>
                  </a:lnTo>
                  <a:lnTo>
                    <a:pt x="1612028" y="4672"/>
                  </a:lnTo>
                  <a:lnTo>
                    <a:pt x="1660459" y="15211"/>
                  </a:lnTo>
                  <a:lnTo>
                    <a:pt x="1709274" y="33531"/>
                  </a:lnTo>
                  <a:lnTo>
                    <a:pt x="1749613" y="57756"/>
                  </a:lnTo>
                  <a:lnTo>
                    <a:pt x="1786179" y="37054"/>
                  </a:lnTo>
                  <a:lnTo>
                    <a:pt x="1827388" y="20875"/>
                  </a:lnTo>
                  <a:lnTo>
                    <a:pt x="1872106" y="9270"/>
                  </a:lnTo>
                  <a:lnTo>
                    <a:pt x="1919202" y="2294"/>
                  </a:lnTo>
                  <a:lnTo>
                    <a:pt x="1967542" y="0"/>
                  </a:lnTo>
                  <a:lnTo>
                    <a:pt x="2015993" y="2440"/>
                  </a:lnTo>
                  <a:lnTo>
                    <a:pt x="2063421" y="9669"/>
                  </a:lnTo>
                  <a:lnTo>
                    <a:pt x="2108694" y="21740"/>
                  </a:lnTo>
                  <a:lnTo>
                    <a:pt x="2150679" y="38706"/>
                  </a:lnTo>
                  <a:lnTo>
                    <a:pt x="2185254" y="58756"/>
                  </a:lnTo>
                  <a:lnTo>
                    <a:pt x="2233832" y="107143"/>
                  </a:lnTo>
                  <a:lnTo>
                    <a:pt x="2246691" y="134337"/>
                  </a:lnTo>
                  <a:lnTo>
                    <a:pt x="2305777" y="147416"/>
                  </a:lnTo>
                  <a:lnTo>
                    <a:pt x="2357578" y="166440"/>
                  </a:lnTo>
                  <a:lnTo>
                    <a:pt x="2401210" y="190518"/>
                  </a:lnTo>
                  <a:lnTo>
                    <a:pt x="2435794" y="218760"/>
                  </a:lnTo>
                  <a:lnTo>
                    <a:pt x="2460448" y="250276"/>
                  </a:lnTo>
                  <a:lnTo>
                    <a:pt x="2476442" y="319572"/>
                  </a:lnTo>
                  <a:lnTo>
                    <a:pt x="2466020" y="355571"/>
                  </a:lnTo>
                  <a:lnTo>
                    <a:pt x="2462974" y="361548"/>
                  </a:lnTo>
                  <a:lnTo>
                    <a:pt x="2459559" y="367477"/>
                  </a:lnTo>
                  <a:lnTo>
                    <a:pt x="2455786" y="373359"/>
                  </a:lnTo>
                  <a:lnTo>
                    <a:pt x="2451669" y="379193"/>
                  </a:lnTo>
                  <a:lnTo>
                    <a:pt x="2486753" y="410401"/>
                  </a:lnTo>
                  <a:lnTo>
                    <a:pt x="2512020" y="443543"/>
                  </a:lnTo>
                  <a:lnTo>
                    <a:pt x="2527619" y="477961"/>
                  </a:lnTo>
                  <a:lnTo>
                    <a:pt x="2533698" y="512996"/>
                  </a:lnTo>
                  <a:lnTo>
                    <a:pt x="2530409" y="547992"/>
                  </a:lnTo>
                  <a:lnTo>
                    <a:pt x="2496318" y="615234"/>
                  </a:lnTo>
                  <a:lnTo>
                    <a:pt x="2465815" y="646165"/>
                  </a:lnTo>
                  <a:lnTo>
                    <a:pt x="2426541" y="674426"/>
                  </a:lnTo>
                  <a:lnTo>
                    <a:pt x="2378644" y="699360"/>
                  </a:lnTo>
                  <a:lnTo>
                    <a:pt x="2336329" y="715743"/>
                  </a:lnTo>
                  <a:lnTo>
                    <a:pt x="2290918" y="728792"/>
                  </a:lnTo>
                  <a:lnTo>
                    <a:pt x="2242984" y="738365"/>
                  </a:lnTo>
                  <a:lnTo>
                    <a:pt x="2193097" y="744318"/>
                  </a:lnTo>
                  <a:lnTo>
                    <a:pt x="2187176" y="779340"/>
                  </a:lnTo>
                  <a:lnTo>
                    <a:pt x="2145509" y="842493"/>
                  </a:lnTo>
                  <a:lnTo>
                    <a:pt x="2111699" y="869535"/>
                  </a:lnTo>
                  <a:lnTo>
                    <a:pt x="2070528" y="892828"/>
                  </a:lnTo>
                  <a:lnTo>
                    <a:pt x="2022964" y="911826"/>
                  </a:lnTo>
                  <a:lnTo>
                    <a:pt x="1969975" y="925986"/>
                  </a:lnTo>
                  <a:lnTo>
                    <a:pt x="1912529" y="934763"/>
                  </a:lnTo>
                  <a:lnTo>
                    <a:pt x="1851594" y="937612"/>
                  </a:lnTo>
                  <a:lnTo>
                    <a:pt x="1805076" y="935560"/>
                  </a:lnTo>
                  <a:lnTo>
                    <a:pt x="1759677" y="929865"/>
                  </a:lnTo>
                  <a:lnTo>
                    <a:pt x="1716041" y="920645"/>
                  </a:lnTo>
                  <a:lnTo>
                    <a:pt x="1674810" y="908021"/>
                  </a:lnTo>
                  <a:lnTo>
                    <a:pt x="1653780" y="939586"/>
                  </a:lnTo>
                  <a:lnTo>
                    <a:pt x="1625700" y="968314"/>
                  </a:lnTo>
                  <a:lnTo>
                    <a:pt x="1591331" y="993972"/>
                  </a:lnTo>
                  <a:lnTo>
                    <a:pt x="1551439" y="1016322"/>
                  </a:lnTo>
                  <a:lnTo>
                    <a:pt x="1506786" y="1035130"/>
                  </a:lnTo>
                  <a:lnTo>
                    <a:pt x="1458136" y="1050162"/>
                  </a:lnTo>
                  <a:lnTo>
                    <a:pt x="1406254" y="1061180"/>
                  </a:lnTo>
                  <a:lnTo>
                    <a:pt x="1351902" y="1067950"/>
                  </a:lnTo>
                  <a:lnTo>
                    <a:pt x="1295845" y="1070237"/>
                  </a:lnTo>
                  <a:lnTo>
                    <a:pt x="1238846" y="1067806"/>
                  </a:lnTo>
                  <a:lnTo>
                    <a:pt x="1181669" y="1060421"/>
                  </a:lnTo>
                  <a:lnTo>
                    <a:pt x="1130627" y="1049202"/>
                  </a:lnTo>
                  <a:lnTo>
                    <a:pt x="1083072" y="1034161"/>
                  </a:lnTo>
                  <a:lnTo>
                    <a:pt x="1039626" y="1015560"/>
                  </a:lnTo>
                  <a:lnTo>
                    <a:pt x="1000910" y="993661"/>
                  </a:lnTo>
                  <a:lnTo>
                    <a:pt x="967547" y="968727"/>
                  </a:lnTo>
                  <a:lnTo>
                    <a:pt x="917101" y="983859"/>
                  </a:lnTo>
                  <a:lnTo>
                    <a:pt x="864978" y="995020"/>
                  </a:lnTo>
                  <a:lnTo>
                    <a:pt x="811757" y="1002294"/>
                  </a:lnTo>
                  <a:lnTo>
                    <a:pt x="758021" y="1005763"/>
                  </a:lnTo>
                  <a:lnTo>
                    <a:pt x="704349" y="1005510"/>
                  </a:lnTo>
                  <a:lnTo>
                    <a:pt x="651323" y="1001618"/>
                  </a:lnTo>
                  <a:lnTo>
                    <a:pt x="599524" y="994170"/>
                  </a:lnTo>
                  <a:lnTo>
                    <a:pt x="549533" y="983249"/>
                  </a:lnTo>
                  <a:lnTo>
                    <a:pt x="501930" y="968937"/>
                  </a:lnTo>
                  <a:lnTo>
                    <a:pt x="457297" y="951318"/>
                  </a:lnTo>
                  <a:lnTo>
                    <a:pt x="416214" y="930475"/>
                  </a:lnTo>
                  <a:lnTo>
                    <a:pt x="379263" y="906490"/>
                  </a:lnTo>
                  <a:lnTo>
                    <a:pt x="347025" y="879446"/>
                  </a:lnTo>
                  <a:lnTo>
                    <a:pt x="345374" y="877922"/>
                  </a:lnTo>
                  <a:lnTo>
                    <a:pt x="343723" y="876398"/>
                  </a:lnTo>
                  <a:lnTo>
                    <a:pt x="342199" y="874747"/>
                  </a:lnTo>
                  <a:lnTo>
                    <a:pt x="283256" y="874852"/>
                  </a:lnTo>
                  <a:lnTo>
                    <a:pt x="227630" y="867520"/>
                  </a:lnTo>
                  <a:lnTo>
                    <a:pt x="177020" y="853523"/>
                  </a:lnTo>
                  <a:lnTo>
                    <a:pt x="133126" y="833634"/>
                  </a:lnTo>
                  <a:lnTo>
                    <a:pt x="97648" y="808627"/>
                  </a:lnTo>
                  <a:lnTo>
                    <a:pt x="72284" y="779275"/>
                  </a:lnTo>
                  <a:lnTo>
                    <a:pt x="58320" y="714352"/>
                  </a:lnTo>
                  <a:lnTo>
                    <a:pt x="69800" y="683437"/>
                  </a:lnTo>
                  <a:lnTo>
                    <a:pt x="92542" y="654642"/>
                  </a:lnTo>
                  <a:lnTo>
                    <a:pt x="125918" y="629002"/>
                  </a:lnTo>
                  <a:lnTo>
                    <a:pt x="72130" y="604715"/>
                  </a:lnTo>
                  <a:lnTo>
                    <a:pt x="32634" y="574157"/>
                  </a:lnTo>
                  <a:lnTo>
                    <a:pt x="8300" y="539245"/>
                  </a:lnTo>
                  <a:lnTo>
                    <a:pt x="0" y="501898"/>
                  </a:lnTo>
                  <a:lnTo>
                    <a:pt x="8604" y="464037"/>
                  </a:lnTo>
                  <a:lnTo>
                    <a:pt x="34986" y="427580"/>
                  </a:lnTo>
                  <a:lnTo>
                    <a:pt x="71121" y="399916"/>
                  </a:lnTo>
                  <a:lnTo>
                    <a:pt x="116805" y="378193"/>
                  </a:lnTo>
                  <a:lnTo>
                    <a:pt x="169967" y="363161"/>
                  </a:lnTo>
                  <a:lnTo>
                    <a:pt x="228534" y="355571"/>
                  </a:lnTo>
                  <a:lnTo>
                    <a:pt x="230566" y="352142"/>
                  </a:lnTo>
                  <a:close/>
                </a:path>
              </a:pathLst>
            </a:custGeom>
            <a:ln w="19050">
              <a:solidFill>
                <a:srgbClr val="D24717"/>
              </a:solidFill>
            </a:ln>
          </p:spPr>
          <p:txBody>
            <a:bodyPr wrap="square" lIns="0" tIns="0" rIns="0" bIns="0" rtlCol="0"/>
            <a:lstStyle/>
            <a:p>
              <a:endParaRPr/>
            </a:p>
          </p:txBody>
        </p:sp>
        <p:sp>
          <p:nvSpPr>
            <p:cNvPr id="60" name="object 60"/>
            <p:cNvSpPr/>
            <p:nvPr/>
          </p:nvSpPr>
          <p:spPr>
            <a:xfrm>
              <a:off x="3280917" y="4575175"/>
              <a:ext cx="148590" cy="20320"/>
            </a:xfrm>
            <a:custGeom>
              <a:avLst/>
              <a:gdLst/>
              <a:ahLst/>
              <a:cxnLst/>
              <a:rect l="l" t="t" r="r" b="b"/>
              <a:pathLst>
                <a:path w="148589" h="20320">
                  <a:moveTo>
                    <a:pt x="148336" y="19685"/>
                  </a:moveTo>
                  <a:lnTo>
                    <a:pt x="109602" y="19698"/>
                  </a:lnTo>
                  <a:lnTo>
                    <a:pt x="71548" y="16367"/>
                  </a:lnTo>
                  <a:lnTo>
                    <a:pt x="34803" y="9773"/>
                  </a:lnTo>
                  <a:lnTo>
                    <a:pt x="0" y="0"/>
                  </a:lnTo>
                </a:path>
              </a:pathLst>
            </a:custGeom>
            <a:ln w="19049">
              <a:solidFill>
                <a:srgbClr val="D24717"/>
              </a:solidFill>
            </a:ln>
          </p:spPr>
          <p:txBody>
            <a:bodyPr wrap="square" lIns="0" tIns="0" rIns="0" bIns="0" rtlCol="0"/>
            <a:lstStyle/>
            <a:p>
              <a:endParaRPr/>
            </a:p>
          </p:txBody>
        </p:sp>
        <p:sp>
          <p:nvSpPr>
            <p:cNvPr id="61" name="object 61"/>
            <p:cNvSpPr/>
            <p:nvPr/>
          </p:nvSpPr>
          <p:spPr>
            <a:xfrm>
              <a:off x="3495294" y="4810886"/>
              <a:ext cx="65405" cy="9525"/>
            </a:xfrm>
            <a:custGeom>
              <a:avLst/>
              <a:gdLst/>
              <a:ahLst/>
              <a:cxnLst/>
              <a:rect l="l" t="t" r="r" b="b"/>
              <a:pathLst>
                <a:path w="65404" h="9525">
                  <a:moveTo>
                    <a:pt x="64896" y="0"/>
                  </a:moveTo>
                  <a:lnTo>
                    <a:pt x="49095" y="3309"/>
                  </a:lnTo>
                  <a:lnTo>
                    <a:pt x="32972" y="6000"/>
                  </a:lnTo>
                  <a:lnTo>
                    <a:pt x="16587" y="8072"/>
                  </a:lnTo>
                  <a:lnTo>
                    <a:pt x="0" y="9525"/>
                  </a:lnTo>
                </a:path>
              </a:pathLst>
            </a:custGeom>
            <a:ln w="19050">
              <a:solidFill>
                <a:srgbClr val="D24717"/>
              </a:solidFill>
            </a:ln>
          </p:spPr>
          <p:txBody>
            <a:bodyPr wrap="square" lIns="0" tIns="0" rIns="0" bIns="0" rtlCol="0"/>
            <a:lstStyle/>
            <a:p>
              <a:endParaRPr/>
            </a:p>
          </p:txBody>
        </p:sp>
        <p:sp>
          <p:nvSpPr>
            <p:cNvPr id="62" name="object 62"/>
            <p:cNvSpPr/>
            <p:nvPr/>
          </p:nvSpPr>
          <p:spPr>
            <a:xfrm>
              <a:off x="4080509" y="4871592"/>
              <a:ext cx="39370" cy="43180"/>
            </a:xfrm>
            <a:custGeom>
              <a:avLst/>
              <a:gdLst/>
              <a:ahLst/>
              <a:cxnLst/>
              <a:rect l="l" t="t" r="r" b="b"/>
              <a:pathLst>
                <a:path w="39370" h="43179">
                  <a:moveTo>
                    <a:pt x="39115" y="43052"/>
                  </a:moveTo>
                  <a:lnTo>
                    <a:pt x="27807" y="32771"/>
                  </a:lnTo>
                  <a:lnTo>
                    <a:pt x="17510" y="22145"/>
                  </a:lnTo>
                  <a:lnTo>
                    <a:pt x="8237" y="11209"/>
                  </a:lnTo>
                  <a:lnTo>
                    <a:pt x="0" y="0"/>
                  </a:lnTo>
                </a:path>
              </a:pathLst>
            </a:custGeom>
            <a:ln w="19050">
              <a:solidFill>
                <a:srgbClr val="D24717"/>
              </a:solidFill>
            </a:ln>
          </p:spPr>
          <p:txBody>
            <a:bodyPr wrap="square" lIns="0" tIns="0" rIns="0" bIns="0" rtlCol="0"/>
            <a:lstStyle/>
            <a:p>
              <a:endParaRPr/>
            </a:p>
          </p:txBody>
        </p:sp>
        <p:sp>
          <p:nvSpPr>
            <p:cNvPr id="63" name="object 63"/>
            <p:cNvSpPr/>
            <p:nvPr/>
          </p:nvSpPr>
          <p:spPr>
            <a:xfrm>
              <a:off x="4827270" y="4807203"/>
              <a:ext cx="15875" cy="47625"/>
            </a:xfrm>
            <a:custGeom>
              <a:avLst/>
              <a:gdLst/>
              <a:ahLst/>
              <a:cxnLst/>
              <a:rect l="l" t="t" r="r" b="b"/>
              <a:pathLst>
                <a:path w="15875" h="47625">
                  <a:moveTo>
                    <a:pt x="15620" y="0"/>
                  </a:moveTo>
                  <a:lnTo>
                    <a:pt x="13358" y="12027"/>
                  </a:lnTo>
                  <a:lnTo>
                    <a:pt x="10001" y="23923"/>
                  </a:lnTo>
                  <a:lnTo>
                    <a:pt x="5548" y="35700"/>
                  </a:lnTo>
                  <a:lnTo>
                    <a:pt x="0" y="47371"/>
                  </a:lnTo>
                </a:path>
              </a:pathLst>
            </a:custGeom>
            <a:ln w="19050">
              <a:solidFill>
                <a:srgbClr val="D24717"/>
              </a:solidFill>
            </a:ln>
          </p:spPr>
          <p:txBody>
            <a:bodyPr wrap="square" lIns="0" tIns="0" rIns="0" bIns="0" rtlCol="0"/>
            <a:lstStyle/>
            <a:p>
              <a:endParaRPr/>
            </a:p>
          </p:txBody>
        </p:sp>
        <p:sp>
          <p:nvSpPr>
            <p:cNvPr id="65" name="object 65"/>
            <p:cNvSpPr/>
            <p:nvPr/>
          </p:nvSpPr>
          <p:spPr>
            <a:xfrm>
              <a:off x="5517896" y="4326763"/>
              <a:ext cx="85090" cy="66675"/>
            </a:xfrm>
            <a:custGeom>
              <a:avLst/>
              <a:gdLst/>
              <a:ahLst/>
              <a:cxnLst/>
              <a:rect l="l" t="t" r="r" b="b"/>
              <a:pathLst>
                <a:path w="85089" h="66675">
                  <a:moveTo>
                    <a:pt x="84836" y="0"/>
                  </a:moveTo>
                  <a:lnTo>
                    <a:pt x="68722" y="18645"/>
                  </a:lnTo>
                  <a:lnTo>
                    <a:pt x="49085" y="36004"/>
                  </a:lnTo>
                  <a:lnTo>
                    <a:pt x="26114" y="51935"/>
                  </a:lnTo>
                  <a:lnTo>
                    <a:pt x="0" y="66293"/>
                  </a:lnTo>
                </a:path>
              </a:pathLst>
            </a:custGeom>
            <a:ln w="19050">
              <a:solidFill>
                <a:srgbClr val="D24717"/>
              </a:solidFill>
            </a:ln>
          </p:spPr>
          <p:txBody>
            <a:bodyPr wrap="square" lIns="0" tIns="0" rIns="0" bIns="0" rtlCol="0"/>
            <a:lstStyle/>
            <a:p>
              <a:endParaRPr/>
            </a:p>
          </p:txBody>
        </p:sp>
        <p:sp>
          <p:nvSpPr>
            <p:cNvPr id="66" name="object 66"/>
            <p:cNvSpPr/>
            <p:nvPr/>
          </p:nvSpPr>
          <p:spPr>
            <a:xfrm>
              <a:off x="5399278" y="4080890"/>
              <a:ext cx="4445" cy="31750"/>
            </a:xfrm>
            <a:custGeom>
              <a:avLst/>
              <a:gdLst/>
              <a:ahLst/>
              <a:cxnLst/>
              <a:rect l="l" t="t" r="r" b="b"/>
              <a:pathLst>
                <a:path w="4445" h="31750">
                  <a:moveTo>
                    <a:pt x="0" y="0"/>
                  </a:moveTo>
                  <a:lnTo>
                    <a:pt x="2069" y="7758"/>
                  </a:lnTo>
                  <a:lnTo>
                    <a:pt x="3508" y="15589"/>
                  </a:lnTo>
                  <a:lnTo>
                    <a:pt x="4304" y="23467"/>
                  </a:lnTo>
                  <a:lnTo>
                    <a:pt x="4445" y="31368"/>
                  </a:lnTo>
                </a:path>
              </a:pathLst>
            </a:custGeom>
            <a:ln w="19050">
              <a:solidFill>
                <a:srgbClr val="D24717"/>
              </a:solidFill>
            </a:ln>
          </p:spPr>
          <p:txBody>
            <a:bodyPr wrap="square" lIns="0" tIns="0" rIns="0" bIns="0" rtlCol="0"/>
            <a:lstStyle/>
            <a:p>
              <a:endParaRPr/>
            </a:p>
          </p:txBody>
        </p:sp>
        <p:sp>
          <p:nvSpPr>
            <p:cNvPr id="67" name="object 67"/>
            <p:cNvSpPr/>
            <p:nvPr/>
          </p:nvSpPr>
          <p:spPr>
            <a:xfrm>
              <a:off x="4857622" y="4004436"/>
              <a:ext cx="43815" cy="40005"/>
            </a:xfrm>
            <a:custGeom>
              <a:avLst/>
              <a:gdLst/>
              <a:ahLst/>
              <a:cxnLst/>
              <a:rect l="l" t="t" r="r" b="b"/>
              <a:pathLst>
                <a:path w="43814" h="40004">
                  <a:moveTo>
                    <a:pt x="0" y="40005"/>
                  </a:moveTo>
                  <a:lnTo>
                    <a:pt x="8947" y="29342"/>
                  </a:lnTo>
                  <a:lnTo>
                    <a:pt x="19192" y="19097"/>
                  </a:lnTo>
                  <a:lnTo>
                    <a:pt x="30700" y="9304"/>
                  </a:lnTo>
                  <a:lnTo>
                    <a:pt x="43434" y="0"/>
                  </a:lnTo>
                </a:path>
              </a:pathLst>
            </a:custGeom>
            <a:ln w="19050">
              <a:solidFill>
                <a:srgbClr val="D24717"/>
              </a:solidFill>
            </a:ln>
          </p:spPr>
          <p:txBody>
            <a:bodyPr wrap="square" lIns="0" tIns="0" rIns="0" bIns="0" rtlCol="0"/>
            <a:lstStyle/>
            <a:p>
              <a:endParaRPr/>
            </a:p>
          </p:txBody>
        </p:sp>
        <p:sp>
          <p:nvSpPr>
            <p:cNvPr id="68" name="object 68"/>
            <p:cNvSpPr/>
            <p:nvPr/>
          </p:nvSpPr>
          <p:spPr>
            <a:xfrm>
              <a:off x="4451350" y="4028947"/>
              <a:ext cx="20955" cy="34925"/>
            </a:xfrm>
            <a:custGeom>
              <a:avLst/>
              <a:gdLst/>
              <a:ahLst/>
              <a:cxnLst/>
              <a:rect l="l" t="t" r="r" b="b"/>
              <a:pathLst>
                <a:path w="20954" h="34925">
                  <a:moveTo>
                    <a:pt x="0" y="34543"/>
                  </a:moveTo>
                  <a:lnTo>
                    <a:pt x="3827" y="25646"/>
                  </a:lnTo>
                  <a:lnTo>
                    <a:pt x="8620" y="16890"/>
                  </a:lnTo>
                  <a:lnTo>
                    <a:pt x="14341" y="8326"/>
                  </a:lnTo>
                  <a:lnTo>
                    <a:pt x="20954" y="0"/>
                  </a:lnTo>
                </a:path>
              </a:pathLst>
            </a:custGeom>
            <a:ln w="19050">
              <a:solidFill>
                <a:srgbClr val="D24717"/>
              </a:solidFill>
            </a:ln>
          </p:spPr>
          <p:txBody>
            <a:bodyPr wrap="square" lIns="0" tIns="0" rIns="0" bIns="0" rtlCol="0"/>
            <a:lstStyle/>
            <a:p>
              <a:endParaRPr/>
            </a:p>
          </p:txBody>
        </p:sp>
        <p:sp>
          <p:nvSpPr>
            <p:cNvPr id="69" name="object 69"/>
            <p:cNvSpPr/>
            <p:nvPr/>
          </p:nvSpPr>
          <p:spPr>
            <a:xfrm>
              <a:off x="3974465" y="4075176"/>
              <a:ext cx="76200" cy="33655"/>
            </a:xfrm>
            <a:custGeom>
              <a:avLst/>
              <a:gdLst/>
              <a:ahLst/>
              <a:cxnLst/>
              <a:rect l="l" t="t" r="r" b="b"/>
              <a:pathLst>
                <a:path w="76200" h="33654">
                  <a:moveTo>
                    <a:pt x="0" y="0"/>
                  </a:moveTo>
                  <a:lnTo>
                    <a:pt x="20298" y="7308"/>
                  </a:lnTo>
                  <a:lnTo>
                    <a:pt x="39798" y="15319"/>
                  </a:lnTo>
                  <a:lnTo>
                    <a:pt x="58418" y="24020"/>
                  </a:lnTo>
                  <a:lnTo>
                    <a:pt x="76073" y="33400"/>
                  </a:lnTo>
                </a:path>
              </a:pathLst>
            </a:custGeom>
            <a:ln w="19050">
              <a:solidFill>
                <a:srgbClr val="D24717"/>
              </a:solidFill>
            </a:ln>
          </p:spPr>
          <p:txBody>
            <a:bodyPr wrap="square" lIns="0" tIns="0" rIns="0" bIns="0" rtlCol="0"/>
            <a:lstStyle/>
            <a:p>
              <a:endParaRPr/>
            </a:p>
          </p:txBody>
        </p:sp>
        <p:sp>
          <p:nvSpPr>
            <p:cNvPr id="70" name="object 70"/>
            <p:cNvSpPr/>
            <p:nvPr/>
          </p:nvSpPr>
          <p:spPr>
            <a:xfrm>
              <a:off x="3382771" y="4302505"/>
              <a:ext cx="13335" cy="35560"/>
            </a:xfrm>
            <a:custGeom>
              <a:avLst/>
              <a:gdLst/>
              <a:ahLst/>
              <a:cxnLst/>
              <a:rect l="l" t="t" r="r" b="b"/>
              <a:pathLst>
                <a:path w="13335" h="35560">
                  <a:moveTo>
                    <a:pt x="13335" y="35052"/>
                  </a:moveTo>
                  <a:lnTo>
                    <a:pt x="9072" y="26414"/>
                  </a:lnTo>
                  <a:lnTo>
                    <a:pt x="5429" y="17668"/>
                  </a:lnTo>
                  <a:lnTo>
                    <a:pt x="2405" y="8852"/>
                  </a:lnTo>
                  <a:lnTo>
                    <a:pt x="0" y="0"/>
                  </a:lnTo>
                </a:path>
              </a:pathLst>
            </a:custGeom>
            <a:ln w="19050">
              <a:solidFill>
                <a:srgbClr val="D24717"/>
              </a:solidFill>
            </a:ln>
          </p:spPr>
          <p:txBody>
            <a:bodyPr wrap="square" lIns="0" tIns="0" rIns="0" bIns="0" rtlCol="0"/>
            <a:lstStyle/>
            <a:p>
              <a:endParaRPr/>
            </a:p>
          </p:txBody>
        </p:sp>
        <p:sp>
          <p:nvSpPr>
            <p:cNvPr id="71" name="object 71"/>
            <p:cNvSpPr txBox="1"/>
            <p:nvPr/>
          </p:nvSpPr>
          <p:spPr>
            <a:xfrm>
              <a:off x="3624198" y="4376574"/>
              <a:ext cx="1665924" cy="320601"/>
            </a:xfrm>
            <a:prstGeom prst="rect">
              <a:avLst/>
            </a:prstGeom>
          </p:spPr>
          <p:txBody>
            <a:bodyPr vert="horz" wrap="square" lIns="0" tIns="12700" rIns="0" bIns="0" rtlCol="0">
              <a:spAutoFit/>
            </a:bodyPr>
            <a:lstStyle/>
            <a:p>
              <a:pPr marL="230504" marR="5080" indent="-218440">
                <a:lnSpc>
                  <a:spcPct val="100000"/>
                </a:lnSpc>
                <a:spcBef>
                  <a:spcPts val="100"/>
                </a:spcBef>
              </a:pPr>
              <a:r>
                <a:rPr sz="2000" spc="-10" dirty="0">
                  <a:latin typeface="Perpetua"/>
                  <a:cs typeface="Perpetua"/>
                </a:rPr>
                <a:t>New</a:t>
              </a:r>
              <a:r>
                <a:rPr sz="2000" spc="-85" dirty="0">
                  <a:latin typeface="Perpetua"/>
                  <a:cs typeface="Perpetua"/>
                </a:rPr>
                <a:t> </a:t>
              </a:r>
              <a:r>
                <a:rPr sz="2000" spc="-5" dirty="0">
                  <a:latin typeface="Perpetua"/>
                  <a:cs typeface="Perpetua"/>
                </a:rPr>
                <a:t>access  </a:t>
              </a:r>
              <a:r>
                <a:rPr sz="2000" dirty="0">
                  <a:latin typeface="Perpetua"/>
                  <a:cs typeface="Perpetua"/>
                </a:rPr>
                <a:t>EaaS</a:t>
              </a:r>
            </a:p>
          </p:txBody>
        </p:sp>
      </p:grpSp>
      <p:sp>
        <p:nvSpPr>
          <p:cNvPr id="73" name="object 73"/>
          <p:cNvSpPr txBox="1"/>
          <p:nvPr/>
        </p:nvSpPr>
        <p:spPr>
          <a:xfrm>
            <a:off x="8416290" y="6357169"/>
            <a:ext cx="153670" cy="153670"/>
          </a:xfrm>
          <a:prstGeom prst="rect">
            <a:avLst/>
          </a:prstGeom>
        </p:spPr>
        <p:txBody>
          <a:bodyPr vert="horz" wrap="square" lIns="0" tIns="1905" rIns="0" bIns="0" rtlCol="0">
            <a:spAutoFit/>
          </a:bodyPr>
          <a:lstStyle/>
          <a:p>
            <a:pPr marL="12700">
              <a:lnSpc>
                <a:spcPct val="100000"/>
              </a:lnSpc>
              <a:spcBef>
                <a:spcPts val="15"/>
              </a:spcBef>
            </a:pPr>
            <a:r>
              <a:rPr sz="900" spc="-5" dirty="0">
                <a:solidFill>
                  <a:srgbClr val="848588"/>
                </a:solidFill>
                <a:latin typeface="Arial"/>
                <a:cs typeface="Arial"/>
              </a:rPr>
              <a:t>19</a:t>
            </a:r>
            <a:endParaRPr sz="900">
              <a:latin typeface="Arial"/>
              <a:cs typeface="Arial"/>
            </a:endParaRPr>
          </a:p>
        </p:txBody>
      </p:sp>
      <p:sp>
        <p:nvSpPr>
          <p:cNvPr id="74" name="Date Placeholder 73">
            <a:extLst>
              <a:ext uri="{FF2B5EF4-FFF2-40B4-BE49-F238E27FC236}">
                <a16:creationId xmlns:a16="http://schemas.microsoft.com/office/drawing/2014/main" id="{9CC4735A-38E0-49F3-8ABC-8DC315140E7C}"/>
              </a:ext>
            </a:extLst>
          </p:cNvPr>
          <p:cNvSpPr>
            <a:spLocks noGrp="1"/>
          </p:cNvSpPr>
          <p:nvPr>
            <p:ph type="dt" sz="half" idx="6"/>
          </p:nvPr>
        </p:nvSpPr>
        <p:spPr/>
        <p:txBody>
          <a:bodyPr/>
          <a:lstStyle/>
          <a:p>
            <a:fld id="{531CA2FF-AF44-4E77-9E2D-815508279A79}" type="datetime2">
              <a:rPr lang="en-US" smtClean="0"/>
              <a:t>Monday, August 26, 2019</a:t>
            </a:fld>
            <a:endParaRPr lang="en-US" dirty="0"/>
          </a:p>
        </p:txBody>
      </p:sp>
      <p:sp>
        <p:nvSpPr>
          <p:cNvPr id="24" name="Slide Number Placeholder 23">
            <a:extLst>
              <a:ext uri="{FF2B5EF4-FFF2-40B4-BE49-F238E27FC236}">
                <a16:creationId xmlns:a16="http://schemas.microsoft.com/office/drawing/2014/main" id="{5A1EE88E-7AD7-4766-9AD3-6186F127F1DF}"/>
              </a:ext>
            </a:extLst>
          </p:cNvPr>
          <p:cNvSpPr>
            <a:spLocks noGrp="1"/>
          </p:cNvSpPr>
          <p:nvPr>
            <p:ph type="sldNum" sz="quarter" idx="7"/>
          </p:nvPr>
        </p:nvSpPr>
        <p:spPr/>
        <p:txBody>
          <a:bodyPr/>
          <a:lstStyle/>
          <a:p>
            <a:pPr marL="25400">
              <a:lnSpc>
                <a:spcPts val="1664"/>
              </a:lnSpc>
            </a:pPr>
            <a:fld id="{81D60167-4931-47E6-BA6A-407CBD079E47}" type="slidenum">
              <a:rPr lang="en-IN" smtClean="0"/>
              <a:t>31</a:t>
            </a:fld>
            <a:endParaRPr lang="en-IN"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93444" y="688974"/>
            <a:ext cx="5657850" cy="635000"/>
          </a:xfrm>
          <a:prstGeom prst="rect">
            <a:avLst/>
          </a:prstGeom>
        </p:spPr>
        <p:txBody>
          <a:bodyPr vert="horz" wrap="square" lIns="0" tIns="12065" rIns="0" bIns="0" rtlCol="0">
            <a:spAutoFit/>
          </a:bodyPr>
          <a:lstStyle/>
          <a:p>
            <a:pPr marL="12700">
              <a:lnSpc>
                <a:spcPct val="100000"/>
              </a:lnSpc>
              <a:spcBef>
                <a:spcPts val="95"/>
              </a:spcBef>
            </a:pPr>
            <a:r>
              <a:rPr spc="-10" dirty="0">
                <a:solidFill>
                  <a:srgbClr val="696363"/>
                </a:solidFill>
              </a:rPr>
              <a:t>What </a:t>
            </a:r>
            <a:r>
              <a:rPr spc="-5" dirty="0">
                <a:solidFill>
                  <a:srgbClr val="696363"/>
                </a:solidFill>
              </a:rPr>
              <a:t>is Cloud</a:t>
            </a:r>
            <a:r>
              <a:rPr spc="-50" dirty="0">
                <a:solidFill>
                  <a:srgbClr val="696363"/>
                </a:solidFill>
              </a:rPr>
              <a:t> </a:t>
            </a:r>
            <a:r>
              <a:rPr spc="-10" dirty="0">
                <a:solidFill>
                  <a:srgbClr val="696363"/>
                </a:solidFill>
              </a:rPr>
              <a:t>Computing?</a:t>
            </a:r>
            <a:r>
              <a:rPr lang="en-IN" spc="-10" dirty="0">
                <a:solidFill>
                  <a:srgbClr val="696363"/>
                </a:solidFill>
              </a:rPr>
              <a:t> </a:t>
            </a:r>
            <a:endParaRPr spc="-10" dirty="0">
              <a:solidFill>
                <a:srgbClr val="696363"/>
              </a:solidFill>
            </a:endParaRPr>
          </a:p>
        </p:txBody>
      </p:sp>
      <p:sp>
        <p:nvSpPr>
          <p:cNvPr id="3" name="object 3"/>
          <p:cNvSpPr txBox="1"/>
          <p:nvPr/>
        </p:nvSpPr>
        <p:spPr>
          <a:xfrm>
            <a:off x="993444" y="1433830"/>
            <a:ext cx="7233284" cy="2396169"/>
          </a:xfrm>
          <a:prstGeom prst="rect">
            <a:avLst/>
          </a:prstGeom>
        </p:spPr>
        <p:txBody>
          <a:bodyPr vert="horz" wrap="square" lIns="0" tIns="13335" rIns="0" bIns="0" rtlCol="0">
            <a:spAutoFit/>
          </a:bodyPr>
          <a:lstStyle/>
          <a:p>
            <a:pPr marL="286385" marR="5080" indent="-274320" algn="just">
              <a:lnSpc>
                <a:spcPct val="100000"/>
              </a:lnSpc>
              <a:spcBef>
                <a:spcPts val="105"/>
              </a:spcBef>
              <a:buClr>
                <a:srgbClr val="D24717"/>
              </a:buClr>
              <a:buSzPct val="84615"/>
              <a:buFont typeface="Wingdings 2"/>
              <a:buChar char=""/>
              <a:tabLst>
                <a:tab pos="287020" algn="l"/>
              </a:tabLst>
            </a:pPr>
            <a:r>
              <a:rPr sz="2600" spc="-5" dirty="0">
                <a:latin typeface="Perpetua"/>
                <a:cs typeface="Perpetua"/>
              </a:rPr>
              <a:t>Cloud computing </a:t>
            </a:r>
            <a:r>
              <a:rPr sz="2600" dirty="0">
                <a:latin typeface="Perpetua"/>
                <a:cs typeface="Perpetua"/>
              </a:rPr>
              <a:t>is a </a:t>
            </a:r>
            <a:r>
              <a:rPr sz="2600" spc="-5" dirty="0">
                <a:latin typeface="Perpetua"/>
                <a:cs typeface="Perpetua"/>
              </a:rPr>
              <a:t>model for </a:t>
            </a:r>
            <a:r>
              <a:rPr sz="2600" spc="-10" dirty="0">
                <a:latin typeface="Perpetua"/>
                <a:cs typeface="Perpetua"/>
              </a:rPr>
              <a:t>enabling </a:t>
            </a:r>
            <a:r>
              <a:rPr sz="2600" spc="-5" dirty="0">
                <a:solidFill>
                  <a:srgbClr val="FF0000"/>
                </a:solidFill>
                <a:latin typeface="Perpetua"/>
                <a:cs typeface="Perpetua"/>
              </a:rPr>
              <a:t>ubiquitous</a:t>
            </a:r>
            <a:r>
              <a:rPr sz="2600" spc="-5" dirty="0">
                <a:latin typeface="Perpetua"/>
                <a:cs typeface="Perpetua"/>
              </a:rPr>
              <a:t>,  </a:t>
            </a:r>
            <a:r>
              <a:rPr sz="2600" spc="-15" dirty="0">
                <a:latin typeface="Perpetua"/>
                <a:cs typeface="Perpetua"/>
              </a:rPr>
              <a:t>convenient, </a:t>
            </a:r>
            <a:r>
              <a:rPr sz="2600" spc="-5" dirty="0">
                <a:solidFill>
                  <a:srgbClr val="FF0000"/>
                </a:solidFill>
                <a:latin typeface="Perpetua"/>
                <a:cs typeface="Perpetua"/>
              </a:rPr>
              <a:t>on-demand </a:t>
            </a:r>
            <a:r>
              <a:rPr sz="2600" spc="-15" dirty="0">
                <a:latin typeface="Perpetua"/>
                <a:cs typeface="Perpetua"/>
              </a:rPr>
              <a:t>network </a:t>
            </a:r>
            <a:r>
              <a:rPr sz="2600" spc="-5" dirty="0">
                <a:latin typeface="Perpetua"/>
                <a:cs typeface="Perpetua"/>
              </a:rPr>
              <a:t>access </a:t>
            </a:r>
            <a:r>
              <a:rPr sz="2600" dirty="0">
                <a:latin typeface="Perpetua"/>
                <a:cs typeface="Perpetua"/>
              </a:rPr>
              <a:t>to </a:t>
            </a:r>
            <a:r>
              <a:rPr sz="2600" spc="-5" dirty="0">
                <a:solidFill>
                  <a:srgbClr val="FF0000"/>
                </a:solidFill>
                <a:latin typeface="Perpetua"/>
                <a:cs typeface="Perpetua"/>
              </a:rPr>
              <a:t>shared pool </a:t>
            </a:r>
            <a:r>
              <a:rPr sz="2600" spc="-5" dirty="0">
                <a:latin typeface="Perpetua"/>
                <a:cs typeface="Perpetua"/>
              </a:rPr>
              <a:t>of  configurable computing resources </a:t>
            </a:r>
            <a:r>
              <a:rPr sz="2600" spc="-10" dirty="0">
                <a:latin typeface="Perpetua"/>
                <a:cs typeface="Perpetua"/>
              </a:rPr>
              <a:t>that </a:t>
            </a:r>
            <a:r>
              <a:rPr sz="2600" spc="-5" dirty="0">
                <a:latin typeface="Perpetua"/>
                <a:cs typeface="Perpetua"/>
              </a:rPr>
              <a:t>can </a:t>
            </a:r>
            <a:r>
              <a:rPr sz="2600" dirty="0">
                <a:latin typeface="Perpetua"/>
                <a:cs typeface="Perpetua"/>
              </a:rPr>
              <a:t>be </a:t>
            </a:r>
            <a:r>
              <a:rPr sz="2600" spc="-10" dirty="0">
                <a:solidFill>
                  <a:srgbClr val="FF0000"/>
                </a:solidFill>
                <a:latin typeface="Perpetua"/>
                <a:cs typeface="Perpetua"/>
              </a:rPr>
              <a:t>rapidly  provisioned </a:t>
            </a:r>
            <a:r>
              <a:rPr sz="2600" spc="-5" dirty="0">
                <a:latin typeface="Perpetua"/>
                <a:cs typeface="Perpetua"/>
              </a:rPr>
              <a:t>and released </a:t>
            </a:r>
            <a:r>
              <a:rPr sz="2600" dirty="0">
                <a:latin typeface="Perpetua"/>
                <a:cs typeface="Perpetua"/>
              </a:rPr>
              <a:t>with </a:t>
            </a:r>
            <a:r>
              <a:rPr sz="2600" spc="-5" dirty="0">
                <a:latin typeface="Perpetua"/>
                <a:cs typeface="Perpetua"/>
              </a:rPr>
              <a:t>minimal management </a:t>
            </a:r>
            <a:r>
              <a:rPr sz="2600" spc="10" dirty="0">
                <a:latin typeface="Perpetua"/>
                <a:cs typeface="Perpetua"/>
              </a:rPr>
              <a:t>effort  </a:t>
            </a:r>
            <a:r>
              <a:rPr sz="2600" spc="15" dirty="0">
                <a:latin typeface="Perpetua"/>
                <a:cs typeface="Perpetua"/>
              </a:rPr>
              <a:t>service </a:t>
            </a:r>
            <a:r>
              <a:rPr sz="2600" spc="-15" dirty="0">
                <a:latin typeface="Perpetua"/>
                <a:cs typeface="Perpetua"/>
              </a:rPr>
              <a:t>provider</a:t>
            </a:r>
            <a:r>
              <a:rPr sz="2600" spc="-35" dirty="0">
                <a:latin typeface="Perpetua"/>
                <a:cs typeface="Perpetua"/>
              </a:rPr>
              <a:t> </a:t>
            </a:r>
            <a:r>
              <a:rPr sz="2600" dirty="0">
                <a:latin typeface="Perpetua"/>
                <a:cs typeface="Perpetua"/>
              </a:rPr>
              <a:t>interaction.</a:t>
            </a:r>
            <a:endParaRPr lang="en-IN" sz="2600" dirty="0">
              <a:latin typeface="Perpetua"/>
              <a:cs typeface="Perpetua"/>
            </a:endParaRPr>
          </a:p>
          <a:p>
            <a:pPr marL="743585" marR="5080" lvl="1" indent="-274320" algn="just">
              <a:spcBef>
                <a:spcPts val="105"/>
              </a:spcBef>
              <a:buClr>
                <a:srgbClr val="D24717"/>
              </a:buClr>
              <a:buSzPct val="84615"/>
              <a:buFont typeface="Wingdings 2"/>
              <a:buChar char=""/>
              <a:tabLst>
                <a:tab pos="287020" algn="l"/>
              </a:tabLst>
            </a:pPr>
            <a:r>
              <a:rPr lang="en-IN" sz="2400" dirty="0">
                <a:latin typeface="Perpetua"/>
                <a:cs typeface="Perpetua"/>
              </a:rPr>
              <a:t>NIST- US National Institute of Standards and Technology </a:t>
            </a:r>
            <a:endParaRPr sz="2400" dirty="0">
              <a:latin typeface="Perpetua"/>
              <a:cs typeface="Perpetua"/>
            </a:endParaRPr>
          </a:p>
        </p:txBody>
      </p:sp>
      <p:sp>
        <p:nvSpPr>
          <p:cNvPr id="4" name="object 4"/>
          <p:cNvSpPr/>
          <p:nvPr/>
        </p:nvSpPr>
        <p:spPr>
          <a:xfrm>
            <a:off x="146304" y="6210300"/>
            <a:ext cx="457200" cy="457200"/>
          </a:xfrm>
          <a:custGeom>
            <a:avLst/>
            <a:gdLst/>
            <a:ahLst/>
            <a:cxnLst/>
            <a:rect l="l" t="t" r="r" b="b"/>
            <a:pathLst>
              <a:path w="457200" h="457200">
                <a:moveTo>
                  <a:pt x="228600" y="0"/>
                </a:moveTo>
                <a:lnTo>
                  <a:pt x="182529" y="4644"/>
                </a:lnTo>
                <a:lnTo>
                  <a:pt x="139619" y="17964"/>
                </a:lnTo>
                <a:lnTo>
                  <a:pt x="100788" y="39041"/>
                </a:lnTo>
                <a:lnTo>
                  <a:pt x="66955" y="66955"/>
                </a:lnTo>
                <a:lnTo>
                  <a:pt x="39041" y="100788"/>
                </a:lnTo>
                <a:lnTo>
                  <a:pt x="17964" y="139619"/>
                </a:lnTo>
                <a:lnTo>
                  <a:pt x="4644" y="182529"/>
                </a:lnTo>
                <a:lnTo>
                  <a:pt x="0" y="228600"/>
                </a:lnTo>
                <a:lnTo>
                  <a:pt x="4644" y="274670"/>
                </a:lnTo>
                <a:lnTo>
                  <a:pt x="17964" y="317580"/>
                </a:lnTo>
                <a:lnTo>
                  <a:pt x="39041" y="356411"/>
                </a:lnTo>
                <a:lnTo>
                  <a:pt x="66955" y="390244"/>
                </a:lnTo>
                <a:lnTo>
                  <a:pt x="100788" y="418158"/>
                </a:lnTo>
                <a:lnTo>
                  <a:pt x="139619" y="439235"/>
                </a:lnTo>
                <a:lnTo>
                  <a:pt x="182529" y="452555"/>
                </a:lnTo>
                <a:lnTo>
                  <a:pt x="228600" y="457200"/>
                </a:lnTo>
                <a:lnTo>
                  <a:pt x="274670" y="452555"/>
                </a:lnTo>
                <a:lnTo>
                  <a:pt x="317580" y="439235"/>
                </a:lnTo>
                <a:lnTo>
                  <a:pt x="356411" y="418158"/>
                </a:lnTo>
                <a:lnTo>
                  <a:pt x="390244" y="390244"/>
                </a:lnTo>
                <a:lnTo>
                  <a:pt x="418158" y="356411"/>
                </a:lnTo>
                <a:lnTo>
                  <a:pt x="439235" y="317580"/>
                </a:lnTo>
                <a:lnTo>
                  <a:pt x="452555" y="274670"/>
                </a:lnTo>
                <a:lnTo>
                  <a:pt x="457200" y="228600"/>
                </a:lnTo>
                <a:lnTo>
                  <a:pt x="452555" y="182529"/>
                </a:lnTo>
                <a:lnTo>
                  <a:pt x="439235" y="139619"/>
                </a:lnTo>
                <a:lnTo>
                  <a:pt x="418158" y="100788"/>
                </a:lnTo>
                <a:lnTo>
                  <a:pt x="390244" y="66955"/>
                </a:lnTo>
                <a:lnTo>
                  <a:pt x="356411" y="39041"/>
                </a:lnTo>
                <a:lnTo>
                  <a:pt x="317580" y="17964"/>
                </a:lnTo>
                <a:lnTo>
                  <a:pt x="274670" y="4644"/>
                </a:lnTo>
                <a:lnTo>
                  <a:pt x="228600" y="0"/>
                </a:lnTo>
                <a:close/>
              </a:path>
            </a:pathLst>
          </a:custGeom>
          <a:solidFill>
            <a:srgbClr val="D24717"/>
          </a:solidFill>
        </p:spPr>
        <p:txBody>
          <a:bodyPr wrap="square" lIns="0" tIns="0" rIns="0" bIns="0" rtlCol="0"/>
          <a:lstStyle/>
          <a:p>
            <a:endParaRPr/>
          </a:p>
        </p:txBody>
      </p:sp>
      <p:sp>
        <p:nvSpPr>
          <p:cNvPr id="6" name="object 6"/>
          <p:cNvSpPr txBox="1"/>
          <p:nvPr/>
        </p:nvSpPr>
        <p:spPr>
          <a:xfrm>
            <a:off x="244652" y="6329531"/>
            <a:ext cx="261620" cy="227965"/>
          </a:xfrm>
          <a:prstGeom prst="rect">
            <a:avLst/>
          </a:prstGeom>
        </p:spPr>
        <p:txBody>
          <a:bodyPr vert="horz" wrap="square" lIns="0" tIns="0" rIns="0" bIns="0" rtlCol="0">
            <a:spAutoFit/>
          </a:bodyPr>
          <a:lstStyle/>
          <a:p>
            <a:pPr marL="25400">
              <a:lnSpc>
                <a:spcPts val="1664"/>
              </a:lnSpc>
            </a:pPr>
            <a:fld id="{81D60167-4931-47E6-BA6A-407CBD079E47}" type="slidenum">
              <a:rPr sz="1400" dirty="0">
                <a:solidFill>
                  <a:srgbClr val="FFFFFF"/>
                </a:solidFill>
                <a:latin typeface="Franklin Gothic Book"/>
                <a:cs typeface="Franklin Gothic Book"/>
              </a:rPr>
              <a:t>32</a:t>
            </a:fld>
            <a:endParaRPr sz="1400">
              <a:latin typeface="Franklin Gothic Book"/>
              <a:cs typeface="Franklin Gothic Book"/>
            </a:endParaRPr>
          </a:p>
        </p:txBody>
      </p:sp>
      <p:sp>
        <p:nvSpPr>
          <p:cNvPr id="7" name="Date Placeholder 6">
            <a:extLst>
              <a:ext uri="{FF2B5EF4-FFF2-40B4-BE49-F238E27FC236}">
                <a16:creationId xmlns:a16="http://schemas.microsoft.com/office/drawing/2014/main" id="{596C9EEE-E02D-494D-83DB-1CE783CECEA1}"/>
              </a:ext>
            </a:extLst>
          </p:cNvPr>
          <p:cNvSpPr>
            <a:spLocks noGrp="1"/>
          </p:cNvSpPr>
          <p:nvPr>
            <p:ph type="dt" sz="half" idx="6"/>
          </p:nvPr>
        </p:nvSpPr>
        <p:spPr/>
        <p:txBody>
          <a:bodyPr/>
          <a:lstStyle/>
          <a:p>
            <a:fld id="{48F685AC-593E-45B2-B0A9-79197D816BCB}" type="datetime2">
              <a:rPr lang="en-US" smtClean="0"/>
              <a:t>Monday, August 26, 2019</a:t>
            </a:fld>
            <a:endParaRPr lang="en-US" dirty="0"/>
          </a:p>
        </p:txBody>
      </p:sp>
      <p:sp>
        <p:nvSpPr>
          <p:cNvPr id="5" name="Slide Number Placeholder 4">
            <a:extLst>
              <a:ext uri="{FF2B5EF4-FFF2-40B4-BE49-F238E27FC236}">
                <a16:creationId xmlns:a16="http://schemas.microsoft.com/office/drawing/2014/main" id="{26369A53-185C-4914-BAD3-51E70783B8BC}"/>
              </a:ext>
            </a:extLst>
          </p:cNvPr>
          <p:cNvSpPr>
            <a:spLocks noGrp="1"/>
          </p:cNvSpPr>
          <p:nvPr>
            <p:ph type="sldNum" sz="quarter" idx="7"/>
          </p:nvPr>
        </p:nvSpPr>
        <p:spPr/>
        <p:txBody>
          <a:bodyPr/>
          <a:lstStyle/>
          <a:p>
            <a:pPr marL="25400">
              <a:lnSpc>
                <a:spcPts val="1664"/>
              </a:lnSpc>
            </a:pPr>
            <a:fld id="{81D60167-4931-47E6-BA6A-407CBD079E47}" type="slidenum">
              <a:rPr lang="en-IN" smtClean="0"/>
              <a:t>32</a:t>
            </a:fld>
            <a:endParaRPr lang="en-IN"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1219766" y="914400"/>
            <a:ext cx="7467034" cy="5341600"/>
          </a:xfrm>
          <a:prstGeom prst="rect">
            <a:avLst/>
          </a:prstGeom>
          <a:blipFill>
            <a:blip r:embed="rId2" cstate="print"/>
            <a:stretch>
              <a:fillRect/>
            </a:stretch>
          </a:blipFill>
        </p:spPr>
        <p:txBody>
          <a:bodyPr wrap="square" lIns="0" tIns="0" rIns="0" bIns="0" rtlCol="0"/>
          <a:lstStyle/>
          <a:p>
            <a:endParaRPr/>
          </a:p>
        </p:txBody>
      </p:sp>
      <p:sp>
        <p:nvSpPr>
          <p:cNvPr id="2" name="object 2"/>
          <p:cNvSpPr txBox="1">
            <a:spLocks noGrp="1"/>
          </p:cNvSpPr>
          <p:nvPr>
            <p:ph type="title"/>
          </p:nvPr>
        </p:nvSpPr>
        <p:spPr>
          <a:xfrm>
            <a:off x="979714" y="396874"/>
            <a:ext cx="4982210" cy="635000"/>
          </a:xfrm>
          <a:prstGeom prst="rect">
            <a:avLst/>
          </a:prstGeom>
        </p:spPr>
        <p:txBody>
          <a:bodyPr vert="horz" wrap="square" lIns="0" tIns="12065" rIns="0" bIns="0" rtlCol="0">
            <a:spAutoFit/>
          </a:bodyPr>
          <a:lstStyle/>
          <a:p>
            <a:pPr marL="12700">
              <a:lnSpc>
                <a:spcPct val="100000"/>
              </a:lnSpc>
              <a:spcBef>
                <a:spcPts val="95"/>
              </a:spcBef>
            </a:pPr>
            <a:r>
              <a:rPr spc="-5" dirty="0">
                <a:solidFill>
                  <a:srgbClr val="696363"/>
                </a:solidFill>
              </a:rPr>
              <a:t>Everything as a</a:t>
            </a:r>
            <a:r>
              <a:rPr spc="-20" dirty="0">
                <a:solidFill>
                  <a:srgbClr val="696363"/>
                </a:solidFill>
              </a:rPr>
              <a:t> </a:t>
            </a:r>
            <a:r>
              <a:rPr spc="5" dirty="0">
                <a:solidFill>
                  <a:srgbClr val="696363"/>
                </a:solidFill>
              </a:rPr>
              <a:t>Service</a:t>
            </a:r>
          </a:p>
        </p:txBody>
      </p:sp>
      <p:sp>
        <p:nvSpPr>
          <p:cNvPr id="4" name="object 4"/>
          <p:cNvSpPr/>
          <p:nvPr/>
        </p:nvSpPr>
        <p:spPr>
          <a:xfrm>
            <a:off x="146304" y="6210300"/>
            <a:ext cx="457200" cy="457200"/>
          </a:xfrm>
          <a:custGeom>
            <a:avLst/>
            <a:gdLst/>
            <a:ahLst/>
            <a:cxnLst/>
            <a:rect l="l" t="t" r="r" b="b"/>
            <a:pathLst>
              <a:path w="457200" h="457200">
                <a:moveTo>
                  <a:pt x="228600" y="0"/>
                </a:moveTo>
                <a:lnTo>
                  <a:pt x="182529" y="4644"/>
                </a:lnTo>
                <a:lnTo>
                  <a:pt x="139619" y="17964"/>
                </a:lnTo>
                <a:lnTo>
                  <a:pt x="100788" y="39041"/>
                </a:lnTo>
                <a:lnTo>
                  <a:pt x="66955" y="66955"/>
                </a:lnTo>
                <a:lnTo>
                  <a:pt x="39041" y="100788"/>
                </a:lnTo>
                <a:lnTo>
                  <a:pt x="17964" y="139619"/>
                </a:lnTo>
                <a:lnTo>
                  <a:pt x="4644" y="182529"/>
                </a:lnTo>
                <a:lnTo>
                  <a:pt x="0" y="228600"/>
                </a:lnTo>
                <a:lnTo>
                  <a:pt x="4644" y="274670"/>
                </a:lnTo>
                <a:lnTo>
                  <a:pt x="17964" y="317580"/>
                </a:lnTo>
                <a:lnTo>
                  <a:pt x="39041" y="356411"/>
                </a:lnTo>
                <a:lnTo>
                  <a:pt x="66955" y="390244"/>
                </a:lnTo>
                <a:lnTo>
                  <a:pt x="100788" y="418158"/>
                </a:lnTo>
                <a:lnTo>
                  <a:pt x="139619" y="439235"/>
                </a:lnTo>
                <a:lnTo>
                  <a:pt x="182529" y="452555"/>
                </a:lnTo>
                <a:lnTo>
                  <a:pt x="228600" y="457200"/>
                </a:lnTo>
                <a:lnTo>
                  <a:pt x="274670" y="452555"/>
                </a:lnTo>
                <a:lnTo>
                  <a:pt x="317580" y="439235"/>
                </a:lnTo>
                <a:lnTo>
                  <a:pt x="356411" y="418158"/>
                </a:lnTo>
                <a:lnTo>
                  <a:pt x="390244" y="390244"/>
                </a:lnTo>
                <a:lnTo>
                  <a:pt x="418158" y="356411"/>
                </a:lnTo>
                <a:lnTo>
                  <a:pt x="439235" y="317580"/>
                </a:lnTo>
                <a:lnTo>
                  <a:pt x="452555" y="274670"/>
                </a:lnTo>
                <a:lnTo>
                  <a:pt x="457200" y="228600"/>
                </a:lnTo>
                <a:lnTo>
                  <a:pt x="452555" y="182529"/>
                </a:lnTo>
                <a:lnTo>
                  <a:pt x="439235" y="139619"/>
                </a:lnTo>
                <a:lnTo>
                  <a:pt x="418158" y="100788"/>
                </a:lnTo>
                <a:lnTo>
                  <a:pt x="390244" y="66955"/>
                </a:lnTo>
                <a:lnTo>
                  <a:pt x="356411" y="39041"/>
                </a:lnTo>
                <a:lnTo>
                  <a:pt x="317580" y="17964"/>
                </a:lnTo>
                <a:lnTo>
                  <a:pt x="274670" y="4644"/>
                </a:lnTo>
                <a:lnTo>
                  <a:pt x="228600" y="0"/>
                </a:lnTo>
                <a:close/>
              </a:path>
            </a:pathLst>
          </a:custGeom>
          <a:solidFill>
            <a:srgbClr val="D24717"/>
          </a:solidFill>
        </p:spPr>
        <p:txBody>
          <a:bodyPr wrap="square" lIns="0" tIns="0" rIns="0" bIns="0" rtlCol="0"/>
          <a:lstStyle/>
          <a:p>
            <a:endParaRPr/>
          </a:p>
        </p:txBody>
      </p:sp>
      <p:sp>
        <p:nvSpPr>
          <p:cNvPr id="6" name="object 6"/>
          <p:cNvSpPr txBox="1"/>
          <p:nvPr/>
        </p:nvSpPr>
        <p:spPr>
          <a:xfrm>
            <a:off x="244652" y="6329531"/>
            <a:ext cx="261620" cy="227965"/>
          </a:xfrm>
          <a:prstGeom prst="rect">
            <a:avLst/>
          </a:prstGeom>
        </p:spPr>
        <p:txBody>
          <a:bodyPr vert="horz" wrap="square" lIns="0" tIns="0" rIns="0" bIns="0" rtlCol="0">
            <a:spAutoFit/>
          </a:bodyPr>
          <a:lstStyle/>
          <a:p>
            <a:pPr marL="25400">
              <a:lnSpc>
                <a:spcPts val="1664"/>
              </a:lnSpc>
            </a:pPr>
            <a:fld id="{81D60167-4931-47E6-BA6A-407CBD079E47}" type="slidenum">
              <a:rPr sz="1400" dirty="0">
                <a:solidFill>
                  <a:srgbClr val="FFFFFF"/>
                </a:solidFill>
                <a:latin typeface="Franklin Gothic Book"/>
                <a:cs typeface="Franklin Gothic Book"/>
              </a:rPr>
              <a:t>33</a:t>
            </a:fld>
            <a:endParaRPr sz="1400">
              <a:latin typeface="Franklin Gothic Book"/>
              <a:cs typeface="Franklin Gothic Book"/>
            </a:endParaRPr>
          </a:p>
        </p:txBody>
      </p:sp>
      <p:sp>
        <p:nvSpPr>
          <p:cNvPr id="7" name="Date Placeholder 6">
            <a:extLst>
              <a:ext uri="{FF2B5EF4-FFF2-40B4-BE49-F238E27FC236}">
                <a16:creationId xmlns:a16="http://schemas.microsoft.com/office/drawing/2014/main" id="{99D70334-97DE-46C0-A692-BBA0E4B3859D}"/>
              </a:ext>
            </a:extLst>
          </p:cNvPr>
          <p:cNvSpPr>
            <a:spLocks noGrp="1"/>
          </p:cNvSpPr>
          <p:nvPr>
            <p:ph type="dt" sz="half" idx="6"/>
          </p:nvPr>
        </p:nvSpPr>
        <p:spPr/>
        <p:txBody>
          <a:bodyPr/>
          <a:lstStyle/>
          <a:p>
            <a:fld id="{E843A164-DDB1-48DA-BB24-5EC7CB3E94E3}" type="datetime2">
              <a:rPr lang="en-US" smtClean="0"/>
              <a:t>Monday, August 26, 2019</a:t>
            </a:fld>
            <a:endParaRPr lang="en-US"/>
          </a:p>
        </p:txBody>
      </p:sp>
      <p:sp>
        <p:nvSpPr>
          <p:cNvPr id="5" name="Slide Number Placeholder 4">
            <a:extLst>
              <a:ext uri="{FF2B5EF4-FFF2-40B4-BE49-F238E27FC236}">
                <a16:creationId xmlns:a16="http://schemas.microsoft.com/office/drawing/2014/main" id="{C490280B-AFAB-4F5C-AA04-6E3EDB2064E5}"/>
              </a:ext>
            </a:extLst>
          </p:cNvPr>
          <p:cNvSpPr>
            <a:spLocks noGrp="1"/>
          </p:cNvSpPr>
          <p:nvPr>
            <p:ph type="sldNum" sz="quarter" idx="7"/>
          </p:nvPr>
        </p:nvSpPr>
        <p:spPr/>
        <p:txBody>
          <a:bodyPr/>
          <a:lstStyle/>
          <a:p>
            <a:pPr marL="25400">
              <a:lnSpc>
                <a:spcPts val="1664"/>
              </a:lnSpc>
            </a:pPr>
            <a:fld id="{81D60167-4931-47E6-BA6A-407CBD079E47}" type="slidenum">
              <a:rPr lang="en-IN" smtClean="0"/>
              <a:t>33</a:t>
            </a:fld>
            <a:endParaRPr lang="en-IN"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93444" y="688974"/>
            <a:ext cx="5099685" cy="635000"/>
          </a:xfrm>
          <a:prstGeom prst="rect">
            <a:avLst/>
          </a:prstGeom>
        </p:spPr>
        <p:txBody>
          <a:bodyPr vert="horz" wrap="square" lIns="0" tIns="12065" rIns="0" bIns="0" rtlCol="0">
            <a:spAutoFit/>
          </a:bodyPr>
          <a:lstStyle/>
          <a:p>
            <a:pPr marL="12700">
              <a:lnSpc>
                <a:spcPct val="100000"/>
              </a:lnSpc>
              <a:spcBef>
                <a:spcPts val="95"/>
              </a:spcBef>
            </a:pPr>
            <a:r>
              <a:rPr spc="-15" dirty="0">
                <a:solidFill>
                  <a:srgbClr val="696363"/>
                </a:solidFill>
              </a:rPr>
              <a:t>Characteristics </a:t>
            </a:r>
            <a:r>
              <a:rPr spc="-5" dirty="0">
                <a:solidFill>
                  <a:srgbClr val="696363"/>
                </a:solidFill>
              </a:rPr>
              <a:t>of</a:t>
            </a:r>
            <a:r>
              <a:rPr dirty="0">
                <a:solidFill>
                  <a:srgbClr val="696363"/>
                </a:solidFill>
              </a:rPr>
              <a:t> </a:t>
            </a:r>
            <a:r>
              <a:rPr spc="-5" dirty="0">
                <a:solidFill>
                  <a:srgbClr val="696363"/>
                </a:solidFill>
              </a:rPr>
              <a:t>Cloud</a:t>
            </a:r>
          </a:p>
        </p:txBody>
      </p:sp>
      <p:sp>
        <p:nvSpPr>
          <p:cNvPr id="3" name="object 3"/>
          <p:cNvSpPr txBox="1"/>
          <p:nvPr/>
        </p:nvSpPr>
        <p:spPr>
          <a:xfrm>
            <a:off x="993444" y="1433830"/>
            <a:ext cx="7495540" cy="4370705"/>
          </a:xfrm>
          <a:prstGeom prst="rect">
            <a:avLst/>
          </a:prstGeom>
        </p:spPr>
        <p:txBody>
          <a:bodyPr vert="horz" wrap="square" lIns="0" tIns="13335" rIns="0" bIns="0" rtlCol="0">
            <a:spAutoFit/>
          </a:bodyPr>
          <a:lstStyle/>
          <a:p>
            <a:pPr marL="286385" marR="1017269" indent="-274320" algn="just">
              <a:lnSpc>
                <a:spcPct val="100000"/>
              </a:lnSpc>
              <a:spcBef>
                <a:spcPts val="105"/>
              </a:spcBef>
              <a:buClr>
                <a:srgbClr val="D24717"/>
              </a:buClr>
              <a:buSzPct val="84615"/>
              <a:buFont typeface="Wingdings 2"/>
              <a:buChar char=""/>
              <a:tabLst>
                <a:tab pos="287020" algn="l"/>
              </a:tabLst>
            </a:pPr>
            <a:r>
              <a:rPr sz="2600" spc="-5" dirty="0">
                <a:solidFill>
                  <a:srgbClr val="FF0000"/>
                </a:solidFill>
                <a:latin typeface="Perpetua"/>
                <a:cs typeface="Perpetua"/>
              </a:rPr>
              <a:t>On-demand </a:t>
            </a:r>
            <a:r>
              <a:rPr sz="2600" dirty="0">
                <a:latin typeface="Perpetua"/>
                <a:cs typeface="Perpetua"/>
              </a:rPr>
              <a:t>– </a:t>
            </a:r>
            <a:r>
              <a:rPr sz="2600" spc="-10" dirty="0">
                <a:latin typeface="Perpetua"/>
                <a:cs typeface="Perpetua"/>
              </a:rPr>
              <a:t>compute, </a:t>
            </a:r>
            <a:r>
              <a:rPr sz="2600" spc="-5" dirty="0">
                <a:latin typeface="Perpetua"/>
                <a:cs typeface="Perpetua"/>
              </a:rPr>
              <a:t>storage </a:t>
            </a:r>
            <a:r>
              <a:rPr sz="2600" dirty="0">
                <a:latin typeface="Perpetua"/>
                <a:cs typeface="Perpetua"/>
              </a:rPr>
              <a:t>or platform </a:t>
            </a:r>
            <a:r>
              <a:rPr sz="2600" spc="-10" dirty="0">
                <a:latin typeface="Perpetua"/>
                <a:cs typeface="Perpetua"/>
              </a:rPr>
              <a:t>are</a:t>
            </a:r>
            <a:r>
              <a:rPr sz="2600" spc="-95" dirty="0">
                <a:latin typeface="Perpetua"/>
                <a:cs typeface="Perpetua"/>
              </a:rPr>
              <a:t> </a:t>
            </a:r>
            <a:r>
              <a:rPr sz="2600" dirty="0">
                <a:latin typeface="Perpetua"/>
                <a:cs typeface="Perpetua"/>
              </a:rPr>
              <a:t>self  </a:t>
            </a:r>
            <a:r>
              <a:rPr sz="2600" spc="-10" dirty="0">
                <a:latin typeface="Perpetua"/>
                <a:cs typeface="Perpetua"/>
              </a:rPr>
              <a:t>provisioned </a:t>
            </a:r>
            <a:r>
              <a:rPr sz="2600" dirty="0">
                <a:latin typeface="Perpetua"/>
                <a:cs typeface="Perpetua"/>
              </a:rPr>
              <a:t>or </a:t>
            </a:r>
            <a:r>
              <a:rPr sz="2600" spc="-5" dirty="0">
                <a:latin typeface="Perpetua"/>
                <a:cs typeface="Perpetua"/>
              </a:rPr>
              <a:t>auto</a:t>
            </a:r>
            <a:r>
              <a:rPr sz="2600" spc="-10" dirty="0">
                <a:latin typeface="Perpetua"/>
                <a:cs typeface="Perpetua"/>
              </a:rPr>
              <a:t> provisioned</a:t>
            </a:r>
            <a:endParaRPr sz="2600" dirty="0">
              <a:latin typeface="Perpetua"/>
              <a:cs typeface="Perpetua"/>
            </a:endParaRPr>
          </a:p>
          <a:p>
            <a:pPr marL="286385" marR="331470" indent="-274320" algn="just">
              <a:lnSpc>
                <a:spcPct val="100000"/>
              </a:lnSpc>
              <a:spcBef>
                <a:spcPts val="600"/>
              </a:spcBef>
              <a:buClr>
                <a:srgbClr val="D24717"/>
              </a:buClr>
              <a:buSzPct val="84615"/>
              <a:buFont typeface="Wingdings 2"/>
              <a:buChar char=""/>
              <a:tabLst>
                <a:tab pos="287020" algn="l"/>
                <a:tab pos="3179445" algn="l"/>
              </a:tabLst>
            </a:pPr>
            <a:r>
              <a:rPr sz="2600" spc="-5" dirty="0">
                <a:solidFill>
                  <a:srgbClr val="FF0000"/>
                </a:solidFill>
                <a:latin typeface="Perpetua"/>
                <a:cs typeface="Perpetua"/>
              </a:rPr>
              <a:t>Broad </a:t>
            </a:r>
            <a:r>
              <a:rPr sz="2600" spc="-15" dirty="0">
                <a:solidFill>
                  <a:srgbClr val="FF0000"/>
                </a:solidFill>
                <a:latin typeface="Perpetua"/>
                <a:cs typeface="Perpetua"/>
              </a:rPr>
              <a:t>network</a:t>
            </a:r>
            <a:r>
              <a:rPr sz="2600" spc="5" dirty="0">
                <a:solidFill>
                  <a:srgbClr val="FF0000"/>
                </a:solidFill>
                <a:latin typeface="Perpetua"/>
                <a:cs typeface="Perpetua"/>
              </a:rPr>
              <a:t> </a:t>
            </a:r>
            <a:r>
              <a:rPr sz="2600" spc="-5" dirty="0">
                <a:solidFill>
                  <a:srgbClr val="FF0000"/>
                </a:solidFill>
                <a:latin typeface="Perpetua"/>
                <a:cs typeface="Perpetua"/>
              </a:rPr>
              <a:t>access</a:t>
            </a:r>
            <a:r>
              <a:rPr sz="2600" dirty="0">
                <a:solidFill>
                  <a:srgbClr val="FF0000"/>
                </a:solidFill>
                <a:latin typeface="Perpetua"/>
                <a:cs typeface="Perpetua"/>
              </a:rPr>
              <a:t> </a:t>
            </a:r>
            <a:r>
              <a:rPr sz="2600" dirty="0">
                <a:latin typeface="Perpetua"/>
                <a:cs typeface="Perpetua"/>
              </a:rPr>
              <a:t>-	Ubiquitous </a:t>
            </a:r>
            <a:r>
              <a:rPr sz="2600" spc="-5" dirty="0">
                <a:latin typeface="Perpetua"/>
                <a:cs typeface="Perpetua"/>
              </a:rPr>
              <a:t>access </a:t>
            </a:r>
            <a:r>
              <a:rPr sz="2600" spc="-10" dirty="0">
                <a:latin typeface="Perpetua"/>
                <a:cs typeface="Perpetua"/>
              </a:rPr>
              <a:t>from </a:t>
            </a:r>
            <a:r>
              <a:rPr sz="2600" spc="-5" dirty="0">
                <a:latin typeface="Perpetua"/>
                <a:cs typeface="Perpetua"/>
              </a:rPr>
              <a:t>desktops,  laptops </a:t>
            </a:r>
            <a:r>
              <a:rPr sz="2600" dirty="0">
                <a:latin typeface="Perpetua"/>
                <a:cs typeface="Perpetua"/>
              </a:rPr>
              <a:t>or </a:t>
            </a:r>
            <a:r>
              <a:rPr sz="2600" spc="-5" dirty="0">
                <a:latin typeface="Perpetua"/>
                <a:cs typeface="Perpetua"/>
              </a:rPr>
              <a:t>mobiles </a:t>
            </a:r>
            <a:r>
              <a:rPr sz="2600" dirty="0">
                <a:latin typeface="Perpetua"/>
                <a:cs typeface="Perpetua"/>
              </a:rPr>
              <a:t>– </a:t>
            </a:r>
            <a:r>
              <a:rPr sz="2600" spc="-15" dirty="0">
                <a:latin typeface="Perpetua"/>
                <a:cs typeface="Perpetua"/>
              </a:rPr>
              <a:t>develop </a:t>
            </a:r>
            <a:r>
              <a:rPr sz="2600" spc="-5" dirty="0">
                <a:latin typeface="Perpetua"/>
                <a:cs typeface="Perpetua"/>
              </a:rPr>
              <a:t>light</a:t>
            </a:r>
            <a:r>
              <a:rPr sz="2600" spc="5" dirty="0">
                <a:latin typeface="Perpetua"/>
                <a:cs typeface="Perpetua"/>
              </a:rPr>
              <a:t> </a:t>
            </a:r>
            <a:r>
              <a:rPr sz="2600" spc="-10" dirty="0">
                <a:latin typeface="Perpetua"/>
                <a:cs typeface="Perpetua"/>
              </a:rPr>
              <a:t>applications</a:t>
            </a:r>
            <a:endParaRPr sz="2600" dirty="0">
              <a:latin typeface="Perpetua"/>
              <a:cs typeface="Perpetua"/>
            </a:endParaRPr>
          </a:p>
          <a:p>
            <a:pPr marL="286385" marR="5080" indent="-274320" algn="just">
              <a:lnSpc>
                <a:spcPct val="100000"/>
              </a:lnSpc>
              <a:spcBef>
                <a:spcPts val="600"/>
              </a:spcBef>
              <a:buClr>
                <a:srgbClr val="D24717"/>
              </a:buClr>
              <a:buSzPct val="84615"/>
              <a:buFont typeface="Wingdings 2"/>
              <a:buChar char=""/>
              <a:tabLst>
                <a:tab pos="287020" algn="l"/>
                <a:tab pos="4645660" algn="l"/>
              </a:tabLst>
            </a:pPr>
            <a:r>
              <a:rPr sz="2600" spc="-5" dirty="0">
                <a:solidFill>
                  <a:srgbClr val="FF0000"/>
                </a:solidFill>
                <a:latin typeface="Perpetua"/>
                <a:cs typeface="Perpetua"/>
              </a:rPr>
              <a:t>Resource pooling </a:t>
            </a:r>
            <a:r>
              <a:rPr sz="2600" dirty="0">
                <a:solidFill>
                  <a:srgbClr val="FF0000"/>
                </a:solidFill>
                <a:latin typeface="Perpetua"/>
                <a:cs typeface="Perpetua"/>
              </a:rPr>
              <a:t>–</a:t>
            </a:r>
            <a:r>
              <a:rPr sz="2600" spc="30" dirty="0">
                <a:solidFill>
                  <a:srgbClr val="FF0000"/>
                </a:solidFill>
                <a:latin typeface="Perpetua"/>
                <a:cs typeface="Perpetua"/>
              </a:rPr>
              <a:t> </a:t>
            </a:r>
            <a:r>
              <a:rPr sz="2600" spc="-5" dirty="0">
                <a:latin typeface="Perpetua"/>
                <a:cs typeface="Perpetua"/>
              </a:rPr>
              <a:t>share</a:t>
            </a:r>
            <a:r>
              <a:rPr sz="2600" dirty="0">
                <a:latin typeface="Perpetua"/>
                <a:cs typeface="Perpetua"/>
              </a:rPr>
              <a:t> </a:t>
            </a:r>
            <a:r>
              <a:rPr sz="2600" spc="-5" dirty="0">
                <a:latin typeface="Perpetua"/>
                <a:cs typeface="Perpetua"/>
              </a:rPr>
              <a:t>resources</a:t>
            </a:r>
            <a:r>
              <a:rPr lang="en-IN" sz="2600" spc="-5" dirty="0">
                <a:latin typeface="Perpetua"/>
                <a:cs typeface="Perpetua"/>
              </a:rPr>
              <a:t> (h/w)</a:t>
            </a:r>
            <a:r>
              <a:rPr sz="2600" spc="-5" dirty="0">
                <a:latin typeface="Perpetua"/>
                <a:cs typeface="Perpetua"/>
              </a:rPr>
              <a:t>	</a:t>
            </a:r>
            <a:r>
              <a:rPr sz="2600" dirty="0">
                <a:latin typeface="Perpetua"/>
                <a:cs typeface="Perpetua"/>
              </a:rPr>
              <a:t>- </a:t>
            </a:r>
            <a:r>
              <a:rPr sz="2600" spc="-5" dirty="0">
                <a:latin typeface="Perpetua"/>
                <a:cs typeface="Perpetua"/>
              </a:rPr>
              <a:t>millions </a:t>
            </a:r>
            <a:r>
              <a:rPr sz="2600" dirty="0">
                <a:latin typeface="Perpetua"/>
                <a:cs typeface="Perpetua"/>
              </a:rPr>
              <a:t>of</a:t>
            </a:r>
            <a:r>
              <a:rPr sz="2600" spc="-80" dirty="0">
                <a:latin typeface="Perpetua"/>
                <a:cs typeface="Perpetua"/>
              </a:rPr>
              <a:t> </a:t>
            </a:r>
            <a:r>
              <a:rPr sz="2600" dirty="0">
                <a:latin typeface="Perpetua"/>
                <a:cs typeface="Perpetua"/>
              </a:rPr>
              <a:t>concurrent  </a:t>
            </a:r>
            <a:r>
              <a:rPr sz="2600" spc="10" dirty="0">
                <a:latin typeface="Perpetua"/>
                <a:cs typeface="Perpetua"/>
              </a:rPr>
              <a:t>users </a:t>
            </a:r>
            <a:r>
              <a:rPr sz="2600" spc="-5" dirty="0">
                <a:latin typeface="Perpetua"/>
                <a:cs typeface="Perpetua"/>
              </a:rPr>
              <a:t>eg: </a:t>
            </a:r>
            <a:r>
              <a:rPr sz="2600" spc="-10" dirty="0">
                <a:latin typeface="Perpetua"/>
                <a:cs typeface="Perpetua"/>
              </a:rPr>
              <a:t>skype,</a:t>
            </a:r>
            <a:r>
              <a:rPr sz="2600" spc="-235" dirty="0">
                <a:latin typeface="Perpetua"/>
                <a:cs typeface="Perpetua"/>
              </a:rPr>
              <a:t> </a:t>
            </a:r>
            <a:r>
              <a:rPr sz="2600" spc="-5" dirty="0">
                <a:latin typeface="Perpetua"/>
                <a:cs typeface="Perpetua"/>
              </a:rPr>
              <a:t>facebook</a:t>
            </a:r>
            <a:endParaRPr sz="2600" dirty="0">
              <a:latin typeface="Perpetua"/>
              <a:cs typeface="Perpetua"/>
            </a:endParaRPr>
          </a:p>
          <a:p>
            <a:pPr marL="286385" marR="957580" indent="-274320" algn="just">
              <a:lnSpc>
                <a:spcPct val="100000"/>
              </a:lnSpc>
              <a:spcBef>
                <a:spcPts val="605"/>
              </a:spcBef>
              <a:buClr>
                <a:srgbClr val="D24717"/>
              </a:buClr>
              <a:buSzPct val="84615"/>
              <a:buFont typeface="Wingdings 2"/>
              <a:buChar char=""/>
              <a:tabLst>
                <a:tab pos="287020" algn="l"/>
              </a:tabLst>
            </a:pPr>
            <a:r>
              <a:rPr sz="2600" spc="-5" dirty="0">
                <a:solidFill>
                  <a:srgbClr val="FF0000"/>
                </a:solidFill>
                <a:latin typeface="Perpetua"/>
                <a:cs typeface="Perpetua"/>
              </a:rPr>
              <a:t>Rapid </a:t>
            </a:r>
            <a:r>
              <a:rPr sz="2600" dirty="0">
                <a:solidFill>
                  <a:srgbClr val="FF0000"/>
                </a:solidFill>
                <a:latin typeface="Perpetua"/>
                <a:cs typeface="Perpetua"/>
              </a:rPr>
              <a:t>elasticity </a:t>
            </a:r>
            <a:r>
              <a:rPr sz="2600" spc="-5" dirty="0">
                <a:solidFill>
                  <a:srgbClr val="FF0000"/>
                </a:solidFill>
                <a:latin typeface="Perpetua"/>
                <a:cs typeface="Perpetua"/>
              </a:rPr>
              <a:t>–</a:t>
            </a:r>
            <a:r>
              <a:rPr sz="2600" spc="-5" dirty="0">
                <a:latin typeface="Perpetua"/>
                <a:cs typeface="Perpetua"/>
              </a:rPr>
              <a:t>increase </a:t>
            </a:r>
            <a:r>
              <a:rPr sz="2600" dirty="0">
                <a:latin typeface="Perpetua"/>
                <a:cs typeface="Perpetua"/>
              </a:rPr>
              <a:t>or </a:t>
            </a:r>
            <a:r>
              <a:rPr sz="2600" spc="-5" dirty="0">
                <a:latin typeface="Perpetua"/>
                <a:cs typeface="Perpetua"/>
              </a:rPr>
              <a:t>decrease </a:t>
            </a:r>
            <a:r>
              <a:rPr sz="2600" dirty="0">
                <a:latin typeface="Perpetua"/>
                <a:cs typeface="Perpetua"/>
              </a:rPr>
              <a:t>the </a:t>
            </a:r>
            <a:r>
              <a:rPr sz="2600" spc="-5" dirty="0">
                <a:latin typeface="Perpetua"/>
                <a:cs typeface="Perpetua"/>
              </a:rPr>
              <a:t>computing  resources as</a:t>
            </a:r>
            <a:r>
              <a:rPr sz="2600" spc="-30" dirty="0">
                <a:latin typeface="Perpetua"/>
                <a:cs typeface="Perpetua"/>
              </a:rPr>
              <a:t> </a:t>
            </a:r>
            <a:r>
              <a:rPr sz="2600" spc="-5" dirty="0">
                <a:latin typeface="Perpetua"/>
                <a:cs typeface="Perpetua"/>
              </a:rPr>
              <a:t>needed</a:t>
            </a:r>
            <a:endParaRPr sz="2600" dirty="0">
              <a:latin typeface="Perpetua"/>
              <a:cs typeface="Perpetua"/>
            </a:endParaRPr>
          </a:p>
          <a:p>
            <a:pPr marL="286385" indent="-274320" algn="just">
              <a:lnSpc>
                <a:spcPct val="100000"/>
              </a:lnSpc>
              <a:spcBef>
                <a:spcPts val="595"/>
              </a:spcBef>
              <a:buClr>
                <a:srgbClr val="D24717"/>
              </a:buClr>
              <a:buSzPct val="84615"/>
              <a:buFont typeface="Wingdings 2"/>
              <a:buChar char=""/>
              <a:tabLst>
                <a:tab pos="287020" algn="l"/>
              </a:tabLst>
            </a:pPr>
            <a:r>
              <a:rPr sz="2600" spc="-5" dirty="0">
                <a:solidFill>
                  <a:srgbClr val="FF0000"/>
                </a:solidFill>
                <a:latin typeface="Perpetua"/>
                <a:cs typeface="Perpetua"/>
              </a:rPr>
              <a:t>Measured </a:t>
            </a:r>
            <a:r>
              <a:rPr sz="2600" spc="15" dirty="0">
                <a:solidFill>
                  <a:srgbClr val="FF0000"/>
                </a:solidFill>
                <a:latin typeface="Perpetua"/>
                <a:cs typeface="Perpetua"/>
              </a:rPr>
              <a:t>service </a:t>
            </a:r>
            <a:r>
              <a:rPr sz="2600" spc="-25" dirty="0">
                <a:solidFill>
                  <a:srgbClr val="FF0000"/>
                </a:solidFill>
                <a:latin typeface="Perpetua"/>
                <a:cs typeface="Perpetua"/>
              </a:rPr>
              <a:t>–</a:t>
            </a:r>
            <a:r>
              <a:rPr sz="2600" spc="-25" dirty="0">
                <a:latin typeface="Perpetua"/>
                <a:cs typeface="Perpetua"/>
              </a:rPr>
              <a:t>pay </a:t>
            </a:r>
            <a:r>
              <a:rPr sz="2600" spc="-5" dirty="0">
                <a:latin typeface="Perpetua"/>
                <a:cs typeface="Perpetua"/>
              </a:rPr>
              <a:t>as </a:t>
            </a:r>
            <a:r>
              <a:rPr sz="2600" spc="-15" dirty="0">
                <a:latin typeface="Perpetua"/>
                <a:cs typeface="Perpetua"/>
              </a:rPr>
              <a:t>you</a:t>
            </a:r>
            <a:r>
              <a:rPr sz="2600" spc="-30" dirty="0">
                <a:latin typeface="Perpetua"/>
                <a:cs typeface="Perpetua"/>
              </a:rPr>
              <a:t> </a:t>
            </a:r>
            <a:r>
              <a:rPr sz="2600" dirty="0">
                <a:latin typeface="Perpetua"/>
                <a:cs typeface="Perpetua"/>
              </a:rPr>
              <a:t>go</a:t>
            </a:r>
          </a:p>
          <a:p>
            <a:pPr marL="286385" indent="-274320" algn="just">
              <a:lnSpc>
                <a:spcPct val="100000"/>
              </a:lnSpc>
              <a:spcBef>
                <a:spcPts val="605"/>
              </a:spcBef>
              <a:buClr>
                <a:srgbClr val="D24717"/>
              </a:buClr>
              <a:buSzPct val="84615"/>
              <a:buFont typeface="Wingdings 2"/>
              <a:buChar char=""/>
              <a:tabLst>
                <a:tab pos="287020" algn="l"/>
              </a:tabLst>
            </a:pPr>
            <a:r>
              <a:rPr sz="2600" dirty="0">
                <a:solidFill>
                  <a:srgbClr val="FF0000"/>
                </a:solidFill>
                <a:latin typeface="Perpetua"/>
                <a:cs typeface="Perpetua"/>
              </a:rPr>
              <a:t>Resiliency </a:t>
            </a:r>
            <a:r>
              <a:rPr sz="2600" dirty="0">
                <a:latin typeface="Perpetua"/>
                <a:cs typeface="Perpetua"/>
              </a:rPr>
              <a:t>– the </a:t>
            </a:r>
            <a:r>
              <a:rPr sz="2600" spc="-5" dirty="0">
                <a:latin typeface="Perpetua"/>
                <a:cs typeface="Perpetua"/>
              </a:rPr>
              <a:t>capacity </a:t>
            </a:r>
            <a:r>
              <a:rPr sz="2600" dirty="0">
                <a:latin typeface="Perpetua"/>
                <a:cs typeface="Perpetua"/>
              </a:rPr>
              <a:t>to </a:t>
            </a:r>
            <a:r>
              <a:rPr sz="2600" spc="-25" dirty="0">
                <a:latin typeface="Perpetua"/>
                <a:cs typeface="Perpetua"/>
              </a:rPr>
              <a:t>recover </a:t>
            </a:r>
            <a:r>
              <a:rPr sz="2600" spc="-5" dirty="0">
                <a:latin typeface="Perpetua"/>
                <a:cs typeface="Perpetua"/>
              </a:rPr>
              <a:t>from</a:t>
            </a:r>
            <a:r>
              <a:rPr sz="2600" spc="15" dirty="0">
                <a:latin typeface="Perpetua"/>
                <a:cs typeface="Perpetua"/>
              </a:rPr>
              <a:t> </a:t>
            </a:r>
            <a:r>
              <a:rPr sz="2600" spc="-10" dirty="0">
                <a:latin typeface="Perpetua"/>
                <a:cs typeface="Perpetua"/>
              </a:rPr>
              <a:t>failures</a:t>
            </a:r>
            <a:endParaRPr sz="2600" dirty="0">
              <a:latin typeface="Perpetua"/>
              <a:cs typeface="Perpetua"/>
            </a:endParaRPr>
          </a:p>
        </p:txBody>
      </p:sp>
      <p:sp>
        <p:nvSpPr>
          <p:cNvPr id="4" name="object 4"/>
          <p:cNvSpPr/>
          <p:nvPr/>
        </p:nvSpPr>
        <p:spPr>
          <a:xfrm>
            <a:off x="146304" y="6210300"/>
            <a:ext cx="457200" cy="457200"/>
          </a:xfrm>
          <a:custGeom>
            <a:avLst/>
            <a:gdLst/>
            <a:ahLst/>
            <a:cxnLst/>
            <a:rect l="l" t="t" r="r" b="b"/>
            <a:pathLst>
              <a:path w="457200" h="457200">
                <a:moveTo>
                  <a:pt x="228600" y="0"/>
                </a:moveTo>
                <a:lnTo>
                  <a:pt x="182529" y="4644"/>
                </a:lnTo>
                <a:lnTo>
                  <a:pt x="139619" y="17964"/>
                </a:lnTo>
                <a:lnTo>
                  <a:pt x="100788" y="39041"/>
                </a:lnTo>
                <a:lnTo>
                  <a:pt x="66955" y="66955"/>
                </a:lnTo>
                <a:lnTo>
                  <a:pt x="39041" y="100788"/>
                </a:lnTo>
                <a:lnTo>
                  <a:pt x="17964" y="139619"/>
                </a:lnTo>
                <a:lnTo>
                  <a:pt x="4644" y="182529"/>
                </a:lnTo>
                <a:lnTo>
                  <a:pt x="0" y="228600"/>
                </a:lnTo>
                <a:lnTo>
                  <a:pt x="4644" y="274670"/>
                </a:lnTo>
                <a:lnTo>
                  <a:pt x="17964" y="317580"/>
                </a:lnTo>
                <a:lnTo>
                  <a:pt x="39041" y="356411"/>
                </a:lnTo>
                <a:lnTo>
                  <a:pt x="66955" y="390244"/>
                </a:lnTo>
                <a:lnTo>
                  <a:pt x="100788" y="418158"/>
                </a:lnTo>
                <a:lnTo>
                  <a:pt x="139619" y="439235"/>
                </a:lnTo>
                <a:lnTo>
                  <a:pt x="182529" y="452555"/>
                </a:lnTo>
                <a:lnTo>
                  <a:pt x="228600" y="457200"/>
                </a:lnTo>
                <a:lnTo>
                  <a:pt x="274670" y="452555"/>
                </a:lnTo>
                <a:lnTo>
                  <a:pt x="317580" y="439235"/>
                </a:lnTo>
                <a:lnTo>
                  <a:pt x="356411" y="418158"/>
                </a:lnTo>
                <a:lnTo>
                  <a:pt x="390244" y="390244"/>
                </a:lnTo>
                <a:lnTo>
                  <a:pt x="418158" y="356411"/>
                </a:lnTo>
                <a:lnTo>
                  <a:pt x="439235" y="317580"/>
                </a:lnTo>
                <a:lnTo>
                  <a:pt x="452555" y="274670"/>
                </a:lnTo>
                <a:lnTo>
                  <a:pt x="457200" y="228600"/>
                </a:lnTo>
                <a:lnTo>
                  <a:pt x="452555" y="182529"/>
                </a:lnTo>
                <a:lnTo>
                  <a:pt x="439235" y="139619"/>
                </a:lnTo>
                <a:lnTo>
                  <a:pt x="418158" y="100788"/>
                </a:lnTo>
                <a:lnTo>
                  <a:pt x="390244" y="66955"/>
                </a:lnTo>
                <a:lnTo>
                  <a:pt x="356411" y="39041"/>
                </a:lnTo>
                <a:lnTo>
                  <a:pt x="317580" y="17964"/>
                </a:lnTo>
                <a:lnTo>
                  <a:pt x="274670" y="4644"/>
                </a:lnTo>
                <a:lnTo>
                  <a:pt x="228600" y="0"/>
                </a:lnTo>
                <a:close/>
              </a:path>
            </a:pathLst>
          </a:custGeom>
          <a:solidFill>
            <a:srgbClr val="D24717"/>
          </a:solidFill>
        </p:spPr>
        <p:txBody>
          <a:bodyPr wrap="square" lIns="0" tIns="0" rIns="0" bIns="0" rtlCol="0"/>
          <a:lstStyle/>
          <a:p>
            <a:endParaRPr/>
          </a:p>
        </p:txBody>
      </p:sp>
      <p:sp>
        <p:nvSpPr>
          <p:cNvPr id="6" name="object 6"/>
          <p:cNvSpPr txBox="1"/>
          <p:nvPr/>
        </p:nvSpPr>
        <p:spPr>
          <a:xfrm>
            <a:off x="244652" y="6329531"/>
            <a:ext cx="261620" cy="227965"/>
          </a:xfrm>
          <a:prstGeom prst="rect">
            <a:avLst/>
          </a:prstGeom>
        </p:spPr>
        <p:txBody>
          <a:bodyPr vert="horz" wrap="square" lIns="0" tIns="0" rIns="0" bIns="0" rtlCol="0">
            <a:spAutoFit/>
          </a:bodyPr>
          <a:lstStyle/>
          <a:p>
            <a:pPr marL="25400">
              <a:lnSpc>
                <a:spcPts val="1664"/>
              </a:lnSpc>
            </a:pPr>
            <a:fld id="{81D60167-4931-47E6-BA6A-407CBD079E47}" type="slidenum">
              <a:rPr sz="1400" dirty="0">
                <a:solidFill>
                  <a:srgbClr val="FFFFFF"/>
                </a:solidFill>
                <a:latin typeface="Franklin Gothic Book"/>
                <a:cs typeface="Franklin Gothic Book"/>
              </a:rPr>
              <a:t>34</a:t>
            </a:fld>
            <a:endParaRPr sz="1400">
              <a:latin typeface="Franklin Gothic Book"/>
              <a:cs typeface="Franklin Gothic Book"/>
            </a:endParaRPr>
          </a:p>
        </p:txBody>
      </p:sp>
      <p:sp>
        <p:nvSpPr>
          <p:cNvPr id="7" name="Date Placeholder 6">
            <a:extLst>
              <a:ext uri="{FF2B5EF4-FFF2-40B4-BE49-F238E27FC236}">
                <a16:creationId xmlns:a16="http://schemas.microsoft.com/office/drawing/2014/main" id="{843E07C8-83F7-4E24-B454-7ECD800AA3EB}"/>
              </a:ext>
            </a:extLst>
          </p:cNvPr>
          <p:cNvSpPr>
            <a:spLocks noGrp="1"/>
          </p:cNvSpPr>
          <p:nvPr>
            <p:ph type="dt" sz="half" idx="6"/>
          </p:nvPr>
        </p:nvSpPr>
        <p:spPr/>
        <p:txBody>
          <a:bodyPr/>
          <a:lstStyle/>
          <a:p>
            <a:fld id="{52607BC7-3E16-4872-9516-584F1D56A1F9}" type="datetime2">
              <a:rPr lang="en-US" smtClean="0"/>
              <a:t>Monday, August 26, 2019</a:t>
            </a:fld>
            <a:endParaRPr lang="en-US" dirty="0"/>
          </a:p>
        </p:txBody>
      </p:sp>
      <p:sp>
        <p:nvSpPr>
          <p:cNvPr id="5" name="Slide Number Placeholder 4">
            <a:extLst>
              <a:ext uri="{FF2B5EF4-FFF2-40B4-BE49-F238E27FC236}">
                <a16:creationId xmlns:a16="http://schemas.microsoft.com/office/drawing/2014/main" id="{19C16C07-2A8C-4DC7-AE79-753A5EBC861A}"/>
              </a:ext>
            </a:extLst>
          </p:cNvPr>
          <p:cNvSpPr>
            <a:spLocks noGrp="1"/>
          </p:cNvSpPr>
          <p:nvPr>
            <p:ph type="sldNum" sz="quarter" idx="7"/>
          </p:nvPr>
        </p:nvSpPr>
        <p:spPr/>
        <p:txBody>
          <a:bodyPr/>
          <a:lstStyle/>
          <a:p>
            <a:pPr marL="25400">
              <a:lnSpc>
                <a:spcPts val="1664"/>
              </a:lnSpc>
            </a:pPr>
            <a:fld id="{81D60167-4931-47E6-BA6A-407CBD079E47}" type="slidenum">
              <a:rPr lang="en-IN" smtClean="0"/>
              <a:t>34</a:t>
            </a:fld>
            <a:endParaRPr lang="en-IN"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AC5E45-AB6C-404B-B3F9-9D7619D38584}"/>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EC708FD4-6924-46BF-9F4F-A8F164E0D441}"/>
              </a:ext>
            </a:extLst>
          </p:cNvPr>
          <p:cNvSpPr>
            <a:spLocks noGrp="1"/>
          </p:cNvSpPr>
          <p:nvPr>
            <p:ph type="body" idx="1"/>
          </p:nvPr>
        </p:nvSpPr>
        <p:spPr/>
        <p:txBody>
          <a:bodyPr/>
          <a:lstStyle/>
          <a:p>
            <a:endParaRPr lang="en-IN" dirty="0"/>
          </a:p>
        </p:txBody>
      </p:sp>
      <p:sp>
        <p:nvSpPr>
          <p:cNvPr id="4" name="Date Placeholder 3">
            <a:extLst>
              <a:ext uri="{FF2B5EF4-FFF2-40B4-BE49-F238E27FC236}">
                <a16:creationId xmlns:a16="http://schemas.microsoft.com/office/drawing/2014/main" id="{E6D673C0-D3D4-4DBF-8DC0-BF821CC25CE6}"/>
              </a:ext>
            </a:extLst>
          </p:cNvPr>
          <p:cNvSpPr>
            <a:spLocks noGrp="1"/>
          </p:cNvSpPr>
          <p:nvPr>
            <p:ph type="dt" sz="half" idx="6"/>
          </p:nvPr>
        </p:nvSpPr>
        <p:spPr/>
        <p:txBody>
          <a:bodyPr/>
          <a:lstStyle/>
          <a:p>
            <a:fld id="{56D8898C-BF26-464B-A10C-674281C3EC4E}" type="datetime2">
              <a:rPr lang="en-US" smtClean="0"/>
              <a:t>Monday, August 26, 2019</a:t>
            </a:fld>
            <a:endParaRPr lang="en-US" dirty="0"/>
          </a:p>
        </p:txBody>
      </p:sp>
      <p:pic>
        <p:nvPicPr>
          <p:cNvPr id="2050" name="Picture 2">
            <a:extLst>
              <a:ext uri="{FF2B5EF4-FFF2-40B4-BE49-F238E27FC236}">
                <a16:creationId xmlns:a16="http://schemas.microsoft.com/office/drawing/2014/main" id="{6DEC8D45-49B5-43CC-88A3-49699D4B5E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87516" y="1045237"/>
            <a:ext cx="6600475" cy="581276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DEE39E1B-DB2B-4D07-9A82-DDC34D5728A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 y="277574"/>
            <a:ext cx="8408992" cy="6172200"/>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a:extLst>
              <a:ext uri="{FF2B5EF4-FFF2-40B4-BE49-F238E27FC236}">
                <a16:creationId xmlns:a16="http://schemas.microsoft.com/office/drawing/2014/main" id="{402468BA-F34B-4CDC-8447-25841A9AD81C}"/>
              </a:ext>
            </a:extLst>
          </p:cNvPr>
          <p:cNvSpPr>
            <a:spLocks noGrp="1"/>
          </p:cNvSpPr>
          <p:nvPr>
            <p:ph type="sldNum" sz="quarter" idx="7"/>
          </p:nvPr>
        </p:nvSpPr>
        <p:spPr/>
        <p:txBody>
          <a:bodyPr/>
          <a:lstStyle/>
          <a:p>
            <a:pPr marL="25400">
              <a:lnSpc>
                <a:spcPts val="1664"/>
              </a:lnSpc>
            </a:pPr>
            <a:fld id="{81D60167-4931-47E6-BA6A-407CBD079E47}" type="slidenum">
              <a:rPr lang="en-IN" smtClean="0"/>
              <a:t>35</a:t>
            </a:fld>
            <a:endParaRPr lang="en-IN" dirty="0"/>
          </a:p>
        </p:txBody>
      </p:sp>
    </p:spTree>
    <p:extLst>
      <p:ext uri="{BB962C8B-B14F-4D97-AF65-F5344CB8AC3E}">
        <p14:creationId xmlns:p14="http://schemas.microsoft.com/office/powerpoint/2010/main" val="161877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2052"/>
                                        </p:tgtEl>
                                      </p:cBhvr>
                                    </p:animEffect>
                                    <p:set>
                                      <p:cBhvr>
                                        <p:cTn id="7" dur="1" fill="hold">
                                          <p:stCondLst>
                                            <p:cond delay="499"/>
                                          </p:stCondLst>
                                        </p:cTn>
                                        <p:tgtEl>
                                          <p:spTgt spid="2052"/>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nodeType="clickEffect">
                                  <p:stCondLst>
                                    <p:cond delay="0"/>
                                  </p:stCondLst>
                                  <p:childTnLst>
                                    <p:set>
                                      <p:cBhvr>
                                        <p:cTn id="11" dur="1" fill="hold">
                                          <p:stCondLst>
                                            <p:cond delay="0"/>
                                          </p:stCondLst>
                                        </p:cTn>
                                        <p:tgtEl>
                                          <p:spTgt spid="205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93444" y="688974"/>
            <a:ext cx="6023610" cy="635000"/>
          </a:xfrm>
          <a:prstGeom prst="rect">
            <a:avLst/>
          </a:prstGeom>
        </p:spPr>
        <p:txBody>
          <a:bodyPr vert="horz" wrap="square" lIns="0" tIns="12065" rIns="0" bIns="0" rtlCol="0">
            <a:spAutoFit/>
          </a:bodyPr>
          <a:lstStyle/>
          <a:p>
            <a:pPr marL="12700">
              <a:lnSpc>
                <a:spcPct val="100000"/>
              </a:lnSpc>
              <a:spcBef>
                <a:spcPts val="95"/>
              </a:spcBef>
            </a:pPr>
            <a:r>
              <a:rPr spc="-10" dirty="0">
                <a:solidFill>
                  <a:srgbClr val="696363"/>
                </a:solidFill>
              </a:rPr>
              <a:t>What </a:t>
            </a:r>
            <a:r>
              <a:rPr spc="-5" dirty="0">
                <a:solidFill>
                  <a:srgbClr val="696363"/>
                </a:solidFill>
              </a:rPr>
              <a:t>do </a:t>
            </a:r>
            <a:r>
              <a:rPr spc="-35" dirty="0">
                <a:solidFill>
                  <a:srgbClr val="696363"/>
                </a:solidFill>
              </a:rPr>
              <a:t>we </a:t>
            </a:r>
            <a:r>
              <a:rPr spc="-5" dirty="0">
                <a:solidFill>
                  <a:srgbClr val="696363"/>
                </a:solidFill>
              </a:rPr>
              <a:t>mean </a:t>
            </a:r>
            <a:r>
              <a:rPr spc="-30" dirty="0">
                <a:solidFill>
                  <a:srgbClr val="696363"/>
                </a:solidFill>
              </a:rPr>
              <a:t>by</a:t>
            </a:r>
            <a:r>
              <a:rPr spc="-5" dirty="0">
                <a:solidFill>
                  <a:srgbClr val="696363"/>
                </a:solidFill>
              </a:rPr>
              <a:t> cloud?</a:t>
            </a:r>
          </a:p>
        </p:txBody>
      </p:sp>
      <p:sp>
        <p:nvSpPr>
          <p:cNvPr id="3" name="object 3"/>
          <p:cNvSpPr txBox="1"/>
          <p:nvPr/>
        </p:nvSpPr>
        <p:spPr>
          <a:xfrm>
            <a:off x="8416290" y="6346342"/>
            <a:ext cx="153670" cy="162560"/>
          </a:xfrm>
          <a:prstGeom prst="rect">
            <a:avLst/>
          </a:prstGeom>
        </p:spPr>
        <p:txBody>
          <a:bodyPr vert="horz" wrap="square" lIns="0" tIns="12700" rIns="0" bIns="0" rtlCol="0">
            <a:spAutoFit/>
          </a:bodyPr>
          <a:lstStyle/>
          <a:p>
            <a:pPr marL="12700">
              <a:lnSpc>
                <a:spcPct val="100000"/>
              </a:lnSpc>
              <a:spcBef>
                <a:spcPts val="100"/>
              </a:spcBef>
            </a:pPr>
            <a:r>
              <a:rPr sz="900" spc="-5" dirty="0">
                <a:solidFill>
                  <a:srgbClr val="848588"/>
                </a:solidFill>
                <a:latin typeface="Arial"/>
                <a:cs typeface="Arial"/>
              </a:rPr>
              <a:t>23</a:t>
            </a:r>
            <a:endParaRPr sz="900">
              <a:latin typeface="Arial"/>
              <a:cs typeface="Arial"/>
            </a:endParaRPr>
          </a:p>
        </p:txBody>
      </p:sp>
      <p:sp>
        <p:nvSpPr>
          <p:cNvPr id="4" name="object 4"/>
          <p:cNvSpPr/>
          <p:nvPr/>
        </p:nvSpPr>
        <p:spPr>
          <a:xfrm>
            <a:off x="1055687" y="4754562"/>
            <a:ext cx="6864350" cy="1666875"/>
          </a:xfrm>
          <a:custGeom>
            <a:avLst/>
            <a:gdLst/>
            <a:ahLst/>
            <a:cxnLst/>
            <a:rect l="l" t="t" r="r" b="b"/>
            <a:pathLst>
              <a:path w="6864350" h="1666875">
                <a:moveTo>
                  <a:pt x="0" y="1666875"/>
                </a:moveTo>
                <a:lnTo>
                  <a:pt x="6864350" y="1666875"/>
                </a:lnTo>
                <a:lnTo>
                  <a:pt x="6864350" y="0"/>
                </a:lnTo>
                <a:lnTo>
                  <a:pt x="0" y="0"/>
                </a:lnTo>
                <a:lnTo>
                  <a:pt x="0" y="1666875"/>
                </a:lnTo>
                <a:close/>
              </a:path>
            </a:pathLst>
          </a:custGeom>
          <a:solidFill>
            <a:srgbClr val="7E7E7E"/>
          </a:solidFill>
        </p:spPr>
        <p:txBody>
          <a:bodyPr wrap="square" lIns="0" tIns="0" rIns="0" bIns="0" rtlCol="0"/>
          <a:lstStyle/>
          <a:p>
            <a:endParaRPr/>
          </a:p>
        </p:txBody>
      </p:sp>
      <p:sp>
        <p:nvSpPr>
          <p:cNvPr id="5" name="object 5"/>
          <p:cNvSpPr/>
          <p:nvPr/>
        </p:nvSpPr>
        <p:spPr>
          <a:xfrm>
            <a:off x="1041400" y="1468500"/>
            <a:ext cx="4473575" cy="2892425"/>
          </a:xfrm>
          <a:custGeom>
            <a:avLst/>
            <a:gdLst/>
            <a:ahLst/>
            <a:cxnLst/>
            <a:rect l="l" t="t" r="r" b="b"/>
            <a:pathLst>
              <a:path w="4473575" h="2892425">
                <a:moveTo>
                  <a:pt x="3027172" y="0"/>
                </a:moveTo>
                <a:lnTo>
                  <a:pt x="0" y="0"/>
                </a:lnTo>
                <a:lnTo>
                  <a:pt x="0" y="2892298"/>
                </a:lnTo>
                <a:lnTo>
                  <a:pt x="3027172" y="2892298"/>
                </a:lnTo>
                <a:lnTo>
                  <a:pt x="4473575" y="1446149"/>
                </a:lnTo>
                <a:lnTo>
                  <a:pt x="3027172" y="0"/>
                </a:lnTo>
                <a:close/>
              </a:path>
            </a:pathLst>
          </a:custGeom>
          <a:solidFill>
            <a:srgbClr val="7E7E7E">
              <a:alpha val="74116"/>
            </a:srgbClr>
          </a:solidFill>
        </p:spPr>
        <p:txBody>
          <a:bodyPr wrap="square" lIns="0" tIns="0" rIns="0" bIns="0" rtlCol="0"/>
          <a:lstStyle/>
          <a:p>
            <a:endParaRPr/>
          </a:p>
        </p:txBody>
      </p:sp>
      <p:sp>
        <p:nvSpPr>
          <p:cNvPr id="6" name="object 6"/>
          <p:cNvSpPr/>
          <p:nvPr/>
        </p:nvSpPr>
        <p:spPr>
          <a:xfrm>
            <a:off x="1041400" y="1468500"/>
            <a:ext cx="4473575" cy="2892425"/>
          </a:xfrm>
          <a:custGeom>
            <a:avLst/>
            <a:gdLst/>
            <a:ahLst/>
            <a:cxnLst/>
            <a:rect l="l" t="t" r="r" b="b"/>
            <a:pathLst>
              <a:path w="4473575" h="2892425">
                <a:moveTo>
                  <a:pt x="0" y="0"/>
                </a:moveTo>
                <a:lnTo>
                  <a:pt x="3027172" y="0"/>
                </a:lnTo>
                <a:lnTo>
                  <a:pt x="4473575" y="1446149"/>
                </a:lnTo>
                <a:lnTo>
                  <a:pt x="3027172" y="2892298"/>
                </a:lnTo>
                <a:lnTo>
                  <a:pt x="0" y="2892298"/>
                </a:lnTo>
                <a:lnTo>
                  <a:pt x="0" y="0"/>
                </a:lnTo>
                <a:close/>
              </a:path>
            </a:pathLst>
          </a:custGeom>
          <a:ln w="19050">
            <a:solidFill>
              <a:srgbClr val="E9E4DC"/>
            </a:solidFill>
          </a:ln>
        </p:spPr>
        <p:txBody>
          <a:bodyPr wrap="square" lIns="0" tIns="0" rIns="0" bIns="0" rtlCol="0"/>
          <a:lstStyle/>
          <a:p>
            <a:endParaRPr/>
          </a:p>
        </p:txBody>
      </p:sp>
      <p:sp>
        <p:nvSpPr>
          <p:cNvPr id="7" name="object 7"/>
          <p:cNvSpPr/>
          <p:nvPr/>
        </p:nvSpPr>
        <p:spPr>
          <a:xfrm>
            <a:off x="3433699" y="1393125"/>
            <a:ext cx="4472305" cy="2892425"/>
          </a:xfrm>
          <a:custGeom>
            <a:avLst/>
            <a:gdLst/>
            <a:ahLst/>
            <a:cxnLst/>
            <a:rect l="l" t="t" r="r" b="b"/>
            <a:pathLst>
              <a:path w="4472305" h="2892425">
                <a:moveTo>
                  <a:pt x="4472051" y="0"/>
                </a:moveTo>
                <a:lnTo>
                  <a:pt x="1446656" y="0"/>
                </a:lnTo>
                <a:lnTo>
                  <a:pt x="0" y="1446149"/>
                </a:lnTo>
                <a:lnTo>
                  <a:pt x="1446656" y="2892425"/>
                </a:lnTo>
                <a:lnTo>
                  <a:pt x="4472051" y="2892425"/>
                </a:lnTo>
                <a:lnTo>
                  <a:pt x="4472051" y="0"/>
                </a:lnTo>
                <a:close/>
              </a:path>
            </a:pathLst>
          </a:custGeom>
          <a:solidFill>
            <a:srgbClr val="7E7E7E">
              <a:alpha val="74116"/>
            </a:srgbClr>
          </a:solidFill>
        </p:spPr>
        <p:txBody>
          <a:bodyPr wrap="square" lIns="0" tIns="0" rIns="0" bIns="0" rtlCol="0"/>
          <a:lstStyle/>
          <a:p>
            <a:endParaRPr/>
          </a:p>
        </p:txBody>
      </p:sp>
      <p:sp>
        <p:nvSpPr>
          <p:cNvPr id="8" name="object 8"/>
          <p:cNvSpPr/>
          <p:nvPr/>
        </p:nvSpPr>
        <p:spPr>
          <a:xfrm>
            <a:off x="3452748" y="1468500"/>
            <a:ext cx="4472305" cy="2892425"/>
          </a:xfrm>
          <a:custGeom>
            <a:avLst/>
            <a:gdLst/>
            <a:ahLst/>
            <a:cxnLst/>
            <a:rect l="l" t="t" r="r" b="b"/>
            <a:pathLst>
              <a:path w="4472305" h="2892425">
                <a:moveTo>
                  <a:pt x="4472051" y="2892425"/>
                </a:moveTo>
                <a:lnTo>
                  <a:pt x="1446656" y="2892425"/>
                </a:lnTo>
                <a:lnTo>
                  <a:pt x="0" y="1446149"/>
                </a:lnTo>
                <a:lnTo>
                  <a:pt x="1446656" y="0"/>
                </a:lnTo>
                <a:lnTo>
                  <a:pt x="4472051" y="0"/>
                </a:lnTo>
                <a:lnTo>
                  <a:pt x="4472051" y="2892425"/>
                </a:lnTo>
                <a:close/>
              </a:path>
            </a:pathLst>
          </a:custGeom>
          <a:ln w="19050">
            <a:solidFill>
              <a:srgbClr val="E9E4DC"/>
            </a:solidFill>
          </a:ln>
        </p:spPr>
        <p:txBody>
          <a:bodyPr wrap="square" lIns="0" tIns="0" rIns="0" bIns="0" rtlCol="0"/>
          <a:lstStyle/>
          <a:p>
            <a:endParaRPr/>
          </a:p>
        </p:txBody>
      </p:sp>
      <p:sp>
        <p:nvSpPr>
          <p:cNvPr id="9" name="object 9"/>
          <p:cNvSpPr txBox="1"/>
          <p:nvPr/>
        </p:nvSpPr>
        <p:spPr>
          <a:xfrm>
            <a:off x="6147561" y="1503680"/>
            <a:ext cx="1566545" cy="330835"/>
          </a:xfrm>
          <a:prstGeom prst="rect">
            <a:avLst/>
          </a:prstGeom>
        </p:spPr>
        <p:txBody>
          <a:bodyPr vert="horz" wrap="square" lIns="0" tIns="13335" rIns="0" bIns="0" rtlCol="0">
            <a:spAutoFit/>
          </a:bodyPr>
          <a:lstStyle/>
          <a:p>
            <a:pPr marL="12700">
              <a:lnSpc>
                <a:spcPct val="100000"/>
              </a:lnSpc>
              <a:spcBef>
                <a:spcPts val="105"/>
              </a:spcBef>
            </a:pPr>
            <a:r>
              <a:rPr sz="2000" dirty="0">
                <a:solidFill>
                  <a:srgbClr val="FFFFFF"/>
                </a:solidFill>
                <a:latin typeface="Arial"/>
                <a:cs typeface="Arial"/>
              </a:rPr>
              <a:t>Service</a:t>
            </a:r>
            <a:r>
              <a:rPr sz="2000" spc="-80" dirty="0">
                <a:solidFill>
                  <a:srgbClr val="FFFFFF"/>
                </a:solidFill>
                <a:latin typeface="Arial"/>
                <a:cs typeface="Arial"/>
              </a:rPr>
              <a:t> </a:t>
            </a:r>
            <a:r>
              <a:rPr sz="2000" dirty="0">
                <a:solidFill>
                  <a:srgbClr val="FFFFFF"/>
                </a:solidFill>
                <a:latin typeface="Arial"/>
                <a:cs typeface="Arial"/>
              </a:rPr>
              <a:t>users</a:t>
            </a:r>
            <a:endParaRPr sz="2000">
              <a:latin typeface="Arial"/>
              <a:cs typeface="Arial"/>
            </a:endParaRPr>
          </a:p>
        </p:txBody>
      </p:sp>
      <p:sp>
        <p:nvSpPr>
          <p:cNvPr id="10" name="object 10"/>
          <p:cNvSpPr/>
          <p:nvPr/>
        </p:nvSpPr>
        <p:spPr>
          <a:xfrm>
            <a:off x="1181100" y="2023872"/>
            <a:ext cx="6585204" cy="1830323"/>
          </a:xfrm>
          <a:prstGeom prst="rect">
            <a:avLst/>
          </a:prstGeom>
          <a:blipFill>
            <a:blip r:embed="rId2" cstate="print"/>
            <a:stretch>
              <a:fillRect/>
            </a:stretch>
          </a:blipFill>
        </p:spPr>
        <p:txBody>
          <a:bodyPr wrap="square" lIns="0" tIns="0" rIns="0" bIns="0" rtlCol="0"/>
          <a:lstStyle/>
          <a:p>
            <a:endParaRPr/>
          </a:p>
        </p:txBody>
      </p:sp>
      <p:sp>
        <p:nvSpPr>
          <p:cNvPr id="11" name="object 11"/>
          <p:cNvSpPr txBox="1"/>
          <p:nvPr/>
        </p:nvSpPr>
        <p:spPr>
          <a:xfrm>
            <a:off x="1779270" y="2209800"/>
            <a:ext cx="5535930" cy="1490152"/>
          </a:xfrm>
          <a:prstGeom prst="rect">
            <a:avLst/>
          </a:prstGeom>
        </p:spPr>
        <p:txBody>
          <a:bodyPr vert="horz" wrap="square" lIns="0" tIns="12700" rIns="0" bIns="0" rtlCol="0">
            <a:spAutoFit/>
          </a:bodyPr>
          <a:lstStyle/>
          <a:p>
            <a:pPr marL="12700" marR="5080" algn="just">
              <a:lnSpc>
                <a:spcPct val="100000"/>
              </a:lnSpc>
              <a:spcBef>
                <a:spcPts val="100"/>
              </a:spcBef>
            </a:pPr>
            <a:r>
              <a:rPr sz="2400" spc="-5" dirty="0">
                <a:solidFill>
                  <a:srgbClr val="FFFFFF"/>
                </a:solidFill>
                <a:latin typeface="Perpetua"/>
                <a:cs typeface="Perpetua"/>
              </a:rPr>
              <a:t>The </a:t>
            </a:r>
            <a:r>
              <a:rPr sz="2400" dirty="0">
                <a:solidFill>
                  <a:srgbClr val="FFFFFF"/>
                </a:solidFill>
                <a:latin typeface="Perpetua"/>
                <a:cs typeface="Perpetua"/>
              </a:rPr>
              <a:t>cloud is a </a:t>
            </a:r>
            <a:r>
              <a:rPr sz="2400" spc="-5" dirty="0">
                <a:solidFill>
                  <a:srgbClr val="FFFFFF"/>
                </a:solidFill>
                <a:latin typeface="Perpetua"/>
                <a:cs typeface="Perpetua"/>
              </a:rPr>
              <a:t>means </a:t>
            </a:r>
            <a:r>
              <a:rPr sz="2400" spc="-25" dirty="0">
                <a:solidFill>
                  <a:srgbClr val="FFFFFF"/>
                </a:solidFill>
                <a:latin typeface="Perpetua"/>
                <a:cs typeface="Perpetua"/>
              </a:rPr>
              <a:t>by </a:t>
            </a:r>
            <a:r>
              <a:rPr sz="2400" spc="5" dirty="0">
                <a:solidFill>
                  <a:srgbClr val="FFFFFF"/>
                </a:solidFill>
                <a:latin typeface="Perpetua"/>
                <a:cs typeface="Perpetua"/>
              </a:rPr>
              <a:t>which </a:t>
            </a:r>
            <a:r>
              <a:rPr sz="2400" dirty="0">
                <a:solidFill>
                  <a:srgbClr val="FFFFFF"/>
                </a:solidFill>
                <a:latin typeface="Perpetua"/>
                <a:cs typeface="Perpetua"/>
              </a:rPr>
              <a:t>global class, </a:t>
            </a:r>
            <a:r>
              <a:rPr sz="2400" spc="-10" dirty="0">
                <a:solidFill>
                  <a:srgbClr val="FFFFFF"/>
                </a:solidFill>
                <a:latin typeface="Perpetua"/>
                <a:cs typeface="Perpetua"/>
              </a:rPr>
              <a:t>highly </a:t>
            </a:r>
            <a:r>
              <a:rPr sz="2400" spc="-5" dirty="0">
                <a:solidFill>
                  <a:srgbClr val="FFFFFF"/>
                </a:solidFill>
                <a:latin typeface="Perpetua"/>
                <a:cs typeface="Perpetua"/>
              </a:rPr>
              <a:t>scalable </a:t>
            </a:r>
            <a:r>
              <a:rPr sz="2400" dirty="0">
                <a:solidFill>
                  <a:srgbClr val="FFFFFF"/>
                </a:solidFill>
                <a:latin typeface="Perpetua"/>
                <a:cs typeface="Perpetua"/>
              </a:rPr>
              <a:t>and  </a:t>
            </a:r>
            <a:r>
              <a:rPr sz="2400" spc="-5" dirty="0">
                <a:solidFill>
                  <a:srgbClr val="FFFFFF"/>
                </a:solidFill>
                <a:latin typeface="Perpetua"/>
                <a:cs typeface="Perpetua"/>
              </a:rPr>
              <a:t>flexible </a:t>
            </a:r>
            <a:r>
              <a:rPr sz="2400" spc="5" dirty="0">
                <a:solidFill>
                  <a:srgbClr val="FFFFFF"/>
                </a:solidFill>
                <a:latin typeface="Perpetua"/>
                <a:cs typeface="Perpetua"/>
              </a:rPr>
              <a:t>services </a:t>
            </a:r>
            <a:r>
              <a:rPr sz="2400" dirty="0">
                <a:solidFill>
                  <a:srgbClr val="FFFFFF"/>
                </a:solidFill>
                <a:latin typeface="Perpetua"/>
                <a:cs typeface="Perpetua"/>
              </a:rPr>
              <a:t>can </a:t>
            </a:r>
            <a:r>
              <a:rPr sz="2400" spc="-5" dirty="0">
                <a:solidFill>
                  <a:srgbClr val="FFFFFF"/>
                </a:solidFill>
                <a:latin typeface="Perpetua"/>
                <a:cs typeface="Perpetua"/>
              </a:rPr>
              <a:t>be delivered </a:t>
            </a:r>
            <a:r>
              <a:rPr sz="2400" dirty="0">
                <a:solidFill>
                  <a:srgbClr val="FFFFFF"/>
                </a:solidFill>
                <a:latin typeface="Perpetua"/>
                <a:cs typeface="Perpetua"/>
              </a:rPr>
              <a:t>and consumed </a:t>
            </a:r>
            <a:r>
              <a:rPr sz="2400" spc="-20" dirty="0">
                <a:solidFill>
                  <a:srgbClr val="FFFFFF"/>
                </a:solidFill>
                <a:latin typeface="Perpetua"/>
                <a:cs typeface="Perpetua"/>
              </a:rPr>
              <a:t>over </a:t>
            </a:r>
            <a:r>
              <a:rPr sz="2400" dirty="0">
                <a:solidFill>
                  <a:srgbClr val="FFFFFF"/>
                </a:solidFill>
                <a:latin typeface="Perpetua"/>
                <a:cs typeface="Perpetua"/>
              </a:rPr>
              <a:t>the</a:t>
            </a:r>
            <a:r>
              <a:rPr sz="2400" spc="-190" dirty="0">
                <a:solidFill>
                  <a:srgbClr val="FFFFFF"/>
                </a:solidFill>
                <a:latin typeface="Perpetua"/>
                <a:cs typeface="Perpetua"/>
              </a:rPr>
              <a:t> </a:t>
            </a:r>
            <a:r>
              <a:rPr sz="2400" spc="5" dirty="0">
                <a:solidFill>
                  <a:srgbClr val="FFFFFF"/>
                </a:solidFill>
                <a:latin typeface="Perpetua"/>
                <a:cs typeface="Perpetua"/>
              </a:rPr>
              <a:t>internet  </a:t>
            </a:r>
            <a:r>
              <a:rPr sz="2400" dirty="0">
                <a:solidFill>
                  <a:srgbClr val="FFFFFF"/>
                </a:solidFill>
                <a:latin typeface="Perpetua"/>
                <a:cs typeface="Perpetua"/>
              </a:rPr>
              <a:t>through </a:t>
            </a:r>
            <a:r>
              <a:rPr sz="2400" spc="-5" dirty="0">
                <a:solidFill>
                  <a:srgbClr val="FFFFFF"/>
                </a:solidFill>
                <a:latin typeface="Perpetua"/>
                <a:cs typeface="Perpetua"/>
              </a:rPr>
              <a:t>an as-needed, pay-per-use business</a:t>
            </a:r>
            <a:r>
              <a:rPr sz="2400" spc="-204" dirty="0">
                <a:solidFill>
                  <a:srgbClr val="FFFFFF"/>
                </a:solidFill>
                <a:latin typeface="Perpetua"/>
                <a:cs typeface="Perpetua"/>
              </a:rPr>
              <a:t> </a:t>
            </a:r>
            <a:r>
              <a:rPr sz="2400" spc="-5" dirty="0">
                <a:solidFill>
                  <a:srgbClr val="FFFFFF"/>
                </a:solidFill>
                <a:latin typeface="Perpetua"/>
                <a:cs typeface="Perpetua"/>
              </a:rPr>
              <a:t>model.</a:t>
            </a:r>
            <a:endParaRPr sz="2400" dirty="0">
              <a:latin typeface="Perpetua"/>
              <a:cs typeface="Perpetua"/>
            </a:endParaRPr>
          </a:p>
        </p:txBody>
      </p:sp>
      <p:sp>
        <p:nvSpPr>
          <p:cNvPr id="12" name="object 12"/>
          <p:cNvSpPr txBox="1"/>
          <p:nvPr/>
        </p:nvSpPr>
        <p:spPr>
          <a:xfrm>
            <a:off x="1191869" y="1482978"/>
            <a:ext cx="1990089" cy="330835"/>
          </a:xfrm>
          <a:prstGeom prst="rect">
            <a:avLst/>
          </a:prstGeom>
        </p:spPr>
        <p:txBody>
          <a:bodyPr vert="horz" wrap="square" lIns="0" tIns="13335" rIns="0" bIns="0" rtlCol="0">
            <a:spAutoFit/>
          </a:bodyPr>
          <a:lstStyle/>
          <a:p>
            <a:pPr marL="12700">
              <a:lnSpc>
                <a:spcPct val="100000"/>
              </a:lnSpc>
              <a:spcBef>
                <a:spcPts val="105"/>
              </a:spcBef>
            </a:pPr>
            <a:r>
              <a:rPr sz="2000" dirty="0">
                <a:solidFill>
                  <a:srgbClr val="FFFFFF"/>
                </a:solidFill>
                <a:latin typeface="Arial"/>
                <a:cs typeface="Arial"/>
              </a:rPr>
              <a:t>Service</a:t>
            </a:r>
            <a:r>
              <a:rPr sz="2000" spc="-80" dirty="0">
                <a:solidFill>
                  <a:srgbClr val="FFFFFF"/>
                </a:solidFill>
                <a:latin typeface="Arial"/>
                <a:cs typeface="Arial"/>
              </a:rPr>
              <a:t> </a:t>
            </a:r>
            <a:r>
              <a:rPr sz="2000" dirty="0">
                <a:solidFill>
                  <a:srgbClr val="FFFFFF"/>
                </a:solidFill>
                <a:latin typeface="Arial"/>
                <a:cs typeface="Arial"/>
              </a:rPr>
              <a:t>providers</a:t>
            </a:r>
            <a:endParaRPr sz="2000">
              <a:latin typeface="Arial"/>
              <a:cs typeface="Arial"/>
            </a:endParaRPr>
          </a:p>
        </p:txBody>
      </p:sp>
      <p:sp>
        <p:nvSpPr>
          <p:cNvPr id="13" name="object 13"/>
          <p:cNvSpPr/>
          <p:nvPr/>
        </p:nvSpPr>
        <p:spPr>
          <a:xfrm>
            <a:off x="3375659" y="5298948"/>
            <a:ext cx="4559807" cy="1025652"/>
          </a:xfrm>
          <a:prstGeom prst="rect">
            <a:avLst/>
          </a:prstGeom>
          <a:blipFill>
            <a:blip r:embed="rId3" cstate="print"/>
            <a:stretch>
              <a:fillRect/>
            </a:stretch>
          </a:blipFill>
        </p:spPr>
        <p:txBody>
          <a:bodyPr wrap="square" lIns="0" tIns="0" rIns="0" bIns="0" rtlCol="0"/>
          <a:lstStyle/>
          <a:p>
            <a:endParaRPr dirty="0"/>
          </a:p>
        </p:txBody>
      </p:sp>
      <p:sp>
        <p:nvSpPr>
          <p:cNvPr id="14" name="object 14"/>
          <p:cNvSpPr/>
          <p:nvPr/>
        </p:nvSpPr>
        <p:spPr>
          <a:xfrm>
            <a:off x="1086611" y="5263896"/>
            <a:ext cx="2346960" cy="1025652"/>
          </a:xfrm>
          <a:prstGeom prst="rect">
            <a:avLst/>
          </a:prstGeom>
          <a:blipFill>
            <a:blip r:embed="rId4" cstate="print"/>
            <a:stretch>
              <a:fillRect/>
            </a:stretch>
          </a:blipFill>
        </p:spPr>
        <p:txBody>
          <a:bodyPr wrap="square" lIns="0" tIns="0" rIns="0" bIns="0" rtlCol="0"/>
          <a:lstStyle/>
          <a:p>
            <a:endParaRPr/>
          </a:p>
        </p:txBody>
      </p:sp>
      <p:sp>
        <p:nvSpPr>
          <p:cNvPr id="15" name="object 15"/>
          <p:cNvSpPr txBox="1"/>
          <p:nvPr/>
        </p:nvSpPr>
        <p:spPr>
          <a:xfrm>
            <a:off x="993444" y="6256731"/>
            <a:ext cx="135255" cy="239395"/>
          </a:xfrm>
          <a:prstGeom prst="rect">
            <a:avLst/>
          </a:prstGeom>
        </p:spPr>
        <p:txBody>
          <a:bodyPr vert="horz" wrap="square" lIns="0" tIns="12700" rIns="0" bIns="0" rtlCol="0">
            <a:spAutoFit/>
          </a:bodyPr>
          <a:lstStyle/>
          <a:p>
            <a:pPr marL="12700">
              <a:lnSpc>
                <a:spcPct val="100000"/>
              </a:lnSpc>
              <a:spcBef>
                <a:spcPts val="100"/>
              </a:spcBef>
            </a:pPr>
            <a:r>
              <a:rPr sz="1400" spc="-5" dirty="0">
                <a:solidFill>
                  <a:srgbClr val="696363"/>
                </a:solidFill>
                <a:latin typeface="Perpetua"/>
                <a:cs typeface="Perpetua"/>
              </a:rPr>
              <a:t>C</a:t>
            </a:r>
            <a:endParaRPr sz="1400">
              <a:latin typeface="Perpetua"/>
              <a:cs typeface="Perpetua"/>
            </a:endParaRPr>
          </a:p>
        </p:txBody>
      </p:sp>
      <p:sp>
        <p:nvSpPr>
          <p:cNvPr id="16" name="object 16"/>
          <p:cNvSpPr txBox="1"/>
          <p:nvPr/>
        </p:nvSpPr>
        <p:spPr>
          <a:xfrm>
            <a:off x="1055687" y="4754562"/>
            <a:ext cx="6864350" cy="1666875"/>
          </a:xfrm>
          <a:prstGeom prst="rect">
            <a:avLst/>
          </a:prstGeom>
          <a:ln w="19050">
            <a:solidFill>
              <a:srgbClr val="E9E4DC"/>
            </a:solidFill>
          </a:ln>
        </p:spPr>
        <p:txBody>
          <a:bodyPr vert="horz" wrap="square" lIns="0" tIns="3810" rIns="0" bIns="0" rtlCol="0">
            <a:spAutoFit/>
          </a:bodyPr>
          <a:lstStyle/>
          <a:p>
            <a:pPr algn="ctr">
              <a:lnSpc>
                <a:spcPct val="100000"/>
              </a:lnSpc>
              <a:spcBef>
                <a:spcPts val="30"/>
              </a:spcBef>
            </a:pPr>
            <a:r>
              <a:rPr sz="2400" spc="-45" dirty="0">
                <a:solidFill>
                  <a:srgbClr val="FFFFFF"/>
                </a:solidFill>
                <a:latin typeface="Perpetua"/>
                <a:cs typeface="Perpetua"/>
              </a:rPr>
              <a:t>What’s</a:t>
            </a:r>
            <a:r>
              <a:rPr sz="2400" spc="-10" dirty="0">
                <a:solidFill>
                  <a:srgbClr val="FFFFFF"/>
                </a:solidFill>
                <a:latin typeface="Perpetua"/>
                <a:cs typeface="Perpetua"/>
              </a:rPr>
              <a:t> new?</a:t>
            </a:r>
            <a:endParaRPr sz="2400" dirty="0">
              <a:latin typeface="Perpetua"/>
              <a:cs typeface="Perpetua"/>
            </a:endParaRPr>
          </a:p>
          <a:p>
            <a:pPr>
              <a:lnSpc>
                <a:spcPct val="100000"/>
              </a:lnSpc>
            </a:pPr>
            <a:endParaRPr sz="2700" dirty="0">
              <a:latin typeface="Times New Roman"/>
              <a:cs typeface="Times New Roman"/>
            </a:endParaRPr>
          </a:p>
          <a:p>
            <a:pPr>
              <a:lnSpc>
                <a:spcPct val="100000"/>
              </a:lnSpc>
            </a:pPr>
            <a:endParaRPr sz="2700" dirty="0">
              <a:latin typeface="Times New Roman"/>
              <a:cs typeface="Times New Roman"/>
            </a:endParaRPr>
          </a:p>
          <a:p>
            <a:pPr>
              <a:lnSpc>
                <a:spcPct val="100000"/>
              </a:lnSpc>
              <a:spcBef>
                <a:spcPts val="50"/>
              </a:spcBef>
            </a:pPr>
            <a:endParaRPr sz="2400" dirty="0">
              <a:latin typeface="Times New Roman"/>
              <a:cs typeface="Times New Roman"/>
            </a:endParaRPr>
          </a:p>
          <a:p>
            <a:pPr marL="59690">
              <a:lnSpc>
                <a:spcPts val="1195"/>
              </a:lnSpc>
            </a:pPr>
            <a:r>
              <a:rPr sz="1400" dirty="0">
                <a:solidFill>
                  <a:srgbClr val="696363"/>
                </a:solidFill>
                <a:latin typeface="Perpetua"/>
                <a:cs typeface="Perpetua"/>
              </a:rPr>
              <a:t>loud </a:t>
            </a:r>
            <a:r>
              <a:rPr sz="1400" spc="-5" dirty="0">
                <a:solidFill>
                  <a:srgbClr val="696363"/>
                </a:solidFill>
                <a:latin typeface="Perpetua"/>
                <a:cs typeface="Perpetua"/>
              </a:rPr>
              <a:t>Computing, </a:t>
            </a:r>
            <a:r>
              <a:rPr sz="1400" dirty="0">
                <a:solidFill>
                  <a:srgbClr val="696363"/>
                </a:solidFill>
                <a:latin typeface="Perpetua"/>
                <a:cs typeface="Perpetua"/>
              </a:rPr>
              <a:t>By</a:t>
            </a:r>
            <a:r>
              <a:rPr sz="1400" spc="-125" dirty="0">
                <a:solidFill>
                  <a:srgbClr val="696363"/>
                </a:solidFill>
                <a:latin typeface="Perpetua"/>
                <a:cs typeface="Perpetua"/>
              </a:rPr>
              <a:t> </a:t>
            </a:r>
            <a:r>
              <a:rPr sz="1400" dirty="0">
                <a:solidFill>
                  <a:srgbClr val="696363"/>
                </a:solidFill>
                <a:latin typeface="Perpetua"/>
                <a:cs typeface="Perpetua"/>
              </a:rPr>
              <a:t>S.Thenmozhi</a:t>
            </a:r>
            <a:endParaRPr sz="1400" dirty="0">
              <a:latin typeface="Perpetua"/>
              <a:cs typeface="Perpetua"/>
            </a:endParaRPr>
          </a:p>
        </p:txBody>
      </p:sp>
      <p:sp>
        <p:nvSpPr>
          <p:cNvPr id="17" name="Date Placeholder 16">
            <a:extLst>
              <a:ext uri="{FF2B5EF4-FFF2-40B4-BE49-F238E27FC236}">
                <a16:creationId xmlns:a16="http://schemas.microsoft.com/office/drawing/2014/main" id="{1952BF38-6991-4D91-ACBF-E4DF3321D644}"/>
              </a:ext>
            </a:extLst>
          </p:cNvPr>
          <p:cNvSpPr>
            <a:spLocks noGrp="1"/>
          </p:cNvSpPr>
          <p:nvPr>
            <p:ph type="dt" sz="half" idx="6"/>
          </p:nvPr>
        </p:nvSpPr>
        <p:spPr/>
        <p:txBody>
          <a:bodyPr/>
          <a:lstStyle/>
          <a:p>
            <a:fld id="{C35772CD-8C65-48E7-961C-6FA7B46C912E}" type="datetime2">
              <a:rPr lang="en-US" smtClean="0"/>
              <a:t>Monday, August 26, 2019</a:t>
            </a:fld>
            <a:endParaRPr lang="en-US" dirty="0"/>
          </a:p>
        </p:txBody>
      </p:sp>
      <p:sp>
        <p:nvSpPr>
          <p:cNvPr id="18" name="Slide Number Placeholder 17">
            <a:extLst>
              <a:ext uri="{FF2B5EF4-FFF2-40B4-BE49-F238E27FC236}">
                <a16:creationId xmlns:a16="http://schemas.microsoft.com/office/drawing/2014/main" id="{6E470903-7E6B-4298-8A38-1F9523F0B736}"/>
              </a:ext>
            </a:extLst>
          </p:cNvPr>
          <p:cNvSpPr>
            <a:spLocks noGrp="1"/>
          </p:cNvSpPr>
          <p:nvPr>
            <p:ph type="sldNum" sz="quarter" idx="7"/>
          </p:nvPr>
        </p:nvSpPr>
        <p:spPr/>
        <p:txBody>
          <a:bodyPr/>
          <a:lstStyle/>
          <a:p>
            <a:pPr marL="25400">
              <a:lnSpc>
                <a:spcPts val="1664"/>
              </a:lnSpc>
            </a:pPr>
            <a:fld id="{81D60167-4931-47E6-BA6A-407CBD079E47}" type="slidenum">
              <a:rPr lang="en-IN" smtClean="0"/>
              <a:t>36</a:t>
            </a:fld>
            <a:endParaRPr lang="en-IN"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93444" y="688974"/>
            <a:ext cx="6675120" cy="635000"/>
          </a:xfrm>
          <a:prstGeom prst="rect">
            <a:avLst/>
          </a:prstGeom>
        </p:spPr>
        <p:txBody>
          <a:bodyPr vert="horz" wrap="square" lIns="0" tIns="12065" rIns="0" bIns="0" rtlCol="0">
            <a:spAutoFit/>
          </a:bodyPr>
          <a:lstStyle/>
          <a:p>
            <a:pPr marL="12700">
              <a:lnSpc>
                <a:spcPct val="100000"/>
              </a:lnSpc>
              <a:spcBef>
                <a:spcPts val="95"/>
              </a:spcBef>
            </a:pPr>
            <a:r>
              <a:rPr spc="-30" dirty="0">
                <a:solidFill>
                  <a:srgbClr val="696363"/>
                </a:solidFill>
              </a:rPr>
              <a:t>Traditional </a:t>
            </a:r>
            <a:r>
              <a:rPr spc="-5" dirty="0">
                <a:solidFill>
                  <a:srgbClr val="696363"/>
                </a:solidFill>
              </a:rPr>
              <a:t>Vs </a:t>
            </a:r>
            <a:r>
              <a:rPr spc="-10" dirty="0">
                <a:solidFill>
                  <a:srgbClr val="696363"/>
                </a:solidFill>
              </a:rPr>
              <a:t>Cloud</a:t>
            </a:r>
            <a:r>
              <a:rPr spc="-5" dirty="0">
                <a:solidFill>
                  <a:srgbClr val="696363"/>
                </a:solidFill>
              </a:rPr>
              <a:t> </a:t>
            </a:r>
            <a:r>
              <a:rPr spc="-15" dirty="0">
                <a:solidFill>
                  <a:srgbClr val="696363"/>
                </a:solidFill>
              </a:rPr>
              <a:t>Computing</a:t>
            </a:r>
          </a:p>
        </p:txBody>
      </p:sp>
      <p:sp>
        <p:nvSpPr>
          <p:cNvPr id="3" name="object 3"/>
          <p:cNvSpPr/>
          <p:nvPr/>
        </p:nvSpPr>
        <p:spPr>
          <a:xfrm>
            <a:off x="1074856" y="1524000"/>
            <a:ext cx="7307144" cy="4605996"/>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146304" y="6210300"/>
            <a:ext cx="457200" cy="457200"/>
          </a:xfrm>
          <a:custGeom>
            <a:avLst/>
            <a:gdLst/>
            <a:ahLst/>
            <a:cxnLst/>
            <a:rect l="l" t="t" r="r" b="b"/>
            <a:pathLst>
              <a:path w="457200" h="457200">
                <a:moveTo>
                  <a:pt x="228600" y="0"/>
                </a:moveTo>
                <a:lnTo>
                  <a:pt x="182529" y="4644"/>
                </a:lnTo>
                <a:lnTo>
                  <a:pt x="139619" y="17964"/>
                </a:lnTo>
                <a:lnTo>
                  <a:pt x="100788" y="39041"/>
                </a:lnTo>
                <a:lnTo>
                  <a:pt x="66955" y="66955"/>
                </a:lnTo>
                <a:lnTo>
                  <a:pt x="39041" y="100788"/>
                </a:lnTo>
                <a:lnTo>
                  <a:pt x="17964" y="139619"/>
                </a:lnTo>
                <a:lnTo>
                  <a:pt x="4644" y="182529"/>
                </a:lnTo>
                <a:lnTo>
                  <a:pt x="0" y="228600"/>
                </a:lnTo>
                <a:lnTo>
                  <a:pt x="4644" y="274670"/>
                </a:lnTo>
                <a:lnTo>
                  <a:pt x="17964" y="317580"/>
                </a:lnTo>
                <a:lnTo>
                  <a:pt x="39041" y="356411"/>
                </a:lnTo>
                <a:lnTo>
                  <a:pt x="66955" y="390244"/>
                </a:lnTo>
                <a:lnTo>
                  <a:pt x="100788" y="418158"/>
                </a:lnTo>
                <a:lnTo>
                  <a:pt x="139619" y="439235"/>
                </a:lnTo>
                <a:lnTo>
                  <a:pt x="182529" y="452555"/>
                </a:lnTo>
                <a:lnTo>
                  <a:pt x="228600" y="457200"/>
                </a:lnTo>
                <a:lnTo>
                  <a:pt x="274670" y="452555"/>
                </a:lnTo>
                <a:lnTo>
                  <a:pt x="317580" y="439235"/>
                </a:lnTo>
                <a:lnTo>
                  <a:pt x="356411" y="418158"/>
                </a:lnTo>
                <a:lnTo>
                  <a:pt x="390244" y="390244"/>
                </a:lnTo>
                <a:lnTo>
                  <a:pt x="418158" y="356411"/>
                </a:lnTo>
                <a:lnTo>
                  <a:pt x="439235" y="317580"/>
                </a:lnTo>
                <a:lnTo>
                  <a:pt x="452555" y="274670"/>
                </a:lnTo>
                <a:lnTo>
                  <a:pt x="457200" y="228600"/>
                </a:lnTo>
                <a:lnTo>
                  <a:pt x="452555" y="182529"/>
                </a:lnTo>
                <a:lnTo>
                  <a:pt x="439235" y="139619"/>
                </a:lnTo>
                <a:lnTo>
                  <a:pt x="418158" y="100788"/>
                </a:lnTo>
                <a:lnTo>
                  <a:pt x="390244" y="66955"/>
                </a:lnTo>
                <a:lnTo>
                  <a:pt x="356411" y="39041"/>
                </a:lnTo>
                <a:lnTo>
                  <a:pt x="317580" y="17964"/>
                </a:lnTo>
                <a:lnTo>
                  <a:pt x="274670" y="4644"/>
                </a:lnTo>
                <a:lnTo>
                  <a:pt x="228600" y="0"/>
                </a:lnTo>
                <a:close/>
              </a:path>
            </a:pathLst>
          </a:custGeom>
          <a:solidFill>
            <a:srgbClr val="D24717"/>
          </a:solidFill>
        </p:spPr>
        <p:txBody>
          <a:bodyPr wrap="square" lIns="0" tIns="0" rIns="0" bIns="0" rtlCol="0"/>
          <a:lstStyle/>
          <a:p>
            <a:endParaRPr/>
          </a:p>
        </p:txBody>
      </p:sp>
      <p:sp>
        <p:nvSpPr>
          <p:cNvPr id="7" name="Date Placeholder 6">
            <a:extLst>
              <a:ext uri="{FF2B5EF4-FFF2-40B4-BE49-F238E27FC236}">
                <a16:creationId xmlns:a16="http://schemas.microsoft.com/office/drawing/2014/main" id="{49C15A4D-73CE-4D25-9C19-D59B3165E14E}"/>
              </a:ext>
            </a:extLst>
          </p:cNvPr>
          <p:cNvSpPr>
            <a:spLocks noGrp="1"/>
          </p:cNvSpPr>
          <p:nvPr>
            <p:ph type="dt" sz="half" idx="6"/>
          </p:nvPr>
        </p:nvSpPr>
        <p:spPr/>
        <p:txBody>
          <a:bodyPr/>
          <a:lstStyle/>
          <a:p>
            <a:fld id="{CFBB428F-A971-41B8-AE80-9D056EDCF87C}" type="datetime2">
              <a:rPr lang="en-US" smtClean="0"/>
              <a:t>Monday, August 26, 2019</a:t>
            </a:fld>
            <a:endParaRPr lang="en-US"/>
          </a:p>
        </p:txBody>
      </p:sp>
      <p:sp>
        <p:nvSpPr>
          <p:cNvPr id="5" name="Slide Number Placeholder 4">
            <a:extLst>
              <a:ext uri="{FF2B5EF4-FFF2-40B4-BE49-F238E27FC236}">
                <a16:creationId xmlns:a16="http://schemas.microsoft.com/office/drawing/2014/main" id="{B34036BC-F067-4591-8C27-2BDDBECF9372}"/>
              </a:ext>
            </a:extLst>
          </p:cNvPr>
          <p:cNvSpPr>
            <a:spLocks noGrp="1"/>
          </p:cNvSpPr>
          <p:nvPr>
            <p:ph type="sldNum" sz="quarter" idx="7"/>
          </p:nvPr>
        </p:nvSpPr>
        <p:spPr/>
        <p:txBody>
          <a:bodyPr/>
          <a:lstStyle/>
          <a:p>
            <a:pPr marL="25400">
              <a:lnSpc>
                <a:spcPts val="1664"/>
              </a:lnSpc>
            </a:pPr>
            <a:fld id="{81D60167-4931-47E6-BA6A-407CBD079E47}" type="slidenum">
              <a:rPr lang="en-IN" smtClean="0"/>
              <a:t>37</a:t>
            </a:fld>
            <a:endParaRPr lang="en-IN"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93444" y="688974"/>
            <a:ext cx="5918200" cy="635000"/>
          </a:xfrm>
          <a:prstGeom prst="rect">
            <a:avLst/>
          </a:prstGeom>
        </p:spPr>
        <p:txBody>
          <a:bodyPr vert="horz" wrap="square" lIns="0" tIns="12065" rIns="0" bIns="0" rtlCol="0">
            <a:spAutoFit/>
          </a:bodyPr>
          <a:lstStyle/>
          <a:p>
            <a:pPr marL="12700">
              <a:lnSpc>
                <a:spcPct val="100000"/>
              </a:lnSpc>
              <a:spcBef>
                <a:spcPts val="95"/>
              </a:spcBef>
            </a:pPr>
            <a:r>
              <a:rPr spc="-10" dirty="0">
                <a:solidFill>
                  <a:srgbClr val="696363"/>
                </a:solidFill>
              </a:rPr>
              <a:t>Major </a:t>
            </a:r>
            <a:r>
              <a:rPr spc="-15" dirty="0">
                <a:solidFill>
                  <a:srgbClr val="696363"/>
                </a:solidFill>
              </a:rPr>
              <a:t>components </a:t>
            </a:r>
            <a:r>
              <a:rPr spc="-5" dirty="0">
                <a:solidFill>
                  <a:srgbClr val="696363"/>
                </a:solidFill>
              </a:rPr>
              <a:t>of</a:t>
            </a:r>
            <a:r>
              <a:rPr spc="10" dirty="0">
                <a:solidFill>
                  <a:srgbClr val="696363"/>
                </a:solidFill>
              </a:rPr>
              <a:t> </a:t>
            </a:r>
            <a:r>
              <a:rPr spc="-10" dirty="0">
                <a:solidFill>
                  <a:srgbClr val="696363"/>
                </a:solidFill>
              </a:rPr>
              <a:t>Cloud</a:t>
            </a:r>
          </a:p>
        </p:txBody>
      </p:sp>
      <p:sp>
        <p:nvSpPr>
          <p:cNvPr id="3" name="object 3"/>
          <p:cNvSpPr txBox="1"/>
          <p:nvPr/>
        </p:nvSpPr>
        <p:spPr>
          <a:xfrm>
            <a:off x="993444" y="1430781"/>
            <a:ext cx="3367404" cy="452120"/>
          </a:xfrm>
          <a:prstGeom prst="rect">
            <a:avLst/>
          </a:prstGeom>
        </p:spPr>
        <p:txBody>
          <a:bodyPr vert="horz" wrap="square" lIns="0" tIns="12065" rIns="0" bIns="0" rtlCol="0">
            <a:spAutoFit/>
          </a:bodyPr>
          <a:lstStyle/>
          <a:p>
            <a:pPr marL="286385" indent="-274320">
              <a:lnSpc>
                <a:spcPct val="100000"/>
              </a:lnSpc>
              <a:spcBef>
                <a:spcPts val="95"/>
              </a:spcBef>
              <a:buClr>
                <a:srgbClr val="D24717"/>
              </a:buClr>
              <a:buSzPct val="83928"/>
              <a:buFont typeface="Wingdings 2"/>
              <a:buChar char=""/>
              <a:tabLst>
                <a:tab pos="287020" algn="l"/>
              </a:tabLst>
            </a:pPr>
            <a:r>
              <a:rPr sz="2800" spc="-5" dirty="0">
                <a:solidFill>
                  <a:srgbClr val="FF0000"/>
                </a:solidFill>
                <a:latin typeface="Perpetua"/>
                <a:cs typeface="Perpetua"/>
              </a:rPr>
              <a:t>Concept -</a:t>
            </a:r>
            <a:r>
              <a:rPr sz="2800" spc="-370" dirty="0">
                <a:solidFill>
                  <a:srgbClr val="FF0000"/>
                </a:solidFill>
                <a:latin typeface="Perpetua"/>
                <a:cs typeface="Perpetua"/>
              </a:rPr>
              <a:t> </a:t>
            </a:r>
            <a:r>
              <a:rPr sz="2800" spc="-5" dirty="0">
                <a:solidFill>
                  <a:srgbClr val="FF0000"/>
                </a:solidFill>
                <a:latin typeface="Perpetua"/>
                <a:cs typeface="Perpetua"/>
              </a:rPr>
              <a:t>Virtualization</a:t>
            </a:r>
            <a:endParaRPr sz="2800" dirty="0">
              <a:latin typeface="Perpetua"/>
              <a:cs typeface="Perpetua"/>
            </a:endParaRPr>
          </a:p>
        </p:txBody>
      </p:sp>
      <p:sp>
        <p:nvSpPr>
          <p:cNvPr id="4" name="object 4"/>
          <p:cNvSpPr/>
          <p:nvPr/>
        </p:nvSpPr>
        <p:spPr>
          <a:xfrm>
            <a:off x="1209674" y="2085546"/>
            <a:ext cx="7477126" cy="3013018"/>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1581150" y="5301208"/>
            <a:ext cx="6800850" cy="1256288"/>
          </a:xfrm>
          <a:prstGeom prst="rect">
            <a:avLst/>
          </a:prstGeom>
          <a:blipFill>
            <a:blip r:embed="rId4" cstate="print"/>
            <a:stretch>
              <a:fillRect/>
            </a:stretch>
          </a:blipFill>
        </p:spPr>
        <p:txBody>
          <a:bodyPr wrap="square" lIns="0" tIns="0" rIns="0" bIns="0" rtlCol="0"/>
          <a:lstStyle/>
          <a:p>
            <a:endParaRPr/>
          </a:p>
        </p:txBody>
      </p:sp>
      <p:sp>
        <p:nvSpPr>
          <p:cNvPr id="6" name="object 6"/>
          <p:cNvSpPr/>
          <p:nvPr/>
        </p:nvSpPr>
        <p:spPr>
          <a:xfrm>
            <a:off x="146304" y="6210300"/>
            <a:ext cx="457200" cy="457200"/>
          </a:xfrm>
          <a:custGeom>
            <a:avLst/>
            <a:gdLst/>
            <a:ahLst/>
            <a:cxnLst/>
            <a:rect l="l" t="t" r="r" b="b"/>
            <a:pathLst>
              <a:path w="457200" h="457200">
                <a:moveTo>
                  <a:pt x="228600" y="0"/>
                </a:moveTo>
                <a:lnTo>
                  <a:pt x="182529" y="4644"/>
                </a:lnTo>
                <a:lnTo>
                  <a:pt x="139619" y="17964"/>
                </a:lnTo>
                <a:lnTo>
                  <a:pt x="100788" y="39041"/>
                </a:lnTo>
                <a:lnTo>
                  <a:pt x="66955" y="66955"/>
                </a:lnTo>
                <a:lnTo>
                  <a:pt x="39041" y="100788"/>
                </a:lnTo>
                <a:lnTo>
                  <a:pt x="17964" y="139619"/>
                </a:lnTo>
                <a:lnTo>
                  <a:pt x="4644" y="182529"/>
                </a:lnTo>
                <a:lnTo>
                  <a:pt x="0" y="228600"/>
                </a:lnTo>
                <a:lnTo>
                  <a:pt x="4644" y="274670"/>
                </a:lnTo>
                <a:lnTo>
                  <a:pt x="17964" y="317580"/>
                </a:lnTo>
                <a:lnTo>
                  <a:pt x="39041" y="356411"/>
                </a:lnTo>
                <a:lnTo>
                  <a:pt x="66955" y="390244"/>
                </a:lnTo>
                <a:lnTo>
                  <a:pt x="100788" y="418158"/>
                </a:lnTo>
                <a:lnTo>
                  <a:pt x="139619" y="439235"/>
                </a:lnTo>
                <a:lnTo>
                  <a:pt x="182529" y="452555"/>
                </a:lnTo>
                <a:lnTo>
                  <a:pt x="228600" y="457200"/>
                </a:lnTo>
                <a:lnTo>
                  <a:pt x="274670" y="452555"/>
                </a:lnTo>
                <a:lnTo>
                  <a:pt x="317580" y="439235"/>
                </a:lnTo>
                <a:lnTo>
                  <a:pt x="356411" y="418158"/>
                </a:lnTo>
                <a:lnTo>
                  <a:pt x="390244" y="390244"/>
                </a:lnTo>
                <a:lnTo>
                  <a:pt x="418158" y="356411"/>
                </a:lnTo>
                <a:lnTo>
                  <a:pt x="439235" y="317580"/>
                </a:lnTo>
                <a:lnTo>
                  <a:pt x="452555" y="274670"/>
                </a:lnTo>
                <a:lnTo>
                  <a:pt x="457200" y="228600"/>
                </a:lnTo>
                <a:lnTo>
                  <a:pt x="452555" y="182529"/>
                </a:lnTo>
                <a:lnTo>
                  <a:pt x="439235" y="139619"/>
                </a:lnTo>
                <a:lnTo>
                  <a:pt x="418158" y="100788"/>
                </a:lnTo>
                <a:lnTo>
                  <a:pt x="390244" y="66955"/>
                </a:lnTo>
                <a:lnTo>
                  <a:pt x="356411" y="39041"/>
                </a:lnTo>
                <a:lnTo>
                  <a:pt x="317580" y="17964"/>
                </a:lnTo>
                <a:lnTo>
                  <a:pt x="274670" y="4644"/>
                </a:lnTo>
                <a:lnTo>
                  <a:pt x="228600" y="0"/>
                </a:lnTo>
                <a:close/>
              </a:path>
            </a:pathLst>
          </a:custGeom>
          <a:solidFill>
            <a:srgbClr val="D24717"/>
          </a:solidFill>
        </p:spPr>
        <p:txBody>
          <a:bodyPr wrap="square" lIns="0" tIns="0" rIns="0" bIns="0" rtlCol="0"/>
          <a:lstStyle/>
          <a:p>
            <a:endParaRPr/>
          </a:p>
        </p:txBody>
      </p:sp>
      <p:sp>
        <p:nvSpPr>
          <p:cNvPr id="9" name="Date Placeholder 8">
            <a:extLst>
              <a:ext uri="{FF2B5EF4-FFF2-40B4-BE49-F238E27FC236}">
                <a16:creationId xmlns:a16="http://schemas.microsoft.com/office/drawing/2014/main" id="{DA0B9D9A-C6CD-4C5F-91DD-C767015FF0CE}"/>
              </a:ext>
            </a:extLst>
          </p:cNvPr>
          <p:cNvSpPr>
            <a:spLocks noGrp="1"/>
          </p:cNvSpPr>
          <p:nvPr>
            <p:ph type="dt" sz="half" idx="6"/>
          </p:nvPr>
        </p:nvSpPr>
        <p:spPr/>
        <p:txBody>
          <a:bodyPr/>
          <a:lstStyle/>
          <a:p>
            <a:fld id="{C7883EBA-6513-427A-8248-212988E6EEF8}" type="datetime2">
              <a:rPr lang="en-US" smtClean="0"/>
              <a:t>Monday, August 26, 2019</a:t>
            </a:fld>
            <a:endParaRPr lang="en-US" dirty="0"/>
          </a:p>
        </p:txBody>
      </p:sp>
      <p:sp>
        <p:nvSpPr>
          <p:cNvPr id="7" name="Slide Number Placeholder 6">
            <a:extLst>
              <a:ext uri="{FF2B5EF4-FFF2-40B4-BE49-F238E27FC236}">
                <a16:creationId xmlns:a16="http://schemas.microsoft.com/office/drawing/2014/main" id="{A9904E41-E665-4958-8CE9-EDDB5D21D878}"/>
              </a:ext>
            </a:extLst>
          </p:cNvPr>
          <p:cNvSpPr>
            <a:spLocks noGrp="1"/>
          </p:cNvSpPr>
          <p:nvPr>
            <p:ph type="sldNum" sz="quarter" idx="7"/>
          </p:nvPr>
        </p:nvSpPr>
        <p:spPr/>
        <p:txBody>
          <a:bodyPr/>
          <a:lstStyle/>
          <a:p>
            <a:pPr marL="25400">
              <a:lnSpc>
                <a:spcPts val="1664"/>
              </a:lnSpc>
            </a:pPr>
            <a:fld id="{81D60167-4931-47E6-BA6A-407CBD079E47}" type="slidenum">
              <a:rPr lang="en-IN" smtClean="0"/>
              <a:t>38</a:t>
            </a:fld>
            <a:endParaRPr lang="en-IN"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93444" y="688974"/>
            <a:ext cx="3560445" cy="635000"/>
          </a:xfrm>
          <a:prstGeom prst="rect">
            <a:avLst/>
          </a:prstGeom>
        </p:spPr>
        <p:txBody>
          <a:bodyPr vert="horz" wrap="square" lIns="0" tIns="12065" rIns="0" bIns="0" rtlCol="0">
            <a:spAutoFit/>
          </a:bodyPr>
          <a:lstStyle/>
          <a:p>
            <a:pPr marL="12700">
              <a:lnSpc>
                <a:spcPct val="100000"/>
              </a:lnSpc>
              <a:spcBef>
                <a:spcPts val="95"/>
              </a:spcBef>
            </a:pPr>
            <a:r>
              <a:rPr spc="-5" dirty="0">
                <a:solidFill>
                  <a:srgbClr val="696363"/>
                </a:solidFill>
              </a:rPr>
              <a:t>OS</a:t>
            </a:r>
            <a:r>
              <a:rPr spc="-80" dirty="0">
                <a:solidFill>
                  <a:srgbClr val="696363"/>
                </a:solidFill>
              </a:rPr>
              <a:t> </a:t>
            </a:r>
            <a:r>
              <a:rPr spc="5" dirty="0">
                <a:solidFill>
                  <a:srgbClr val="696363"/>
                </a:solidFill>
              </a:rPr>
              <a:t>Virtualization</a:t>
            </a:r>
          </a:p>
        </p:txBody>
      </p:sp>
      <p:sp>
        <p:nvSpPr>
          <p:cNvPr id="3" name="object 3"/>
          <p:cNvSpPr txBox="1"/>
          <p:nvPr/>
        </p:nvSpPr>
        <p:spPr>
          <a:xfrm>
            <a:off x="985157" y="1323974"/>
            <a:ext cx="7472045" cy="5427768"/>
          </a:xfrm>
          <a:prstGeom prst="rect">
            <a:avLst/>
          </a:prstGeom>
        </p:spPr>
        <p:txBody>
          <a:bodyPr vert="horz" wrap="square" lIns="0" tIns="13335" rIns="0" bIns="0" rtlCol="0">
            <a:spAutoFit/>
          </a:bodyPr>
          <a:lstStyle/>
          <a:p>
            <a:pPr marL="286385" marR="68580" indent="-274320" algn="just">
              <a:lnSpc>
                <a:spcPct val="100000"/>
              </a:lnSpc>
              <a:spcBef>
                <a:spcPts val="105"/>
              </a:spcBef>
              <a:buClr>
                <a:srgbClr val="D24717"/>
              </a:buClr>
              <a:buSzPct val="84615"/>
              <a:buFont typeface="Wingdings 2"/>
              <a:buChar char=""/>
              <a:tabLst>
                <a:tab pos="287020" algn="l"/>
              </a:tabLst>
            </a:pPr>
            <a:r>
              <a:rPr lang="en-US" sz="2800" b="1" spc="5" dirty="0">
                <a:latin typeface="Perpetua"/>
              </a:rPr>
              <a:t>Virtualization</a:t>
            </a:r>
            <a:r>
              <a:rPr lang="en-US" sz="2800" spc="5" dirty="0">
                <a:latin typeface="Perpetua"/>
              </a:rPr>
              <a:t> is the "creation of a virtual (rather than actual) version of something, such as a server, a desktop, a storage device, an operating system or network resources".</a:t>
            </a:r>
            <a:endParaRPr lang="en-IN" sz="2800" spc="5" dirty="0">
              <a:latin typeface="Perpetua"/>
            </a:endParaRPr>
          </a:p>
          <a:p>
            <a:pPr marL="286385" marR="68580" indent="-274320" algn="just">
              <a:lnSpc>
                <a:spcPct val="100000"/>
              </a:lnSpc>
              <a:spcBef>
                <a:spcPts val="105"/>
              </a:spcBef>
              <a:buClr>
                <a:srgbClr val="D24717"/>
              </a:buClr>
              <a:buSzPct val="84615"/>
              <a:buFont typeface="Wingdings 2"/>
              <a:buChar char=""/>
              <a:tabLst>
                <a:tab pos="287020" algn="l"/>
              </a:tabLst>
            </a:pPr>
            <a:r>
              <a:rPr sz="2800" dirty="0">
                <a:latin typeface="Perpetua"/>
                <a:cs typeface="Perpetua"/>
              </a:rPr>
              <a:t>Virtualization </a:t>
            </a:r>
            <a:r>
              <a:rPr lang="en-IN" sz="2800" dirty="0">
                <a:latin typeface="Perpetua"/>
                <a:cs typeface="Perpetua"/>
              </a:rPr>
              <a:t>provides </a:t>
            </a:r>
            <a:r>
              <a:rPr sz="2800" dirty="0">
                <a:latin typeface="Perpetua"/>
                <a:cs typeface="Perpetua"/>
              </a:rPr>
              <a:t>a </a:t>
            </a:r>
            <a:r>
              <a:rPr sz="2800" spc="-5" dirty="0">
                <a:latin typeface="Perpetua"/>
                <a:cs typeface="Perpetua"/>
              </a:rPr>
              <a:t>standard operating </a:t>
            </a:r>
            <a:r>
              <a:rPr sz="2800" dirty="0">
                <a:latin typeface="Perpetua"/>
                <a:cs typeface="Perpetua"/>
              </a:rPr>
              <a:t>system  so </a:t>
            </a:r>
            <a:r>
              <a:rPr sz="2800" spc="-10" dirty="0">
                <a:latin typeface="Perpetua"/>
                <a:cs typeface="Perpetua"/>
              </a:rPr>
              <a:t>that </a:t>
            </a:r>
            <a:r>
              <a:rPr sz="2800" dirty="0">
                <a:latin typeface="Perpetua"/>
                <a:cs typeface="Perpetua"/>
              </a:rPr>
              <a:t>it </a:t>
            </a:r>
            <a:r>
              <a:rPr sz="2800" spc="-5" dirty="0">
                <a:latin typeface="Perpetua"/>
                <a:cs typeface="Perpetua"/>
              </a:rPr>
              <a:t>can </a:t>
            </a:r>
            <a:r>
              <a:rPr sz="2800" spc="20" dirty="0">
                <a:latin typeface="Perpetua"/>
                <a:cs typeface="Perpetua"/>
              </a:rPr>
              <a:t>run </a:t>
            </a:r>
            <a:r>
              <a:rPr sz="2800" spc="-5" dirty="0">
                <a:latin typeface="Perpetua"/>
                <a:cs typeface="Perpetua"/>
              </a:rPr>
              <a:t>different </a:t>
            </a:r>
            <a:r>
              <a:rPr sz="2800" spc="-10" dirty="0">
                <a:latin typeface="Perpetua"/>
                <a:cs typeface="Perpetua"/>
              </a:rPr>
              <a:t>applications </a:t>
            </a:r>
            <a:r>
              <a:rPr sz="2800" spc="-5" dirty="0">
                <a:latin typeface="Perpetua"/>
                <a:cs typeface="Perpetua"/>
              </a:rPr>
              <a:t>handled </a:t>
            </a:r>
            <a:r>
              <a:rPr sz="2800" spc="-30" dirty="0">
                <a:latin typeface="Perpetua"/>
                <a:cs typeface="Perpetua"/>
              </a:rPr>
              <a:t>by </a:t>
            </a:r>
            <a:r>
              <a:rPr sz="2800" spc="-5" dirty="0">
                <a:latin typeface="Perpetua"/>
                <a:cs typeface="Perpetua"/>
              </a:rPr>
              <a:t>multiple  </a:t>
            </a:r>
            <a:r>
              <a:rPr sz="2800" spc="5" dirty="0">
                <a:latin typeface="Perpetua"/>
                <a:cs typeface="Perpetua"/>
              </a:rPr>
              <a:t>users </a:t>
            </a:r>
            <a:r>
              <a:rPr sz="2800" dirty="0">
                <a:latin typeface="Perpetua"/>
                <a:cs typeface="Perpetua"/>
              </a:rPr>
              <a:t>on a single </a:t>
            </a:r>
            <a:r>
              <a:rPr sz="2800" spc="-5" dirty="0">
                <a:latin typeface="Perpetua"/>
                <a:cs typeface="Perpetua"/>
              </a:rPr>
              <a:t>computer </a:t>
            </a:r>
            <a:r>
              <a:rPr sz="2800" spc="-15" dirty="0">
                <a:latin typeface="Perpetua"/>
                <a:cs typeface="Perpetua"/>
              </a:rPr>
              <a:t>at </a:t>
            </a:r>
            <a:r>
              <a:rPr sz="2800" dirty="0">
                <a:latin typeface="Perpetua"/>
                <a:cs typeface="Perpetua"/>
              </a:rPr>
              <a:t>a</a:t>
            </a:r>
            <a:r>
              <a:rPr sz="2800" spc="-15" dirty="0">
                <a:latin typeface="Perpetua"/>
                <a:cs typeface="Perpetua"/>
              </a:rPr>
              <a:t> </a:t>
            </a:r>
            <a:r>
              <a:rPr sz="2800" spc="-10" dirty="0">
                <a:latin typeface="Perpetua"/>
                <a:cs typeface="Perpetua"/>
              </a:rPr>
              <a:t>time.</a:t>
            </a:r>
            <a:endParaRPr sz="2800" dirty="0">
              <a:latin typeface="Perpetua"/>
              <a:cs typeface="Perpetua"/>
            </a:endParaRPr>
          </a:p>
          <a:p>
            <a:pPr marL="286385" marR="5080" indent="-274320" algn="just">
              <a:lnSpc>
                <a:spcPct val="100000"/>
              </a:lnSpc>
              <a:spcBef>
                <a:spcPts val="600"/>
              </a:spcBef>
              <a:buClr>
                <a:srgbClr val="D24717"/>
              </a:buClr>
              <a:buSzPct val="84615"/>
              <a:buFont typeface="Wingdings 2"/>
              <a:buChar char=""/>
              <a:tabLst>
                <a:tab pos="287020" algn="l"/>
              </a:tabLst>
            </a:pPr>
            <a:r>
              <a:rPr sz="2800" dirty="0">
                <a:latin typeface="Perpetua"/>
                <a:cs typeface="Perpetua"/>
              </a:rPr>
              <a:t>The </a:t>
            </a:r>
            <a:r>
              <a:rPr sz="2800" spc="-5" dirty="0">
                <a:latin typeface="Perpetua"/>
                <a:cs typeface="Perpetua"/>
              </a:rPr>
              <a:t>operating </a:t>
            </a:r>
            <a:r>
              <a:rPr sz="2800" dirty="0">
                <a:latin typeface="Perpetua"/>
                <a:cs typeface="Perpetua"/>
              </a:rPr>
              <a:t>systems do </a:t>
            </a:r>
            <a:r>
              <a:rPr sz="2800" spc="-5" dirty="0">
                <a:latin typeface="Perpetua"/>
                <a:cs typeface="Perpetua"/>
              </a:rPr>
              <a:t>not interfere </a:t>
            </a:r>
            <a:r>
              <a:rPr sz="2800" dirty="0">
                <a:latin typeface="Perpetua"/>
                <a:cs typeface="Perpetua"/>
              </a:rPr>
              <a:t>with </a:t>
            </a:r>
            <a:r>
              <a:rPr sz="2800" spc="10" dirty="0">
                <a:latin typeface="Perpetua"/>
                <a:cs typeface="Perpetua"/>
              </a:rPr>
              <a:t>each </a:t>
            </a:r>
            <a:r>
              <a:rPr sz="2800" spc="-5" dirty="0">
                <a:latin typeface="Perpetua"/>
                <a:cs typeface="Perpetua"/>
              </a:rPr>
              <a:t>other </a:t>
            </a:r>
            <a:r>
              <a:rPr sz="2800" spc="-25" dirty="0">
                <a:latin typeface="Perpetua"/>
                <a:cs typeface="Perpetua"/>
              </a:rPr>
              <a:t>even  </a:t>
            </a:r>
            <a:r>
              <a:rPr sz="2800" spc="-5" dirty="0">
                <a:latin typeface="Perpetua"/>
                <a:cs typeface="Perpetua"/>
              </a:rPr>
              <a:t>though </a:t>
            </a:r>
            <a:r>
              <a:rPr sz="2800" spc="-10" dirty="0">
                <a:latin typeface="Perpetua"/>
                <a:cs typeface="Perpetua"/>
              </a:rPr>
              <a:t>they </a:t>
            </a:r>
            <a:r>
              <a:rPr sz="2800" spc="-15" dirty="0">
                <a:latin typeface="Perpetua"/>
                <a:cs typeface="Perpetua"/>
              </a:rPr>
              <a:t>are </a:t>
            </a:r>
            <a:r>
              <a:rPr sz="2800" dirty="0">
                <a:latin typeface="Perpetua"/>
                <a:cs typeface="Perpetua"/>
              </a:rPr>
              <a:t>on the same</a:t>
            </a:r>
            <a:r>
              <a:rPr sz="2800" spc="15" dirty="0">
                <a:latin typeface="Perpetua"/>
                <a:cs typeface="Perpetua"/>
              </a:rPr>
              <a:t> </a:t>
            </a:r>
            <a:r>
              <a:rPr sz="2800" spc="-30" dirty="0">
                <a:latin typeface="Perpetua"/>
                <a:cs typeface="Perpetua"/>
              </a:rPr>
              <a:t>computer.</a:t>
            </a:r>
            <a:endParaRPr sz="2800" dirty="0">
              <a:latin typeface="Perpetua"/>
              <a:cs typeface="Perpetua"/>
            </a:endParaRPr>
          </a:p>
          <a:p>
            <a:pPr marL="743585" lvl="1" indent="-274320" algn="just">
              <a:spcBef>
                <a:spcPts val="605"/>
              </a:spcBef>
              <a:buClr>
                <a:srgbClr val="D24717"/>
              </a:buClr>
              <a:buSzPct val="84615"/>
              <a:buFont typeface="Wingdings 2"/>
              <a:buChar char=""/>
              <a:tabLst>
                <a:tab pos="287020" algn="l"/>
              </a:tabLst>
            </a:pPr>
            <a:r>
              <a:rPr sz="2800" spc="-5" dirty="0">
                <a:solidFill>
                  <a:srgbClr val="FF0000"/>
                </a:solidFill>
                <a:latin typeface="Perpetua"/>
                <a:cs typeface="Perpetua"/>
              </a:rPr>
              <a:t>Decoupling OS from the </a:t>
            </a:r>
            <a:r>
              <a:rPr sz="2800" spc="-15" dirty="0">
                <a:solidFill>
                  <a:srgbClr val="FF0000"/>
                </a:solidFill>
                <a:latin typeface="Perpetua"/>
                <a:cs typeface="Perpetua"/>
              </a:rPr>
              <a:t>Hardware </a:t>
            </a:r>
            <a:r>
              <a:rPr sz="2800" spc="-5" dirty="0">
                <a:solidFill>
                  <a:srgbClr val="FF0000"/>
                </a:solidFill>
                <a:latin typeface="Perpetua"/>
                <a:cs typeface="Perpetua"/>
              </a:rPr>
              <a:t>and</a:t>
            </a:r>
            <a:r>
              <a:rPr sz="2800" spc="25" dirty="0">
                <a:solidFill>
                  <a:srgbClr val="FF0000"/>
                </a:solidFill>
                <a:latin typeface="Perpetua"/>
                <a:cs typeface="Perpetua"/>
              </a:rPr>
              <a:t> </a:t>
            </a:r>
            <a:r>
              <a:rPr sz="2800" spc="-5" dirty="0">
                <a:solidFill>
                  <a:srgbClr val="FF0000"/>
                </a:solidFill>
                <a:latin typeface="Perpetua"/>
                <a:cs typeface="Perpetua"/>
              </a:rPr>
              <a:t>applications</a:t>
            </a:r>
            <a:endParaRPr sz="2800" dirty="0">
              <a:latin typeface="Perpetua"/>
              <a:cs typeface="Perpetua"/>
            </a:endParaRPr>
          </a:p>
          <a:p>
            <a:pPr marL="743585" lvl="1" indent="-274320" algn="just">
              <a:spcBef>
                <a:spcPts val="600"/>
              </a:spcBef>
              <a:buClr>
                <a:srgbClr val="D24717"/>
              </a:buClr>
              <a:buSzPct val="84615"/>
              <a:buFont typeface="Wingdings 2"/>
              <a:buChar char=""/>
              <a:tabLst>
                <a:tab pos="287020" algn="l"/>
              </a:tabLst>
            </a:pPr>
            <a:r>
              <a:rPr sz="2800" spc="-15" dirty="0">
                <a:latin typeface="Perpetua"/>
                <a:cs typeface="Perpetua"/>
              </a:rPr>
              <a:t>Advantage: </a:t>
            </a:r>
            <a:r>
              <a:rPr sz="2800" spc="-20" dirty="0">
                <a:latin typeface="Perpetua"/>
                <a:cs typeface="Perpetua"/>
              </a:rPr>
              <a:t>Fail </a:t>
            </a:r>
            <a:r>
              <a:rPr sz="2800" dirty="0">
                <a:latin typeface="Perpetua"/>
                <a:cs typeface="Perpetua"/>
              </a:rPr>
              <a:t>in </a:t>
            </a:r>
            <a:r>
              <a:rPr sz="2800" spc="-15" dirty="0">
                <a:latin typeface="Perpetua"/>
                <a:cs typeface="Perpetua"/>
              </a:rPr>
              <a:t>hardware </a:t>
            </a:r>
            <a:r>
              <a:rPr sz="2800" dirty="0">
                <a:latin typeface="Perpetua"/>
                <a:cs typeface="Perpetua"/>
              </a:rPr>
              <a:t>will not </a:t>
            </a:r>
            <a:r>
              <a:rPr sz="2800" spc="-5" dirty="0">
                <a:latin typeface="Perpetua"/>
                <a:cs typeface="Perpetua"/>
              </a:rPr>
              <a:t>affect </a:t>
            </a:r>
            <a:r>
              <a:rPr sz="2800" dirty="0">
                <a:latin typeface="Perpetua"/>
                <a:cs typeface="Perpetua"/>
              </a:rPr>
              <a:t>the</a:t>
            </a:r>
            <a:r>
              <a:rPr sz="2800" spc="-55" dirty="0">
                <a:latin typeface="Perpetua"/>
                <a:cs typeface="Perpetua"/>
              </a:rPr>
              <a:t> </a:t>
            </a:r>
            <a:r>
              <a:rPr sz="2800" spc="-15" dirty="0">
                <a:latin typeface="Perpetua"/>
                <a:cs typeface="Perpetua"/>
              </a:rPr>
              <a:t>software.</a:t>
            </a:r>
            <a:endParaRPr sz="2800" dirty="0">
              <a:latin typeface="Perpetua"/>
              <a:cs typeface="Perpetua"/>
            </a:endParaRPr>
          </a:p>
        </p:txBody>
      </p:sp>
      <p:sp>
        <p:nvSpPr>
          <p:cNvPr id="4" name="object 4"/>
          <p:cNvSpPr/>
          <p:nvPr/>
        </p:nvSpPr>
        <p:spPr>
          <a:xfrm>
            <a:off x="146304" y="6210300"/>
            <a:ext cx="457200" cy="457200"/>
          </a:xfrm>
          <a:custGeom>
            <a:avLst/>
            <a:gdLst/>
            <a:ahLst/>
            <a:cxnLst/>
            <a:rect l="l" t="t" r="r" b="b"/>
            <a:pathLst>
              <a:path w="457200" h="457200">
                <a:moveTo>
                  <a:pt x="228600" y="0"/>
                </a:moveTo>
                <a:lnTo>
                  <a:pt x="182529" y="4644"/>
                </a:lnTo>
                <a:lnTo>
                  <a:pt x="139619" y="17964"/>
                </a:lnTo>
                <a:lnTo>
                  <a:pt x="100788" y="39041"/>
                </a:lnTo>
                <a:lnTo>
                  <a:pt x="66955" y="66955"/>
                </a:lnTo>
                <a:lnTo>
                  <a:pt x="39041" y="100788"/>
                </a:lnTo>
                <a:lnTo>
                  <a:pt x="17964" y="139619"/>
                </a:lnTo>
                <a:lnTo>
                  <a:pt x="4644" y="182529"/>
                </a:lnTo>
                <a:lnTo>
                  <a:pt x="0" y="228600"/>
                </a:lnTo>
                <a:lnTo>
                  <a:pt x="4644" y="274670"/>
                </a:lnTo>
                <a:lnTo>
                  <a:pt x="17964" y="317580"/>
                </a:lnTo>
                <a:lnTo>
                  <a:pt x="39041" y="356411"/>
                </a:lnTo>
                <a:lnTo>
                  <a:pt x="66955" y="390244"/>
                </a:lnTo>
                <a:lnTo>
                  <a:pt x="100788" y="418158"/>
                </a:lnTo>
                <a:lnTo>
                  <a:pt x="139619" y="439235"/>
                </a:lnTo>
                <a:lnTo>
                  <a:pt x="182529" y="452555"/>
                </a:lnTo>
                <a:lnTo>
                  <a:pt x="228600" y="457200"/>
                </a:lnTo>
                <a:lnTo>
                  <a:pt x="274670" y="452555"/>
                </a:lnTo>
                <a:lnTo>
                  <a:pt x="317580" y="439235"/>
                </a:lnTo>
                <a:lnTo>
                  <a:pt x="356411" y="418158"/>
                </a:lnTo>
                <a:lnTo>
                  <a:pt x="390244" y="390244"/>
                </a:lnTo>
                <a:lnTo>
                  <a:pt x="418158" y="356411"/>
                </a:lnTo>
                <a:lnTo>
                  <a:pt x="439235" y="317580"/>
                </a:lnTo>
                <a:lnTo>
                  <a:pt x="452555" y="274670"/>
                </a:lnTo>
                <a:lnTo>
                  <a:pt x="457200" y="228600"/>
                </a:lnTo>
                <a:lnTo>
                  <a:pt x="452555" y="182529"/>
                </a:lnTo>
                <a:lnTo>
                  <a:pt x="439235" y="139619"/>
                </a:lnTo>
                <a:lnTo>
                  <a:pt x="418158" y="100788"/>
                </a:lnTo>
                <a:lnTo>
                  <a:pt x="390244" y="66955"/>
                </a:lnTo>
                <a:lnTo>
                  <a:pt x="356411" y="39041"/>
                </a:lnTo>
                <a:lnTo>
                  <a:pt x="317580" y="17964"/>
                </a:lnTo>
                <a:lnTo>
                  <a:pt x="274670" y="4644"/>
                </a:lnTo>
                <a:lnTo>
                  <a:pt x="228600" y="0"/>
                </a:lnTo>
                <a:close/>
              </a:path>
            </a:pathLst>
          </a:custGeom>
          <a:solidFill>
            <a:srgbClr val="D24717"/>
          </a:solidFill>
        </p:spPr>
        <p:txBody>
          <a:bodyPr wrap="square" lIns="0" tIns="0" rIns="0" bIns="0" rtlCol="0"/>
          <a:lstStyle/>
          <a:p>
            <a:endParaRPr/>
          </a:p>
        </p:txBody>
      </p:sp>
      <p:sp>
        <p:nvSpPr>
          <p:cNvPr id="7" name="Date Placeholder 6">
            <a:extLst>
              <a:ext uri="{FF2B5EF4-FFF2-40B4-BE49-F238E27FC236}">
                <a16:creationId xmlns:a16="http://schemas.microsoft.com/office/drawing/2014/main" id="{3ACD1D76-8C95-461C-AE47-C0BF0DD8303F}"/>
              </a:ext>
            </a:extLst>
          </p:cNvPr>
          <p:cNvSpPr>
            <a:spLocks noGrp="1"/>
          </p:cNvSpPr>
          <p:nvPr>
            <p:ph type="dt" sz="half" idx="6"/>
          </p:nvPr>
        </p:nvSpPr>
        <p:spPr/>
        <p:txBody>
          <a:bodyPr/>
          <a:lstStyle/>
          <a:p>
            <a:fld id="{3A92B501-7F36-4179-A36F-695D94550A05}" type="datetime2">
              <a:rPr lang="en-US" smtClean="0"/>
              <a:t>Monday, August 26, 2019</a:t>
            </a:fld>
            <a:endParaRPr lang="en-US" dirty="0"/>
          </a:p>
        </p:txBody>
      </p:sp>
      <p:sp>
        <p:nvSpPr>
          <p:cNvPr id="5" name="Slide Number Placeholder 4">
            <a:extLst>
              <a:ext uri="{FF2B5EF4-FFF2-40B4-BE49-F238E27FC236}">
                <a16:creationId xmlns:a16="http://schemas.microsoft.com/office/drawing/2014/main" id="{EB66E42C-4572-4B57-B330-031E9648003D}"/>
              </a:ext>
            </a:extLst>
          </p:cNvPr>
          <p:cNvSpPr>
            <a:spLocks noGrp="1"/>
          </p:cNvSpPr>
          <p:nvPr>
            <p:ph type="sldNum" sz="quarter" idx="7"/>
          </p:nvPr>
        </p:nvSpPr>
        <p:spPr/>
        <p:txBody>
          <a:bodyPr/>
          <a:lstStyle/>
          <a:p>
            <a:pPr marL="25400">
              <a:lnSpc>
                <a:spcPts val="1664"/>
              </a:lnSpc>
            </a:pPr>
            <a:fld id="{81D60167-4931-47E6-BA6A-407CBD079E47}" type="slidenum">
              <a:rPr lang="en-IN" smtClean="0"/>
              <a:t>39</a:t>
            </a:fld>
            <a:endParaRPr lang="en-I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1EDED0F-D1AA-43C7-A4ED-549D9F44D9B2}"/>
              </a:ext>
            </a:extLst>
          </p:cNvPr>
          <p:cNvSpPr>
            <a:spLocks noGrp="1"/>
          </p:cNvSpPr>
          <p:nvPr>
            <p:ph type="dt" sz="half" idx="6"/>
          </p:nvPr>
        </p:nvSpPr>
        <p:spPr/>
        <p:txBody>
          <a:bodyPr/>
          <a:lstStyle/>
          <a:p>
            <a:fld id="{2324A3BC-ECDA-44A7-8C08-2BB50EFFEBCA}" type="datetime2">
              <a:rPr lang="en-US" smtClean="0"/>
              <a:t>Monday, August 26, 2019</a:t>
            </a:fld>
            <a:endParaRPr lang="en-US"/>
          </a:p>
        </p:txBody>
      </p:sp>
      <p:sp>
        <p:nvSpPr>
          <p:cNvPr id="3" name="Text Placeholder 2">
            <a:extLst>
              <a:ext uri="{FF2B5EF4-FFF2-40B4-BE49-F238E27FC236}">
                <a16:creationId xmlns:a16="http://schemas.microsoft.com/office/drawing/2014/main" id="{FC48B463-18F4-40EB-9893-29FB7B7F129E}"/>
              </a:ext>
            </a:extLst>
          </p:cNvPr>
          <p:cNvSpPr>
            <a:spLocks noGrp="1"/>
          </p:cNvSpPr>
          <p:nvPr>
            <p:ph type="body" sz="quarter" idx="10"/>
          </p:nvPr>
        </p:nvSpPr>
        <p:spPr>
          <a:xfrm>
            <a:off x="376238" y="381000"/>
            <a:ext cx="8462962" cy="2585323"/>
          </a:xfrm>
        </p:spPr>
        <p:txBody>
          <a:bodyPr/>
          <a:lstStyle/>
          <a:p>
            <a:r>
              <a:rPr lang="en-US" b="1" dirty="0"/>
              <a:t>Why the Name Cloud?</a:t>
            </a:r>
          </a:p>
          <a:p>
            <a:r>
              <a:rPr lang="en-US" dirty="0"/>
              <a:t>The term “Cloud” came from a network design that was used by network engineers to represent the location of various network devices and their inter-connection.  The shape of this network design was like a cloud.</a:t>
            </a:r>
          </a:p>
          <a:p>
            <a:endParaRPr lang="en-IN" dirty="0"/>
          </a:p>
        </p:txBody>
      </p:sp>
      <p:pic>
        <p:nvPicPr>
          <p:cNvPr id="3074" name="Picture 2" descr="Image result for network cloud">
            <a:extLst>
              <a:ext uri="{FF2B5EF4-FFF2-40B4-BE49-F238E27FC236}">
                <a16:creationId xmlns:a16="http://schemas.microsoft.com/office/drawing/2014/main" id="{B4F096DC-AB71-4104-85E8-ECF4950128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81400" y="2438400"/>
            <a:ext cx="5376069" cy="4203550"/>
          </a:xfrm>
          <a:prstGeom prst="rect">
            <a:avLst/>
          </a:prstGeom>
          <a:noFill/>
          <a:extLst>
            <a:ext uri="{909E8E84-426E-40DD-AFC4-6F175D3DCCD1}">
              <a14:hiddenFill xmlns:a14="http://schemas.microsoft.com/office/drawing/2010/main">
                <a:solidFill>
                  <a:srgbClr val="FFFFFF"/>
                </a:solidFill>
              </a14:hiddenFill>
            </a:ext>
          </a:extLst>
        </p:spPr>
      </p:pic>
      <p:sp>
        <p:nvSpPr>
          <p:cNvPr id="6" name="Slide Number Placeholder 5">
            <a:extLst>
              <a:ext uri="{FF2B5EF4-FFF2-40B4-BE49-F238E27FC236}">
                <a16:creationId xmlns:a16="http://schemas.microsoft.com/office/drawing/2014/main" id="{CBAE9806-9DA1-4598-BB94-8E5AC1968C74}"/>
              </a:ext>
            </a:extLst>
          </p:cNvPr>
          <p:cNvSpPr>
            <a:spLocks noGrp="1"/>
          </p:cNvSpPr>
          <p:nvPr>
            <p:ph type="sldNum" sz="quarter" idx="7"/>
          </p:nvPr>
        </p:nvSpPr>
        <p:spPr>
          <a:xfrm>
            <a:off x="243128" y="6248400"/>
            <a:ext cx="264795" cy="227965"/>
          </a:xfrm>
        </p:spPr>
        <p:txBody>
          <a:bodyPr/>
          <a:lstStyle/>
          <a:p>
            <a:pPr marL="25400">
              <a:lnSpc>
                <a:spcPts val="1664"/>
              </a:lnSpc>
            </a:pPr>
            <a:fld id="{81D60167-4931-47E6-BA6A-407CBD079E47}" type="slidenum">
              <a:rPr lang="en-IN" smtClean="0"/>
              <a:t>4</a:t>
            </a:fld>
            <a:endParaRPr lang="en-IN" dirty="0"/>
          </a:p>
        </p:txBody>
      </p:sp>
    </p:spTree>
    <p:extLst>
      <p:ext uri="{BB962C8B-B14F-4D97-AF65-F5344CB8AC3E}">
        <p14:creationId xmlns:p14="http://schemas.microsoft.com/office/powerpoint/2010/main" val="1292963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A6B19A-D094-4A70-86DF-4F12072C0FFE}"/>
              </a:ext>
            </a:extLst>
          </p:cNvPr>
          <p:cNvSpPr>
            <a:spLocks noGrp="1"/>
          </p:cNvSpPr>
          <p:nvPr>
            <p:ph type="title"/>
          </p:nvPr>
        </p:nvSpPr>
        <p:spPr>
          <a:xfrm>
            <a:off x="685800" y="345302"/>
            <a:ext cx="7907629" cy="492443"/>
          </a:xfrm>
        </p:spPr>
        <p:txBody>
          <a:bodyPr/>
          <a:lstStyle/>
          <a:p>
            <a:r>
              <a:rPr lang="en-US" sz="3200" kern="1200" dirty="0"/>
              <a:t>What is the concept behind the Virtualization?</a:t>
            </a:r>
            <a:endParaRPr lang="en-IN" sz="3200" dirty="0"/>
          </a:p>
        </p:txBody>
      </p:sp>
      <p:sp>
        <p:nvSpPr>
          <p:cNvPr id="3" name="Text Placeholder 2">
            <a:extLst>
              <a:ext uri="{FF2B5EF4-FFF2-40B4-BE49-F238E27FC236}">
                <a16:creationId xmlns:a16="http://schemas.microsoft.com/office/drawing/2014/main" id="{7A29DF56-AD4F-4FCD-9BEF-2E98B112D588}"/>
              </a:ext>
            </a:extLst>
          </p:cNvPr>
          <p:cNvSpPr>
            <a:spLocks noGrp="1"/>
          </p:cNvSpPr>
          <p:nvPr>
            <p:ph type="body" idx="1"/>
          </p:nvPr>
        </p:nvSpPr>
        <p:spPr>
          <a:xfrm>
            <a:off x="507923" y="838200"/>
            <a:ext cx="8255077" cy="6001643"/>
          </a:xfrm>
        </p:spPr>
        <p:txBody>
          <a:bodyPr/>
          <a:lstStyle/>
          <a:p>
            <a:pPr marL="457200" indent="-457200" algn="just">
              <a:buFont typeface="Arial" panose="020B0604020202020204" pitchFamily="34" charset="0"/>
              <a:buChar char="•"/>
            </a:pPr>
            <a:r>
              <a:rPr lang="en-US" sz="2800" kern="1200" dirty="0"/>
              <a:t>Creation of a virtual machine over existing operating system and hardware is known as Hardware Virtualization. A Virtual machine provides an environment that is logically separated from the underlying hardware.</a:t>
            </a:r>
          </a:p>
          <a:p>
            <a:pPr marL="457200" indent="-457200" algn="just">
              <a:buFont typeface="Arial" panose="020B0604020202020204" pitchFamily="34" charset="0"/>
              <a:buChar char="•"/>
            </a:pPr>
            <a:r>
              <a:rPr lang="en-US" sz="2800" kern="1200" dirty="0"/>
              <a:t>The machine on which the virtual machine is going to create is known as </a:t>
            </a:r>
            <a:r>
              <a:rPr lang="en-US" sz="2800" b="1" kern="1200" dirty="0"/>
              <a:t>Host Machine</a:t>
            </a:r>
            <a:r>
              <a:rPr lang="en-US" sz="2800" kern="1200" dirty="0"/>
              <a:t> and that virtual machine is referred as a </a:t>
            </a:r>
            <a:r>
              <a:rPr lang="en-US" sz="2800" b="1" kern="1200" dirty="0"/>
              <a:t>Guest Machine</a:t>
            </a:r>
          </a:p>
          <a:p>
            <a:pPr algn="just"/>
            <a:r>
              <a:rPr lang="en-US" sz="2800" b="1" kern="1200" dirty="0"/>
              <a:t>Types of Virtualization:</a:t>
            </a:r>
          </a:p>
          <a:p>
            <a:pPr marL="898525" indent="-365125" algn="just">
              <a:buFont typeface="Arial" panose="020B0604020202020204" pitchFamily="34" charset="0"/>
              <a:buChar char="•"/>
            </a:pPr>
            <a:r>
              <a:rPr lang="en-US" sz="2800" kern="1200" dirty="0"/>
              <a:t>Network Virtualization</a:t>
            </a:r>
          </a:p>
          <a:p>
            <a:pPr marL="898525" indent="-365125" algn="just">
              <a:buFont typeface="Arial" panose="020B0604020202020204" pitchFamily="34" charset="0"/>
              <a:buChar char="•"/>
            </a:pPr>
            <a:r>
              <a:rPr lang="en-US" sz="2800" kern="1200" dirty="0"/>
              <a:t>Storage Virtualization </a:t>
            </a:r>
          </a:p>
          <a:p>
            <a:pPr marL="898525" indent="-365125" algn="just">
              <a:buFont typeface="Arial" panose="020B0604020202020204" pitchFamily="34" charset="0"/>
              <a:buChar char="•"/>
            </a:pPr>
            <a:r>
              <a:rPr lang="en-US" sz="2800" kern="1200" dirty="0"/>
              <a:t>Server Virtualization.</a:t>
            </a:r>
          </a:p>
          <a:p>
            <a:pPr marL="898525" indent="-365125" algn="just">
              <a:buFont typeface="Arial" panose="020B0604020202020204" pitchFamily="34" charset="0"/>
              <a:buChar char="•"/>
            </a:pPr>
            <a:r>
              <a:rPr lang="en-US" sz="2800" kern="1200" dirty="0"/>
              <a:t>Hardware Virtualization.</a:t>
            </a:r>
          </a:p>
          <a:p>
            <a:pPr marL="898525" indent="-365125" algn="just">
              <a:buFont typeface="Arial" panose="020B0604020202020204" pitchFamily="34" charset="0"/>
              <a:buChar char="•"/>
            </a:pPr>
            <a:r>
              <a:rPr lang="en-US" sz="2800" kern="1200" dirty="0"/>
              <a:t>Operating system Virtualization..</a:t>
            </a:r>
          </a:p>
          <a:p>
            <a:pPr algn="just"/>
            <a:endParaRPr lang="en-IN" dirty="0"/>
          </a:p>
        </p:txBody>
      </p:sp>
      <p:sp>
        <p:nvSpPr>
          <p:cNvPr id="4" name="Date Placeholder 3">
            <a:extLst>
              <a:ext uri="{FF2B5EF4-FFF2-40B4-BE49-F238E27FC236}">
                <a16:creationId xmlns:a16="http://schemas.microsoft.com/office/drawing/2014/main" id="{98EA63B1-C65D-49A2-947C-64774020E329}"/>
              </a:ext>
            </a:extLst>
          </p:cNvPr>
          <p:cNvSpPr>
            <a:spLocks noGrp="1"/>
          </p:cNvSpPr>
          <p:nvPr>
            <p:ph type="dt" sz="half" idx="6"/>
          </p:nvPr>
        </p:nvSpPr>
        <p:spPr/>
        <p:txBody>
          <a:bodyPr/>
          <a:lstStyle/>
          <a:p>
            <a:fld id="{2EE5B8DB-B91C-495E-9C71-A8A6F8739A78}" type="datetime2">
              <a:rPr lang="en-US" smtClean="0"/>
              <a:t>Monday, August 26, 2019</a:t>
            </a:fld>
            <a:endParaRPr lang="en-US" dirty="0"/>
          </a:p>
        </p:txBody>
      </p:sp>
      <p:sp>
        <p:nvSpPr>
          <p:cNvPr id="5" name="Slide Number Placeholder 4">
            <a:extLst>
              <a:ext uri="{FF2B5EF4-FFF2-40B4-BE49-F238E27FC236}">
                <a16:creationId xmlns:a16="http://schemas.microsoft.com/office/drawing/2014/main" id="{17286628-84B3-488C-857A-E0E080C7FCAA}"/>
              </a:ext>
            </a:extLst>
          </p:cNvPr>
          <p:cNvSpPr>
            <a:spLocks noGrp="1"/>
          </p:cNvSpPr>
          <p:nvPr>
            <p:ph type="sldNum" sz="quarter" idx="7"/>
          </p:nvPr>
        </p:nvSpPr>
        <p:spPr>
          <a:xfrm>
            <a:off x="243128" y="6401435"/>
            <a:ext cx="264795" cy="227965"/>
          </a:xfrm>
        </p:spPr>
        <p:txBody>
          <a:bodyPr/>
          <a:lstStyle/>
          <a:p>
            <a:pPr marL="25400">
              <a:lnSpc>
                <a:spcPts val="1664"/>
              </a:lnSpc>
            </a:pPr>
            <a:fld id="{81D60167-4931-47E6-BA6A-407CBD079E47}" type="slidenum">
              <a:rPr lang="en-IN" smtClean="0"/>
              <a:t>40</a:t>
            </a:fld>
            <a:endParaRPr lang="en-IN" dirty="0"/>
          </a:p>
        </p:txBody>
      </p:sp>
    </p:spTree>
    <p:extLst>
      <p:ext uri="{BB962C8B-B14F-4D97-AF65-F5344CB8AC3E}">
        <p14:creationId xmlns:p14="http://schemas.microsoft.com/office/powerpoint/2010/main" val="1170994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26DE36-BEE8-4886-8D7F-49E56A1301DB}"/>
              </a:ext>
            </a:extLst>
          </p:cNvPr>
          <p:cNvSpPr>
            <a:spLocks noGrp="1"/>
          </p:cNvSpPr>
          <p:nvPr>
            <p:ph type="title"/>
          </p:nvPr>
        </p:nvSpPr>
        <p:spPr>
          <a:xfrm>
            <a:off x="838200" y="345302"/>
            <a:ext cx="7924800" cy="553998"/>
          </a:xfrm>
        </p:spPr>
        <p:txBody>
          <a:bodyPr/>
          <a:lstStyle/>
          <a:p>
            <a:r>
              <a:rPr lang="en-IN" sz="3600" spc="-1" dirty="0">
                <a:solidFill>
                  <a:srgbClr val="000000"/>
                </a:solidFill>
                <a:uFill>
                  <a:solidFill>
                    <a:srgbClr val="FFFFFF"/>
                  </a:solidFill>
                </a:uFill>
                <a:latin typeface="Arial"/>
              </a:rPr>
              <a:t>Virtualization vs. Cloud Computing</a:t>
            </a:r>
            <a:endParaRPr lang="en-IN" sz="3600" dirty="0"/>
          </a:p>
        </p:txBody>
      </p:sp>
      <p:sp>
        <p:nvSpPr>
          <p:cNvPr id="3" name="Text Placeholder 2">
            <a:extLst>
              <a:ext uri="{FF2B5EF4-FFF2-40B4-BE49-F238E27FC236}">
                <a16:creationId xmlns:a16="http://schemas.microsoft.com/office/drawing/2014/main" id="{FCD9E02E-5C1E-4BBB-BF2B-BF510B1D4474}"/>
              </a:ext>
            </a:extLst>
          </p:cNvPr>
          <p:cNvSpPr>
            <a:spLocks noGrp="1"/>
          </p:cNvSpPr>
          <p:nvPr>
            <p:ph type="body" idx="1"/>
          </p:nvPr>
        </p:nvSpPr>
        <p:spPr>
          <a:xfrm>
            <a:off x="838201" y="1201736"/>
            <a:ext cx="7620000" cy="4308872"/>
          </a:xfrm>
        </p:spPr>
        <p:txBody>
          <a:bodyPr/>
          <a:lstStyle/>
          <a:p>
            <a:pPr marL="457200" indent="-457200" algn="just">
              <a:buFont typeface="Arial" panose="020B0604020202020204" pitchFamily="34" charset="0"/>
              <a:buChar char="•"/>
            </a:pPr>
            <a:r>
              <a:rPr lang="en-IN" sz="2800" spc="-1" dirty="0">
                <a:solidFill>
                  <a:srgbClr val="000000"/>
                </a:solidFill>
                <a:uFill>
                  <a:solidFill>
                    <a:srgbClr val="FFFFFF"/>
                  </a:solidFill>
                </a:uFill>
                <a:latin typeface="Perpetua" panose="02020502060401020303" pitchFamily="18" charset="0"/>
              </a:rPr>
              <a:t>Virtualization changes the </a:t>
            </a:r>
            <a:r>
              <a:rPr lang="en-IN" sz="2800" spc="-1" dirty="0">
                <a:solidFill>
                  <a:srgbClr val="002060"/>
                </a:solidFill>
                <a:uFill>
                  <a:solidFill>
                    <a:srgbClr val="FFFFFF"/>
                  </a:solidFill>
                </a:uFill>
                <a:latin typeface="Perpetua" panose="02020502060401020303" pitchFamily="18" charset="0"/>
              </a:rPr>
              <a:t>hardware-software</a:t>
            </a:r>
            <a:r>
              <a:rPr lang="en-IN" sz="2800" spc="-1" dirty="0">
                <a:solidFill>
                  <a:srgbClr val="000000"/>
                </a:solidFill>
                <a:uFill>
                  <a:solidFill>
                    <a:srgbClr val="FFFFFF"/>
                  </a:solidFill>
                </a:uFill>
                <a:latin typeface="Perpetua" panose="02020502060401020303" pitchFamily="18" charset="0"/>
              </a:rPr>
              <a:t> relations and is one of the foundational elements of cloud computing technology that helps utilize cloud computing capabilities to the full. </a:t>
            </a:r>
          </a:p>
          <a:p>
            <a:pPr marL="457200" indent="-457200" algn="just">
              <a:buFont typeface="Arial" panose="020B0604020202020204" pitchFamily="34" charset="0"/>
              <a:buChar char="•"/>
            </a:pPr>
            <a:r>
              <a:rPr lang="en-IN" sz="2800" spc="-1" dirty="0">
                <a:solidFill>
                  <a:srgbClr val="000000"/>
                </a:solidFill>
                <a:uFill>
                  <a:solidFill>
                    <a:srgbClr val="FFFFFF"/>
                  </a:solidFill>
                </a:uFill>
                <a:latin typeface="Perpetua" panose="02020502060401020303" pitchFamily="18" charset="0"/>
              </a:rPr>
              <a:t>Cloud computing refers to the service that results from that change. </a:t>
            </a:r>
          </a:p>
          <a:p>
            <a:pPr marL="457200" indent="-457200" algn="just">
              <a:buFont typeface="Arial" panose="020B0604020202020204" pitchFamily="34" charset="0"/>
              <a:buChar char="•"/>
            </a:pPr>
            <a:r>
              <a:rPr lang="en-IN" sz="2800" spc="-1" dirty="0">
                <a:solidFill>
                  <a:srgbClr val="000000"/>
                </a:solidFill>
                <a:uFill>
                  <a:solidFill>
                    <a:srgbClr val="FFFFFF"/>
                  </a:solidFill>
                </a:uFill>
                <a:latin typeface="Perpetua" panose="02020502060401020303" pitchFamily="18" charset="0"/>
              </a:rPr>
              <a:t>It describes the delivery of </a:t>
            </a:r>
            <a:r>
              <a:rPr lang="en-IN" sz="2800" spc="-1" dirty="0">
                <a:solidFill>
                  <a:srgbClr val="002060"/>
                </a:solidFill>
                <a:uFill>
                  <a:solidFill>
                    <a:srgbClr val="FFFFFF"/>
                  </a:solidFill>
                </a:uFill>
                <a:latin typeface="Perpetua" panose="02020502060401020303" pitchFamily="18" charset="0"/>
              </a:rPr>
              <a:t>shared </a:t>
            </a:r>
            <a:r>
              <a:rPr lang="en-IN" sz="2800" spc="-1" dirty="0">
                <a:solidFill>
                  <a:srgbClr val="000000"/>
                </a:solidFill>
                <a:uFill>
                  <a:solidFill>
                    <a:srgbClr val="FFFFFF"/>
                  </a:solidFill>
                </a:uFill>
                <a:latin typeface="Perpetua" panose="02020502060401020303" pitchFamily="18" charset="0"/>
              </a:rPr>
              <a:t>computing </a:t>
            </a:r>
            <a:r>
              <a:rPr lang="en-IN" sz="2800" spc="-1" dirty="0">
                <a:solidFill>
                  <a:srgbClr val="002060"/>
                </a:solidFill>
                <a:uFill>
                  <a:solidFill>
                    <a:srgbClr val="FFFFFF"/>
                  </a:solidFill>
                </a:uFill>
                <a:latin typeface="Perpetua" panose="02020502060401020303" pitchFamily="18" charset="0"/>
              </a:rPr>
              <a:t>resources</a:t>
            </a:r>
            <a:r>
              <a:rPr lang="en-IN" sz="2800" spc="-1" dirty="0">
                <a:solidFill>
                  <a:srgbClr val="000000"/>
                </a:solidFill>
                <a:uFill>
                  <a:solidFill>
                    <a:srgbClr val="FFFFFF"/>
                  </a:solidFill>
                </a:uFill>
                <a:latin typeface="Perpetua" panose="02020502060401020303" pitchFamily="18" charset="0"/>
              </a:rPr>
              <a:t>, SaaS and on-demand services through the Internet.</a:t>
            </a:r>
          </a:p>
          <a:p>
            <a:pPr marL="457200" indent="-457200" algn="just">
              <a:buFont typeface="Arial" panose="020B0604020202020204" pitchFamily="34" charset="0"/>
              <a:buChar char="•"/>
            </a:pPr>
            <a:r>
              <a:rPr lang="en-IN" sz="2800" spc="-1" dirty="0">
                <a:solidFill>
                  <a:srgbClr val="000000"/>
                </a:solidFill>
                <a:uFill>
                  <a:solidFill>
                    <a:srgbClr val="FFFFFF"/>
                  </a:solidFill>
                </a:uFill>
                <a:latin typeface="Perpetua" panose="02020502060401020303" pitchFamily="18" charset="0"/>
              </a:rPr>
              <a:t>Virtualization and cloud computing </a:t>
            </a:r>
            <a:r>
              <a:rPr lang="en-IN" sz="2800" spc="-1" dirty="0">
                <a:solidFill>
                  <a:srgbClr val="002060"/>
                </a:solidFill>
                <a:uFill>
                  <a:solidFill>
                    <a:srgbClr val="FFFFFF"/>
                  </a:solidFill>
                </a:uFill>
                <a:latin typeface="Perpetua" panose="02020502060401020303" pitchFamily="18" charset="0"/>
              </a:rPr>
              <a:t>work together </a:t>
            </a:r>
            <a:r>
              <a:rPr lang="en-IN" sz="2800" spc="-1" dirty="0">
                <a:solidFill>
                  <a:srgbClr val="000000"/>
                </a:solidFill>
                <a:uFill>
                  <a:solidFill>
                    <a:srgbClr val="FFFFFF"/>
                  </a:solidFill>
                </a:uFill>
                <a:latin typeface="Perpetua" panose="02020502060401020303" pitchFamily="18" charset="0"/>
              </a:rPr>
              <a:t>to provide different types of services</a:t>
            </a:r>
          </a:p>
        </p:txBody>
      </p:sp>
      <p:sp>
        <p:nvSpPr>
          <p:cNvPr id="4" name="Date Placeholder 3">
            <a:extLst>
              <a:ext uri="{FF2B5EF4-FFF2-40B4-BE49-F238E27FC236}">
                <a16:creationId xmlns:a16="http://schemas.microsoft.com/office/drawing/2014/main" id="{10DA78D7-5752-4C3A-8626-6B1690AD4692}"/>
              </a:ext>
            </a:extLst>
          </p:cNvPr>
          <p:cNvSpPr>
            <a:spLocks noGrp="1"/>
          </p:cNvSpPr>
          <p:nvPr>
            <p:ph type="dt" sz="half" idx="6"/>
          </p:nvPr>
        </p:nvSpPr>
        <p:spPr/>
        <p:txBody>
          <a:bodyPr/>
          <a:lstStyle/>
          <a:p>
            <a:fld id="{2EE5B8DB-B91C-495E-9C71-A8A6F8739A78}" type="datetime2">
              <a:rPr lang="en-US" smtClean="0"/>
              <a:t>Monday, August 26, 2019</a:t>
            </a:fld>
            <a:endParaRPr lang="en-US" dirty="0"/>
          </a:p>
        </p:txBody>
      </p:sp>
      <p:sp>
        <p:nvSpPr>
          <p:cNvPr id="5" name="Slide Number Placeholder 4">
            <a:extLst>
              <a:ext uri="{FF2B5EF4-FFF2-40B4-BE49-F238E27FC236}">
                <a16:creationId xmlns:a16="http://schemas.microsoft.com/office/drawing/2014/main" id="{E0919E12-3C35-4CFF-BC43-835199A5B0F4}"/>
              </a:ext>
            </a:extLst>
          </p:cNvPr>
          <p:cNvSpPr>
            <a:spLocks noGrp="1"/>
          </p:cNvSpPr>
          <p:nvPr>
            <p:ph type="sldNum" sz="quarter" idx="7"/>
          </p:nvPr>
        </p:nvSpPr>
        <p:spPr/>
        <p:txBody>
          <a:bodyPr/>
          <a:lstStyle/>
          <a:p>
            <a:pPr marL="25400">
              <a:lnSpc>
                <a:spcPts val="1664"/>
              </a:lnSpc>
            </a:pPr>
            <a:fld id="{81D60167-4931-47E6-BA6A-407CBD079E47}" type="slidenum">
              <a:rPr lang="en-IN" smtClean="0"/>
              <a:t>41</a:t>
            </a:fld>
            <a:endParaRPr lang="en-IN" dirty="0"/>
          </a:p>
        </p:txBody>
      </p:sp>
    </p:spTree>
    <p:extLst>
      <p:ext uri="{BB962C8B-B14F-4D97-AF65-F5344CB8AC3E}">
        <p14:creationId xmlns:p14="http://schemas.microsoft.com/office/powerpoint/2010/main" val="64366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64965-EC99-4D30-8579-CCBB75390541}"/>
              </a:ext>
            </a:extLst>
          </p:cNvPr>
          <p:cNvSpPr>
            <a:spLocks noGrp="1"/>
          </p:cNvSpPr>
          <p:nvPr>
            <p:ph type="title"/>
          </p:nvPr>
        </p:nvSpPr>
        <p:spPr>
          <a:xfrm>
            <a:off x="838200" y="345302"/>
            <a:ext cx="7315200" cy="492443"/>
          </a:xfrm>
        </p:spPr>
        <p:txBody>
          <a:bodyPr/>
          <a:lstStyle/>
          <a:p>
            <a:r>
              <a:rPr lang="en-IN" sz="3200" dirty="0"/>
              <a:t>Virtualization types explanation</a:t>
            </a:r>
          </a:p>
        </p:txBody>
      </p:sp>
      <p:sp>
        <p:nvSpPr>
          <p:cNvPr id="3" name="Text Placeholder 2">
            <a:extLst>
              <a:ext uri="{FF2B5EF4-FFF2-40B4-BE49-F238E27FC236}">
                <a16:creationId xmlns:a16="http://schemas.microsoft.com/office/drawing/2014/main" id="{C4231AB6-C7A0-4574-8F14-C2F3ED2C9002}"/>
              </a:ext>
            </a:extLst>
          </p:cNvPr>
          <p:cNvSpPr>
            <a:spLocks noGrp="1"/>
          </p:cNvSpPr>
          <p:nvPr>
            <p:ph type="body" idx="1"/>
          </p:nvPr>
        </p:nvSpPr>
        <p:spPr>
          <a:xfrm>
            <a:off x="507923" y="980302"/>
            <a:ext cx="8085506" cy="4739759"/>
          </a:xfrm>
        </p:spPr>
        <p:txBody>
          <a:bodyPr/>
          <a:lstStyle/>
          <a:p>
            <a:pPr marL="457200" indent="-457200" algn="just">
              <a:buFont typeface="Arial" panose="020B0604020202020204" pitchFamily="34" charset="0"/>
              <a:buChar char="•"/>
            </a:pPr>
            <a:r>
              <a:rPr lang="en-IN" sz="2800" b="1" spc="-1" dirty="0">
                <a:solidFill>
                  <a:srgbClr val="000000"/>
                </a:solidFill>
                <a:uFill>
                  <a:solidFill>
                    <a:srgbClr val="FFFFFF"/>
                  </a:solidFill>
                </a:uFill>
                <a:latin typeface="Perpetua" panose="02020502060401020303" pitchFamily="18" charset="0"/>
              </a:rPr>
              <a:t>Network virtualization </a:t>
            </a:r>
            <a:r>
              <a:rPr lang="en-IN" sz="2800" spc="-1" dirty="0">
                <a:solidFill>
                  <a:srgbClr val="000000"/>
                </a:solidFill>
                <a:uFill>
                  <a:solidFill>
                    <a:srgbClr val="FFFFFF"/>
                  </a:solidFill>
                </a:uFill>
                <a:latin typeface="Perpetua" panose="02020502060401020303" pitchFamily="18" charset="0"/>
              </a:rPr>
              <a:t>in cloud computing is a method of combining the available resources in a network by splitting up the available </a:t>
            </a:r>
            <a:r>
              <a:rPr lang="en-IN" sz="2800" b="1" spc="-1" dirty="0">
                <a:solidFill>
                  <a:srgbClr val="000000"/>
                </a:solidFill>
                <a:uFill>
                  <a:solidFill>
                    <a:srgbClr val="FFFFFF"/>
                  </a:solidFill>
                </a:uFill>
                <a:latin typeface="Perpetua" panose="02020502060401020303" pitchFamily="18" charset="0"/>
              </a:rPr>
              <a:t>bandwidth</a:t>
            </a:r>
            <a:r>
              <a:rPr lang="en-IN" sz="2800" spc="-1" dirty="0">
                <a:solidFill>
                  <a:srgbClr val="000000"/>
                </a:solidFill>
                <a:uFill>
                  <a:solidFill>
                    <a:srgbClr val="FFFFFF"/>
                  </a:solidFill>
                </a:uFill>
                <a:latin typeface="Perpetua" panose="02020502060401020303" pitchFamily="18" charset="0"/>
              </a:rPr>
              <a:t> into different channels, each being separate and distinguished. They can be either assigned to a particular server or device or stay unassigned completely.</a:t>
            </a:r>
          </a:p>
          <a:p>
            <a:pPr marL="457200" indent="-457200" algn="just">
              <a:buFont typeface="Arial" panose="020B0604020202020204" pitchFamily="34" charset="0"/>
              <a:buChar char="•"/>
            </a:pPr>
            <a:r>
              <a:rPr lang="en-IN" sz="2800" b="1" spc="-1" dirty="0">
                <a:solidFill>
                  <a:srgbClr val="000000"/>
                </a:solidFill>
                <a:uFill>
                  <a:solidFill>
                    <a:srgbClr val="FFFFFF"/>
                  </a:solidFill>
                </a:uFill>
                <a:latin typeface="Perpetua" panose="02020502060401020303" pitchFamily="18" charset="0"/>
              </a:rPr>
              <a:t>Storage Virtualizing</a:t>
            </a:r>
            <a:r>
              <a:rPr lang="en-IN" sz="2800" spc="-1" dirty="0">
                <a:solidFill>
                  <a:srgbClr val="000000"/>
                </a:solidFill>
                <a:uFill>
                  <a:solidFill>
                    <a:srgbClr val="FFFFFF"/>
                  </a:solidFill>
                </a:uFill>
                <a:latin typeface="Perpetua" panose="02020502060401020303" pitchFamily="18" charset="0"/>
              </a:rPr>
              <a:t> gives the user an ability to pool the hardware storage space from several interconnected storage devices into a simulated single storage device that is managed from one single command console. This storage technique is often used in </a:t>
            </a:r>
            <a:r>
              <a:rPr lang="en-IN" sz="2800" spc="-1" dirty="0">
                <a:solidFill>
                  <a:srgbClr val="0070C0"/>
                </a:solidFill>
                <a:uFill>
                  <a:solidFill>
                    <a:srgbClr val="FFFFFF"/>
                  </a:solidFill>
                </a:uFill>
                <a:latin typeface="Perpetua" panose="02020502060401020303" pitchFamily="18" charset="0"/>
              </a:rPr>
              <a:t>storage area networks</a:t>
            </a:r>
            <a:r>
              <a:rPr lang="en-IN" sz="2800" spc="-1" dirty="0">
                <a:solidFill>
                  <a:srgbClr val="000000"/>
                </a:solidFill>
                <a:uFill>
                  <a:solidFill>
                    <a:srgbClr val="FFFFFF"/>
                  </a:solidFill>
                </a:uFill>
                <a:latin typeface="Perpetua" panose="02020502060401020303" pitchFamily="18" charset="0"/>
              </a:rPr>
              <a:t>.</a:t>
            </a:r>
          </a:p>
        </p:txBody>
      </p:sp>
      <p:sp>
        <p:nvSpPr>
          <p:cNvPr id="4" name="Date Placeholder 3">
            <a:extLst>
              <a:ext uri="{FF2B5EF4-FFF2-40B4-BE49-F238E27FC236}">
                <a16:creationId xmlns:a16="http://schemas.microsoft.com/office/drawing/2014/main" id="{E8AD541D-C3D4-4A1B-98D0-E9102AEA8E2B}"/>
              </a:ext>
            </a:extLst>
          </p:cNvPr>
          <p:cNvSpPr>
            <a:spLocks noGrp="1"/>
          </p:cNvSpPr>
          <p:nvPr>
            <p:ph type="dt" sz="half" idx="6"/>
          </p:nvPr>
        </p:nvSpPr>
        <p:spPr/>
        <p:txBody>
          <a:bodyPr/>
          <a:lstStyle/>
          <a:p>
            <a:fld id="{2EE5B8DB-B91C-495E-9C71-A8A6F8739A78}" type="datetime2">
              <a:rPr lang="en-US" smtClean="0"/>
              <a:t>Monday, August 26, 2019</a:t>
            </a:fld>
            <a:endParaRPr lang="en-US" dirty="0"/>
          </a:p>
        </p:txBody>
      </p:sp>
      <p:sp>
        <p:nvSpPr>
          <p:cNvPr id="5" name="Slide Number Placeholder 4">
            <a:extLst>
              <a:ext uri="{FF2B5EF4-FFF2-40B4-BE49-F238E27FC236}">
                <a16:creationId xmlns:a16="http://schemas.microsoft.com/office/drawing/2014/main" id="{37B43AA8-D146-4464-91DA-F94E9BCE50CD}"/>
              </a:ext>
            </a:extLst>
          </p:cNvPr>
          <p:cNvSpPr>
            <a:spLocks noGrp="1"/>
          </p:cNvSpPr>
          <p:nvPr>
            <p:ph type="sldNum" sz="quarter" idx="7"/>
          </p:nvPr>
        </p:nvSpPr>
        <p:spPr/>
        <p:txBody>
          <a:bodyPr/>
          <a:lstStyle/>
          <a:p>
            <a:pPr marL="25400">
              <a:lnSpc>
                <a:spcPts val="1664"/>
              </a:lnSpc>
            </a:pPr>
            <a:fld id="{81D60167-4931-47E6-BA6A-407CBD079E47}" type="slidenum">
              <a:rPr lang="en-IN" smtClean="0"/>
              <a:t>42</a:t>
            </a:fld>
            <a:endParaRPr lang="en-IN" dirty="0"/>
          </a:p>
        </p:txBody>
      </p:sp>
    </p:spTree>
    <p:extLst>
      <p:ext uri="{BB962C8B-B14F-4D97-AF65-F5344CB8AC3E}">
        <p14:creationId xmlns:p14="http://schemas.microsoft.com/office/powerpoint/2010/main" val="3916150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1FDC5-4BEB-4296-BC2E-159BC0E8DA95}"/>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A868B942-1951-42BF-97A5-47A397C54EBF}"/>
              </a:ext>
            </a:extLst>
          </p:cNvPr>
          <p:cNvSpPr>
            <a:spLocks noGrp="1"/>
          </p:cNvSpPr>
          <p:nvPr>
            <p:ph type="body" idx="1"/>
          </p:nvPr>
        </p:nvSpPr>
        <p:spPr/>
        <p:txBody>
          <a:bodyPr/>
          <a:lstStyle/>
          <a:p>
            <a:endParaRPr lang="en-IN" dirty="0"/>
          </a:p>
        </p:txBody>
      </p:sp>
      <p:sp>
        <p:nvSpPr>
          <p:cNvPr id="4" name="Date Placeholder 3">
            <a:extLst>
              <a:ext uri="{FF2B5EF4-FFF2-40B4-BE49-F238E27FC236}">
                <a16:creationId xmlns:a16="http://schemas.microsoft.com/office/drawing/2014/main" id="{2CE6BBC2-7195-4354-A1A6-C0F00CE4F180}"/>
              </a:ext>
            </a:extLst>
          </p:cNvPr>
          <p:cNvSpPr>
            <a:spLocks noGrp="1"/>
          </p:cNvSpPr>
          <p:nvPr>
            <p:ph type="dt" sz="half" idx="6"/>
          </p:nvPr>
        </p:nvSpPr>
        <p:spPr/>
        <p:txBody>
          <a:bodyPr/>
          <a:lstStyle/>
          <a:p>
            <a:fld id="{2EE5B8DB-B91C-495E-9C71-A8A6F8739A78}" type="datetime2">
              <a:rPr lang="en-US" smtClean="0"/>
              <a:t>Monday, August 26, 2019</a:t>
            </a:fld>
            <a:endParaRPr lang="en-US" dirty="0"/>
          </a:p>
        </p:txBody>
      </p:sp>
      <p:sp>
        <p:nvSpPr>
          <p:cNvPr id="5" name="Slide Number Placeholder 4">
            <a:extLst>
              <a:ext uri="{FF2B5EF4-FFF2-40B4-BE49-F238E27FC236}">
                <a16:creationId xmlns:a16="http://schemas.microsoft.com/office/drawing/2014/main" id="{8602A037-CB26-410F-BB2C-FA2E3AE7D78D}"/>
              </a:ext>
            </a:extLst>
          </p:cNvPr>
          <p:cNvSpPr>
            <a:spLocks noGrp="1"/>
          </p:cNvSpPr>
          <p:nvPr>
            <p:ph type="sldNum" sz="quarter" idx="7"/>
          </p:nvPr>
        </p:nvSpPr>
        <p:spPr/>
        <p:txBody>
          <a:bodyPr/>
          <a:lstStyle/>
          <a:p>
            <a:pPr marL="25400">
              <a:lnSpc>
                <a:spcPts val="1664"/>
              </a:lnSpc>
            </a:pPr>
            <a:fld id="{81D60167-4931-47E6-BA6A-407CBD079E47}" type="slidenum">
              <a:rPr lang="en-IN" smtClean="0"/>
              <a:t>43</a:t>
            </a:fld>
            <a:endParaRPr lang="en-IN" dirty="0"/>
          </a:p>
        </p:txBody>
      </p:sp>
      <p:pic>
        <p:nvPicPr>
          <p:cNvPr id="6" name="Picture 2" descr="Image result for storage virtualization in cloud computing">
            <a:extLst>
              <a:ext uri="{FF2B5EF4-FFF2-40B4-BE49-F238E27FC236}">
                <a16:creationId xmlns:a16="http://schemas.microsoft.com/office/drawing/2014/main" id="{835730E6-C6FA-45D1-A7F7-C7C31798F39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6558" y="193577"/>
            <a:ext cx="6377380" cy="3337053"/>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Related image">
            <a:extLst>
              <a:ext uri="{FF2B5EF4-FFF2-40B4-BE49-F238E27FC236}">
                <a16:creationId xmlns:a16="http://schemas.microsoft.com/office/drawing/2014/main" id="{D6C69B42-AB48-48E4-8B1B-FF87C9B0C0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7949" y="408539"/>
            <a:ext cx="2237361" cy="17526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Virtualization in cloud computing">
            <a:extLst>
              <a:ext uri="{FF2B5EF4-FFF2-40B4-BE49-F238E27FC236}">
                <a16:creationId xmlns:a16="http://schemas.microsoft.com/office/drawing/2014/main" id="{65F714C2-4941-4D93-975C-54B33809A0D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5525" y="3530630"/>
            <a:ext cx="8496839" cy="2918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1635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09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6198223-5BC6-4E49-B488-0BB94D79C767}"/>
              </a:ext>
            </a:extLst>
          </p:cNvPr>
          <p:cNvSpPr>
            <a:spLocks noGrp="1"/>
          </p:cNvSpPr>
          <p:nvPr>
            <p:ph type="body" idx="1"/>
          </p:nvPr>
        </p:nvSpPr>
        <p:spPr>
          <a:xfrm>
            <a:off x="694385" y="990600"/>
            <a:ext cx="7755229" cy="4308872"/>
          </a:xfrm>
        </p:spPr>
        <p:txBody>
          <a:bodyPr/>
          <a:lstStyle/>
          <a:p>
            <a:pPr marL="571500" indent="-571500" algn="just">
              <a:buFont typeface="Arial" panose="020B0604020202020204" pitchFamily="34" charset="0"/>
              <a:buChar char="•"/>
            </a:pPr>
            <a:r>
              <a:rPr lang="en-IN" sz="2800" b="1" spc="-1" dirty="0">
                <a:solidFill>
                  <a:srgbClr val="000000"/>
                </a:solidFill>
                <a:uFill>
                  <a:solidFill>
                    <a:srgbClr val="FFFFFF"/>
                  </a:solidFill>
                </a:uFill>
                <a:latin typeface="Perpetua" panose="02020502060401020303" pitchFamily="18" charset="0"/>
              </a:rPr>
              <a:t>Server Virtualization</a:t>
            </a:r>
            <a:r>
              <a:rPr lang="en-IN" sz="2800" spc="-1" dirty="0">
                <a:solidFill>
                  <a:srgbClr val="000000"/>
                </a:solidFill>
                <a:uFill>
                  <a:solidFill>
                    <a:srgbClr val="FFFFFF"/>
                  </a:solidFill>
                </a:uFill>
                <a:latin typeface="Perpetua" panose="02020502060401020303" pitchFamily="18" charset="0"/>
              </a:rPr>
              <a:t> </a:t>
            </a:r>
            <a:r>
              <a:rPr lang="en-IN" sz="2200" spc="-1" dirty="0">
                <a:solidFill>
                  <a:srgbClr val="000000"/>
                </a:solidFill>
                <a:uFill>
                  <a:solidFill>
                    <a:srgbClr val="FFFFFF"/>
                  </a:solidFill>
                </a:uFill>
                <a:latin typeface="Perpetua" panose="02020502060401020303" pitchFamily="18" charset="0"/>
              </a:rPr>
              <a:t>is the </a:t>
            </a:r>
            <a:r>
              <a:rPr lang="en-IN" sz="2800" spc="-1" dirty="0">
                <a:solidFill>
                  <a:srgbClr val="000000"/>
                </a:solidFill>
                <a:uFill>
                  <a:solidFill>
                    <a:srgbClr val="FFFFFF"/>
                  </a:solidFill>
                </a:uFill>
                <a:latin typeface="Perpetua" panose="02020502060401020303" pitchFamily="18" charset="0"/>
              </a:rPr>
              <a:t>masking of server resources. It simulates physical servers by changing their identity, numbers, processors and operating systems. It also makes a lot of resources available for sharing and utilizing, while maintaining the capacity to expand them when needed.</a:t>
            </a:r>
          </a:p>
          <a:p>
            <a:pPr marL="457200" indent="-457200" algn="just">
              <a:buFont typeface="Arial" panose="020B0604020202020204" pitchFamily="34" charset="0"/>
              <a:buChar char="•"/>
            </a:pPr>
            <a:r>
              <a:rPr lang="en-IN" sz="2800" b="1" spc="-1" dirty="0">
                <a:solidFill>
                  <a:srgbClr val="000000"/>
                </a:solidFill>
                <a:uFill>
                  <a:solidFill>
                    <a:srgbClr val="FFFFFF"/>
                  </a:solidFill>
                </a:uFill>
                <a:latin typeface="Perpetua" panose="02020502060401020303" pitchFamily="18" charset="0"/>
              </a:rPr>
              <a:t>Data Virtualization </a:t>
            </a:r>
            <a:r>
              <a:rPr lang="en-IN" sz="2800" spc="-1" dirty="0">
                <a:solidFill>
                  <a:srgbClr val="000000"/>
                </a:solidFill>
                <a:uFill>
                  <a:solidFill>
                    <a:srgbClr val="FFFFFF"/>
                  </a:solidFill>
                </a:uFill>
                <a:latin typeface="Perpetua" panose="02020502060401020303" pitchFamily="18" charset="0"/>
              </a:rPr>
              <a:t>is abstracting the technical details usually used in data management, such as location, performance or format that are directly related to business needs.</a:t>
            </a:r>
          </a:p>
        </p:txBody>
      </p:sp>
      <p:sp>
        <p:nvSpPr>
          <p:cNvPr id="4" name="Date Placeholder 3">
            <a:extLst>
              <a:ext uri="{FF2B5EF4-FFF2-40B4-BE49-F238E27FC236}">
                <a16:creationId xmlns:a16="http://schemas.microsoft.com/office/drawing/2014/main" id="{531E1AC4-4758-4025-902E-0779779804CB}"/>
              </a:ext>
            </a:extLst>
          </p:cNvPr>
          <p:cNvSpPr>
            <a:spLocks noGrp="1"/>
          </p:cNvSpPr>
          <p:nvPr>
            <p:ph type="dt" sz="half" idx="6"/>
          </p:nvPr>
        </p:nvSpPr>
        <p:spPr/>
        <p:txBody>
          <a:bodyPr/>
          <a:lstStyle/>
          <a:p>
            <a:fld id="{2EE5B8DB-B91C-495E-9C71-A8A6F8739A78}" type="datetime2">
              <a:rPr lang="en-US" smtClean="0"/>
              <a:t>Monday, August 26, 2019</a:t>
            </a:fld>
            <a:endParaRPr lang="en-US" dirty="0"/>
          </a:p>
        </p:txBody>
      </p:sp>
      <p:sp>
        <p:nvSpPr>
          <p:cNvPr id="5" name="Slide Number Placeholder 4">
            <a:extLst>
              <a:ext uri="{FF2B5EF4-FFF2-40B4-BE49-F238E27FC236}">
                <a16:creationId xmlns:a16="http://schemas.microsoft.com/office/drawing/2014/main" id="{CD96A0A9-EB19-4243-93E3-8F9EC3E81AE9}"/>
              </a:ext>
            </a:extLst>
          </p:cNvPr>
          <p:cNvSpPr>
            <a:spLocks noGrp="1"/>
          </p:cNvSpPr>
          <p:nvPr>
            <p:ph type="sldNum" sz="quarter" idx="7"/>
          </p:nvPr>
        </p:nvSpPr>
        <p:spPr/>
        <p:txBody>
          <a:bodyPr/>
          <a:lstStyle/>
          <a:p>
            <a:pPr marL="25400">
              <a:lnSpc>
                <a:spcPts val="1664"/>
              </a:lnSpc>
            </a:pPr>
            <a:fld id="{81D60167-4931-47E6-BA6A-407CBD079E47}" type="slidenum">
              <a:rPr lang="en-IN" smtClean="0"/>
              <a:t>44</a:t>
            </a:fld>
            <a:endParaRPr lang="en-IN" dirty="0"/>
          </a:p>
        </p:txBody>
      </p:sp>
    </p:spTree>
    <p:extLst>
      <p:ext uri="{BB962C8B-B14F-4D97-AF65-F5344CB8AC3E}">
        <p14:creationId xmlns:p14="http://schemas.microsoft.com/office/powerpoint/2010/main" val="3102611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146304" y="6210300"/>
            <a:ext cx="457200" cy="457200"/>
          </a:xfrm>
          <a:custGeom>
            <a:avLst/>
            <a:gdLst/>
            <a:ahLst/>
            <a:cxnLst/>
            <a:rect l="l" t="t" r="r" b="b"/>
            <a:pathLst>
              <a:path w="457200" h="457200">
                <a:moveTo>
                  <a:pt x="228600" y="0"/>
                </a:moveTo>
                <a:lnTo>
                  <a:pt x="182529" y="4644"/>
                </a:lnTo>
                <a:lnTo>
                  <a:pt x="139619" y="17964"/>
                </a:lnTo>
                <a:lnTo>
                  <a:pt x="100788" y="39041"/>
                </a:lnTo>
                <a:lnTo>
                  <a:pt x="66955" y="66955"/>
                </a:lnTo>
                <a:lnTo>
                  <a:pt x="39041" y="100788"/>
                </a:lnTo>
                <a:lnTo>
                  <a:pt x="17964" y="139619"/>
                </a:lnTo>
                <a:lnTo>
                  <a:pt x="4644" y="182529"/>
                </a:lnTo>
                <a:lnTo>
                  <a:pt x="0" y="228600"/>
                </a:lnTo>
                <a:lnTo>
                  <a:pt x="4644" y="274670"/>
                </a:lnTo>
                <a:lnTo>
                  <a:pt x="17964" y="317580"/>
                </a:lnTo>
                <a:lnTo>
                  <a:pt x="39041" y="356411"/>
                </a:lnTo>
                <a:lnTo>
                  <a:pt x="66955" y="390244"/>
                </a:lnTo>
                <a:lnTo>
                  <a:pt x="100788" y="418158"/>
                </a:lnTo>
                <a:lnTo>
                  <a:pt x="139619" y="439235"/>
                </a:lnTo>
                <a:lnTo>
                  <a:pt x="182529" y="452555"/>
                </a:lnTo>
                <a:lnTo>
                  <a:pt x="228600" y="457200"/>
                </a:lnTo>
                <a:lnTo>
                  <a:pt x="274670" y="452555"/>
                </a:lnTo>
                <a:lnTo>
                  <a:pt x="317580" y="439235"/>
                </a:lnTo>
                <a:lnTo>
                  <a:pt x="356411" y="418158"/>
                </a:lnTo>
                <a:lnTo>
                  <a:pt x="390244" y="390244"/>
                </a:lnTo>
                <a:lnTo>
                  <a:pt x="418158" y="356411"/>
                </a:lnTo>
                <a:lnTo>
                  <a:pt x="439235" y="317580"/>
                </a:lnTo>
                <a:lnTo>
                  <a:pt x="452555" y="274670"/>
                </a:lnTo>
                <a:lnTo>
                  <a:pt x="457200" y="228600"/>
                </a:lnTo>
                <a:lnTo>
                  <a:pt x="452555" y="182529"/>
                </a:lnTo>
                <a:lnTo>
                  <a:pt x="439235" y="139619"/>
                </a:lnTo>
                <a:lnTo>
                  <a:pt x="418158" y="100788"/>
                </a:lnTo>
                <a:lnTo>
                  <a:pt x="390244" y="66955"/>
                </a:lnTo>
                <a:lnTo>
                  <a:pt x="356411" y="39041"/>
                </a:lnTo>
                <a:lnTo>
                  <a:pt x="317580" y="17964"/>
                </a:lnTo>
                <a:lnTo>
                  <a:pt x="274670" y="4644"/>
                </a:lnTo>
                <a:lnTo>
                  <a:pt x="228600" y="0"/>
                </a:lnTo>
                <a:close/>
              </a:path>
            </a:pathLst>
          </a:custGeom>
          <a:solidFill>
            <a:srgbClr val="D24717"/>
          </a:solidFill>
        </p:spPr>
        <p:txBody>
          <a:bodyPr wrap="square" lIns="0" tIns="0" rIns="0" bIns="0" rtlCol="0"/>
          <a:lstStyle/>
          <a:p>
            <a:endParaRPr/>
          </a:p>
        </p:txBody>
      </p:sp>
      <p:sp>
        <p:nvSpPr>
          <p:cNvPr id="5" name="Title 4">
            <a:extLst>
              <a:ext uri="{FF2B5EF4-FFF2-40B4-BE49-F238E27FC236}">
                <a16:creationId xmlns:a16="http://schemas.microsoft.com/office/drawing/2014/main" id="{09848FB6-A94C-4567-BD9D-BB264E14B9E6}"/>
              </a:ext>
            </a:extLst>
          </p:cNvPr>
          <p:cNvSpPr>
            <a:spLocks noGrp="1"/>
          </p:cNvSpPr>
          <p:nvPr>
            <p:ph type="title"/>
          </p:nvPr>
        </p:nvSpPr>
        <p:spPr>
          <a:xfrm>
            <a:off x="838200" y="345302"/>
            <a:ext cx="7924800" cy="826104"/>
          </a:xfrm>
        </p:spPr>
        <p:txBody>
          <a:bodyPr/>
          <a:lstStyle/>
          <a:p>
            <a:r>
              <a:rPr lang="en-US" sz="3200" kern="1200" dirty="0"/>
              <a:t>Virtualization merits and demerits</a:t>
            </a:r>
            <a:endParaRPr lang="en-IN" sz="3200" dirty="0"/>
          </a:p>
        </p:txBody>
      </p:sp>
      <p:sp>
        <p:nvSpPr>
          <p:cNvPr id="7" name="Text Placeholder 6">
            <a:extLst>
              <a:ext uri="{FF2B5EF4-FFF2-40B4-BE49-F238E27FC236}">
                <a16:creationId xmlns:a16="http://schemas.microsoft.com/office/drawing/2014/main" id="{B983B130-03EE-4E9D-995E-81274BFBA3A9}"/>
              </a:ext>
            </a:extLst>
          </p:cNvPr>
          <p:cNvSpPr>
            <a:spLocks noGrp="1"/>
          </p:cNvSpPr>
          <p:nvPr>
            <p:ph type="body" idx="1"/>
          </p:nvPr>
        </p:nvSpPr>
        <p:spPr>
          <a:xfrm>
            <a:off x="507923" y="921953"/>
            <a:ext cx="8159496" cy="5601533"/>
          </a:xfrm>
        </p:spPr>
        <p:txBody>
          <a:bodyPr/>
          <a:lstStyle/>
          <a:p>
            <a:pPr marL="457200" indent="-457200" algn="just" fontAlgn="base">
              <a:buFont typeface="Arial" panose="020B0604020202020204" pitchFamily="34" charset="0"/>
              <a:buChar char="•"/>
            </a:pPr>
            <a:r>
              <a:rPr lang="en-US" sz="2800" kern="1200" dirty="0"/>
              <a:t>There are many benefits of Virtualization, like it optimizes hardware resource utilization, saves energy and costs and makes it possible to run multiple applications and various operating systems on the same SERVER at the same time. Provides ability to manage resources effectively.</a:t>
            </a:r>
          </a:p>
          <a:p>
            <a:pPr marL="722313" indent="-265113" algn="just" fontAlgn="base">
              <a:buFont typeface="Arial" panose="020B0604020202020204" pitchFamily="34" charset="0"/>
              <a:buChar char="•"/>
            </a:pPr>
            <a:r>
              <a:rPr lang="en-US" sz="2800" kern="1200" dirty="0"/>
              <a:t>Increases efficiency of IT operations.</a:t>
            </a:r>
          </a:p>
          <a:p>
            <a:pPr marL="722313" indent="-265113" algn="just" fontAlgn="base">
              <a:buFont typeface="Arial" panose="020B0604020202020204" pitchFamily="34" charset="0"/>
              <a:buChar char="•"/>
            </a:pPr>
            <a:r>
              <a:rPr lang="en-US" sz="2800" kern="1200" dirty="0"/>
              <a:t>Provides for easier backup and disaster recovery.</a:t>
            </a:r>
          </a:p>
          <a:p>
            <a:pPr marL="722313" indent="-265113" algn="just" fontAlgn="base">
              <a:buFont typeface="Arial" panose="020B0604020202020204" pitchFamily="34" charset="0"/>
              <a:buChar char="•"/>
            </a:pPr>
            <a:r>
              <a:rPr lang="en-US" sz="2800" kern="1200" dirty="0"/>
              <a:t>Increases cost savings with reduced hardware expenditure.</a:t>
            </a:r>
          </a:p>
          <a:p>
            <a:pPr marL="457200" indent="-457200" algn="just" fontAlgn="base">
              <a:buFont typeface="Arial" panose="020B0604020202020204" pitchFamily="34" charset="0"/>
              <a:buChar char="•"/>
            </a:pPr>
            <a:r>
              <a:rPr lang="en-US" sz="2800" b="1" kern="1200" dirty="0"/>
              <a:t>Disadvantage</a:t>
            </a:r>
            <a:r>
              <a:rPr lang="en-US" sz="2800" kern="1200" dirty="0"/>
              <a:t>s of virtualization are almost negligible when compared to the multiple advantages it offers.</a:t>
            </a:r>
          </a:p>
          <a:p>
            <a:pPr marL="457200" indent="-457200" algn="just" fontAlgn="base">
              <a:buFont typeface="Arial" panose="020B0604020202020204" pitchFamily="34" charset="0"/>
              <a:buChar char="•"/>
            </a:pPr>
            <a:r>
              <a:rPr lang="en-US" sz="2800" kern="1200" dirty="0"/>
              <a:t>Software licensing costs.</a:t>
            </a:r>
          </a:p>
          <a:p>
            <a:pPr marL="457200" indent="-457200" algn="just" fontAlgn="base">
              <a:buFont typeface="Arial" panose="020B0604020202020204" pitchFamily="34" charset="0"/>
              <a:buChar char="•"/>
            </a:pPr>
            <a:r>
              <a:rPr lang="en-US" sz="2800" kern="1200" dirty="0"/>
              <a:t>Necessity to train IT staff in virtualization</a:t>
            </a:r>
            <a:endParaRPr lang="en-IN" dirty="0"/>
          </a:p>
        </p:txBody>
      </p:sp>
      <p:sp>
        <p:nvSpPr>
          <p:cNvPr id="6" name="Date Placeholder 5">
            <a:extLst>
              <a:ext uri="{FF2B5EF4-FFF2-40B4-BE49-F238E27FC236}">
                <a16:creationId xmlns:a16="http://schemas.microsoft.com/office/drawing/2014/main" id="{A668BD7F-2DCE-4116-9A2B-B5D8E41512BA}"/>
              </a:ext>
            </a:extLst>
          </p:cNvPr>
          <p:cNvSpPr>
            <a:spLocks noGrp="1"/>
          </p:cNvSpPr>
          <p:nvPr>
            <p:ph type="dt" sz="half" idx="6"/>
          </p:nvPr>
        </p:nvSpPr>
        <p:spPr/>
        <p:txBody>
          <a:bodyPr/>
          <a:lstStyle/>
          <a:p>
            <a:fld id="{24A6A573-CFD6-4A55-AD7A-1BAA20712110}" type="datetime2">
              <a:rPr lang="en-US" smtClean="0"/>
              <a:t>Monday, August 26, 2019</a:t>
            </a:fld>
            <a:endParaRPr lang="en-US"/>
          </a:p>
        </p:txBody>
      </p:sp>
      <p:sp>
        <p:nvSpPr>
          <p:cNvPr id="4" name="Slide Number Placeholder 3">
            <a:extLst>
              <a:ext uri="{FF2B5EF4-FFF2-40B4-BE49-F238E27FC236}">
                <a16:creationId xmlns:a16="http://schemas.microsoft.com/office/drawing/2014/main" id="{87236190-548E-4070-BB72-09EB12C409D0}"/>
              </a:ext>
            </a:extLst>
          </p:cNvPr>
          <p:cNvSpPr>
            <a:spLocks noGrp="1"/>
          </p:cNvSpPr>
          <p:nvPr>
            <p:ph type="sldNum" sz="quarter" idx="7"/>
          </p:nvPr>
        </p:nvSpPr>
        <p:spPr/>
        <p:txBody>
          <a:bodyPr/>
          <a:lstStyle/>
          <a:p>
            <a:pPr marL="25400">
              <a:lnSpc>
                <a:spcPts val="1664"/>
              </a:lnSpc>
            </a:pPr>
            <a:fld id="{81D60167-4931-47E6-BA6A-407CBD079E47}" type="slidenum">
              <a:rPr lang="en-IN" smtClean="0"/>
              <a:t>45</a:t>
            </a:fld>
            <a:endParaRPr lang="en-IN" dirty="0"/>
          </a:p>
        </p:txBody>
      </p:sp>
    </p:spTree>
    <p:extLst>
      <p:ext uri="{BB962C8B-B14F-4D97-AF65-F5344CB8AC3E}">
        <p14:creationId xmlns:p14="http://schemas.microsoft.com/office/powerpoint/2010/main" val="252861308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1C1ECA-4CF9-4119-B7AA-F9D6B758417C}"/>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492DA1AD-8B10-4763-833A-E3FB4FD87F28}"/>
              </a:ext>
            </a:extLst>
          </p:cNvPr>
          <p:cNvSpPr>
            <a:spLocks noGrp="1"/>
          </p:cNvSpPr>
          <p:nvPr>
            <p:ph type="body" idx="1"/>
          </p:nvPr>
        </p:nvSpPr>
        <p:spPr>
          <a:xfrm>
            <a:off x="838200" y="1201737"/>
            <a:ext cx="7755229" cy="4739759"/>
          </a:xfrm>
        </p:spPr>
        <p:txBody>
          <a:bodyPr/>
          <a:lstStyle/>
          <a:p>
            <a:pPr marL="457200" indent="-457200" algn="just">
              <a:buFont typeface="Arial" panose="020B0604020202020204" pitchFamily="34" charset="0"/>
              <a:buChar char="•"/>
            </a:pPr>
            <a:r>
              <a:rPr lang="en-IN" sz="2800" b="1" spc="-1" dirty="0">
                <a:solidFill>
                  <a:srgbClr val="000000"/>
                </a:solidFill>
                <a:uFill>
                  <a:solidFill>
                    <a:srgbClr val="FFFFFF"/>
                  </a:solidFill>
                </a:uFill>
                <a:latin typeface="Perpetua" panose="02020502060401020303" pitchFamily="18" charset="0"/>
              </a:rPr>
              <a:t>Desktop Virtualizing </a:t>
            </a:r>
            <a:r>
              <a:rPr lang="en-IN" sz="2800" spc="-1" dirty="0">
                <a:solidFill>
                  <a:srgbClr val="000000"/>
                </a:solidFill>
                <a:uFill>
                  <a:solidFill>
                    <a:srgbClr val="FFFFFF"/>
                  </a:solidFill>
                </a:uFill>
                <a:latin typeface="Perpetua" panose="02020502060401020303" pitchFamily="18" charset="0"/>
              </a:rPr>
              <a:t>you to emulate a workstation load, rather than a server. This allows the user to access the desktop remotely. Since the workstation is essentially running in a data centre server, access to it can be both more secure and portable.</a:t>
            </a:r>
          </a:p>
          <a:p>
            <a:pPr marL="457200" indent="-457200" algn="just">
              <a:buFont typeface="Arial" panose="020B0604020202020204" pitchFamily="34" charset="0"/>
              <a:buChar char="•"/>
            </a:pPr>
            <a:endParaRPr lang="en-IN" sz="2800" dirty="0">
              <a:latin typeface="Perpetua" panose="02020502060401020303" pitchFamily="18" charset="0"/>
            </a:endParaRPr>
          </a:p>
          <a:p>
            <a:pPr marL="457200" indent="-457200" algn="just">
              <a:buFont typeface="Arial" panose="020B0604020202020204" pitchFamily="34" charset="0"/>
              <a:buChar char="•"/>
            </a:pPr>
            <a:r>
              <a:rPr lang="en-IN" sz="2800" b="1" spc="-1" dirty="0">
                <a:solidFill>
                  <a:srgbClr val="000000"/>
                </a:solidFill>
                <a:uFill>
                  <a:solidFill>
                    <a:srgbClr val="FFFFFF"/>
                  </a:solidFill>
                </a:uFill>
                <a:latin typeface="Perpetua" panose="02020502060401020303" pitchFamily="18" charset="0"/>
              </a:rPr>
              <a:t>Application Virtualization: </a:t>
            </a:r>
            <a:r>
              <a:rPr lang="en-IN" sz="2800" spc="-1" dirty="0">
                <a:solidFill>
                  <a:srgbClr val="000000"/>
                </a:solidFill>
                <a:uFill>
                  <a:solidFill>
                    <a:srgbClr val="FFFFFF"/>
                  </a:solidFill>
                </a:uFill>
                <a:latin typeface="Perpetua" panose="02020502060401020303" pitchFamily="18" charset="0"/>
              </a:rPr>
              <a:t>Software virtualization in cloud computing abstracts the application layer, separating it from the operating system. This way the application can run in an encapsulated form without being dependant upon the operating system</a:t>
            </a:r>
            <a:r>
              <a:rPr lang="en-IN" sz="2400" spc="-1" dirty="0">
                <a:solidFill>
                  <a:srgbClr val="000000"/>
                </a:solidFill>
                <a:uFill>
                  <a:solidFill>
                    <a:srgbClr val="FFFFFF"/>
                  </a:solidFill>
                </a:uFill>
                <a:latin typeface="Perpetua" panose="02020502060401020303" pitchFamily="18" charset="0"/>
              </a:rPr>
              <a:t>. </a:t>
            </a:r>
            <a:endParaRPr lang="en-IN" dirty="0"/>
          </a:p>
        </p:txBody>
      </p:sp>
      <p:sp>
        <p:nvSpPr>
          <p:cNvPr id="4" name="Date Placeholder 3">
            <a:extLst>
              <a:ext uri="{FF2B5EF4-FFF2-40B4-BE49-F238E27FC236}">
                <a16:creationId xmlns:a16="http://schemas.microsoft.com/office/drawing/2014/main" id="{0E9CB9DD-065F-416B-AE4C-32AC030F1F72}"/>
              </a:ext>
            </a:extLst>
          </p:cNvPr>
          <p:cNvSpPr>
            <a:spLocks noGrp="1"/>
          </p:cNvSpPr>
          <p:nvPr>
            <p:ph type="dt" sz="half" idx="6"/>
          </p:nvPr>
        </p:nvSpPr>
        <p:spPr/>
        <p:txBody>
          <a:bodyPr/>
          <a:lstStyle/>
          <a:p>
            <a:fld id="{2EE5B8DB-B91C-495E-9C71-A8A6F8739A78}" type="datetime2">
              <a:rPr lang="en-US" smtClean="0"/>
              <a:t>Monday, August 26, 2019</a:t>
            </a:fld>
            <a:endParaRPr lang="en-US" dirty="0"/>
          </a:p>
        </p:txBody>
      </p:sp>
      <p:sp>
        <p:nvSpPr>
          <p:cNvPr id="5" name="Slide Number Placeholder 4">
            <a:extLst>
              <a:ext uri="{FF2B5EF4-FFF2-40B4-BE49-F238E27FC236}">
                <a16:creationId xmlns:a16="http://schemas.microsoft.com/office/drawing/2014/main" id="{4CFA4306-FD4C-4096-A1D4-A5275802FD81}"/>
              </a:ext>
            </a:extLst>
          </p:cNvPr>
          <p:cNvSpPr>
            <a:spLocks noGrp="1"/>
          </p:cNvSpPr>
          <p:nvPr>
            <p:ph type="sldNum" sz="quarter" idx="7"/>
          </p:nvPr>
        </p:nvSpPr>
        <p:spPr/>
        <p:txBody>
          <a:bodyPr/>
          <a:lstStyle/>
          <a:p>
            <a:pPr marL="25400">
              <a:lnSpc>
                <a:spcPts val="1664"/>
              </a:lnSpc>
            </a:pPr>
            <a:fld id="{81D60167-4931-47E6-BA6A-407CBD079E47}" type="slidenum">
              <a:rPr lang="en-IN" smtClean="0"/>
              <a:t>46</a:t>
            </a:fld>
            <a:endParaRPr lang="en-IN" dirty="0"/>
          </a:p>
        </p:txBody>
      </p:sp>
    </p:spTree>
    <p:extLst>
      <p:ext uri="{BB962C8B-B14F-4D97-AF65-F5344CB8AC3E}">
        <p14:creationId xmlns:p14="http://schemas.microsoft.com/office/powerpoint/2010/main" val="619573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93444" y="688974"/>
            <a:ext cx="2289175" cy="635000"/>
          </a:xfrm>
          <a:prstGeom prst="rect">
            <a:avLst/>
          </a:prstGeom>
        </p:spPr>
        <p:txBody>
          <a:bodyPr vert="horz" wrap="square" lIns="0" tIns="12065" rIns="0" bIns="0" rtlCol="0">
            <a:spAutoFit/>
          </a:bodyPr>
          <a:lstStyle/>
          <a:p>
            <a:pPr marL="12700">
              <a:lnSpc>
                <a:spcPct val="100000"/>
              </a:lnSpc>
              <a:spcBef>
                <a:spcPts val="95"/>
              </a:spcBef>
            </a:pPr>
            <a:r>
              <a:rPr spc="-5" dirty="0">
                <a:solidFill>
                  <a:srgbClr val="696363"/>
                </a:solidFill>
              </a:rPr>
              <a:t>Hype</a:t>
            </a:r>
            <a:r>
              <a:rPr spc="90" dirty="0">
                <a:solidFill>
                  <a:srgbClr val="696363"/>
                </a:solidFill>
              </a:rPr>
              <a:t>r</a:t>
            </a:r>
            <a:r>
              <a:rPr spc="-10" dirty="0">
                <a:solidFill>
                  <a:srgbClr val="696363"/>
                </a:solidFill>
              </a:rPr>
              <a:t>visor</a:t>
            </a:r>
          </a:p>
        </p:txBody>
      </p:sp>
      <p:sp>
        <p:nvSpPr>
          <p:cNvPr id="3" name="object 3"/>
          <p:cNvSpPr txBox="1"/>
          <p:nvPr/>
        </p:nvSpPr>
        <p:spPr>
          <a:xfrm>
            <a:off x="993444" y="1433830"/>
            <a:ext cx="7108190" cy="422275"/>
          </a:xfrm>
          <a:prstGeom prst="rect">
            <a:avLst/>
          </a:prstGeom>
        </p:spPr>
        <p:txBody>
          <a:bodyPr vert="horz" wrap="square" lIns="0" tIns="13335" rIns="0" bIns="0" rtlCol="0">
            <a:spAutoFit/>
          </a:bodyPr>
          <a:lstStyle/>
          <a:p>
            <a:pPr marL="286385" indent="-274320">
              <a:lnSpc>
                <a:spcPct val="100000"/>
              </a:lnSpc>
              <a:spcBef>
                <a:spcPts val="105"/>
              </a:spcBef>
              <a:buClr>
                <a:srgbClr val="D24717"/>
              </a:buClr>
              <a:buSzPct val="84615"/>
              <a:buFont typeface="Wingdings 2"/>
              <a:buChar char=""/>
              <a:tabLst>
                <a:tab pos="287020" algn="l"/>
              </a:tabLst>
            </a:pPr>
            <a:r>
              <a:rPr sz="2600" spc="10" dirty="0">
                <a:latin typeface="Perpetua"/>
                <a:cs typeface="Perpetua"/>
              </a:rPr>
              <a:t>Hypervisor- </a:t>
            </a:r>
            <a:r>
              <a:rPr sz="2600" dirty="0">
                <a:latin typeface="Perpetua"/>
                <a:cs typeface="Perpetua"/>
              </a:rPr>
              <a:t>a </a:t>
            </a:r>
            <a:r>
              <a:rPr sz="2600" spc="-5" dirty="0">
                <a:latin typeface="Perpetua"/>
                <a:cs typeface="Perpetua"/>
              </a:rPr>
              <a:t>piece </a:t>
            </a:r>
            <a:r>
              <a:rPr sz="2600" dirty="0">
                <a:latin typeface="Perpetua"/>
                <a:cs typeface="Perpetua"/>
              </a:rPr>
              <a:t>of </a:t>
            </a:r>
            <a:r>
              <a:rPr sz="2600" spc="-10" dirty="0">
                <a:latin typeface="Perpetua"/>
                <a:cs typeface="Perpetua"/>
              </a:rPr>
              <a:t>software </a:t>
            </a:r>
            <a:r>
              <a:rPr sz="2600" spc="10" dirty="0">
                <a:latin typeface="Perpetua"/>
                <a:cs typeface="Perpetua"/>
              </a:rPr>
              <a:t>which </a:t>
            </a:r>
            <a:r>
              <a:rPr sz="2600" spc="-5" dirty="0">
                <a:latin typeface="Perpetua"/>
                <a:cs typeface="Perpetua"/>
              </a:rPr>
              <a:t>does</a:t>
            </a:r>
            <a:r>
              <a:rPr sz="2600" spc="-20" dirty="0">
                <a:latin typeface="Perpetua"/>
                <a:cs typeface="Perpetua"/>
              </a:rPr>
              <a:t> </a:t>
            </a:r>
            <a:r>
              <a:rPr sz="2600" dirty="0">
                <a:latin typeface="Perpetua"/>
                <a:cs typeface="Perpetua"/>
              </a:rPr>
              <a:t>virtualization</a:t>
            </a:r>
          </a:p>
        </p:txBody>
      </p:sp>
      <p:sp>
        <p:nvSpPr>
          <p:cNvPr id="6" name="object 6"/>
          <p:cNvSpPr/>
          <p:nvPr/>
        </p:nvSpPr>
        <p:spPr>
          <a:xfrm>
            <a:off x="146304" y="6210300"/>
            <a:ext cx="457200" cy="457200"/>
          </a:xfrm>
          <a:custGeom>
            <a:avLst/>
            <a:gdLst/>
            <a:ahLst/>
            <a:cxnLst/>
            <a:rect l="l" t="t" r="r" b="b"/>
            <a:pathLst>
              <a:path w="457200" h="457200">
                <a:moveTo>
                  <a:pt x="228600" y="0"/>
                </a:moveTo>
                <a:lnTo>
                  <a:pt x="182529" y="4644"/>
                </a:lnTo>
                <a:lnTo>
                  <a:pt x="139619" y="17964"/>
                </a:lnTo>
                <a:lnTo>
                  <a:pt x="100788" y="39041"/>
                </a:lnTo>
                <a:lnTo>
                  <a:pt x="66955" y="66955"/>
                </a:lnTo>
                <a:lnTo>
                  <a:pt x="39041" y="100788"/>
                </a:lnTo>
                <a:lnTo>
                  <a:pt x="17964" y="139619"/>
                </a:lnTo>
                <a:lnTo>
                  <a:pt x="4644" y="182529"/>
                </a:lnTo>
                <a:lnTo>
                  <a:pt x="0" y="228600"/>
                </a:lnTo>
                <a:lnTo>
                  <a:pt x="4644" y="274670"/>
                </a:lnTo>
                <a:lnTo>
                  <a:pt x="17964" y="317580"/>
                </a:lnTo>
                <a:lnTo>
                  <a:pt x="39041" y="356411"/>
                </a:lnTo>
                <a:lnTo>
                  <a:pt x="66955" y="390244"/>
                </a:lnTo>
                <a:lnTo>
                  <a:pt x="100788" y="418158"/>
                </a:lnTo>
                <a:lnTo>
                  <a:pt x="139619" y="439235"/>
                </a:lnTo>
                <a:lnTo>
                  <a:pt x="182529" y="452555"/>
                </a:lnTo>
                <a:lnTo>
                  <a:pt x="228600" y="457200"/>
                </a:lnTo>
                <a:lnTo>
                  <a:pt x="274670" y="452555"/>
                </a:lnTo>
                <a:lnTo>
                  <a:pt x="317580" y="439235"/>
                </a:lnTo>
                <a:lnTo>
                  <a:pt x="356411" y="418158"/>
                </a:lnTo>
                <a:lnTo>
                  <a:pt x="390244" y="390244"/>
                </a:lnTo>
                <a:lnTo>
                  <a:pt x="418158" y="356411"/>
                </a:lnTo>
                <a:lnTo>
                  <a:pt x="439235" y="317580"/>
                </a:lnTo>
                <a:lnTo>
                  <a:pt x="452555" y="274670"/>
                </a:lnTo>
                <a:lnTo>
                  <a:pt x="457200" y="228600"/>
                </a:lnTo>
                <a:lnTo>
                  <a:pt x="452555" y="182529"/>
                </a:lnTo>
                <a:lnTo>
                  <a:pt x="439235" y="139619"/>
                </a:lnTo>
                <a:lnTo>
                  <a:pt x="418158" y="100788"/>
                </a:lnTo>
                <a:lnTo>
                  <a:pt x="390244" y="66955"/>
                </a:lnTo>
                <a:lnTo>
                  <a:pt x="356411" y="39041"/>
                </a:lnTo>
                <a:lnTo>
                  <a:pt x="317580" y="17964"/>
                </a:lnTo>
                <a:lnTo>
                  <a:pt x="274670" y="4644"/>
                </a:lnTo>
                <a:lnTo>
                  <a:pt x="228600" y="0"/>
                </a:lnTo>
                <a:close/>
              </a:path>
            </a:pathLst>
          </a:custGeom>
          <a:solidFill>
            <a:srgbClr val="D24717"/>
          </a:solidFill>
        </p:spPr>
        <p:txBody>
          <a:bodyPr wrap="square" lIns="0" tIns="0" rIns="0" bIns="0" rtlCol="0"/>
          <a:lstStyle/>
          <a:p>
            <a:endParaRPr/>
          </a:p>
        </p:txBody>
      </p:sp>
      <p:sp>
        <p:nvSpPr>
          <p:cNvPr id="9" name="Date Placeholder 8">
            <a:extLst>
              <a:ext uri="{FF2B5EF4-FFF2-40B4-BE49-F238E27FC236}">
                <a16:creationId xmlns:a16="http://schemas.microsoft.com/office/drawing/2014/main" id="{EECB728D-6C41-425B-BAFE-B74C008CB220}"/>
              </a:ext>
            </a:extLst>
          </p:cNvPr>
          <p:cNvSpPr>
            <a:spLocks noGrp="1"/>
          </p:cNvSpPr>
          <p:nvPr>
            <p:ph type="dt" sz="half" idx="6"/>
          </p:nvPr>
        </p:nvSpPr>
        <p:spPr/>
        <p:txBody>
          <a:bodyPr/>
          <a:lstStyle/>
          <a:p>
            <a:fld id="{8283A447-4889-4DE4-8845-46F247F7ADE8}" type="datetime2">
              <a:rPr lang="en-US" smtClean="0"/>
              <a:t>Monday, August 26, 2019</a:t>
            </a:fld>
            <a:endParaRPr lang="en-US" dirty="0"/>
          </a:p>
        </p:txBody>
      </p:sp>
      <p:sp>
        <p:nvSpPr>
          <p:cNvPr id="7" name="Slide Number Placeholder 6">
            <a:extLst>
              <a:ext uri="{FF2B5EF4-FFF2-40B4-BE49-F238E27FC236}">
                <a16:creationId xmlns:a16="http://schemas.microsoft.com/office/drawing/2014/main" id="{EB48F267-1B19-42BC-A7CF-8A37D3F281C4}"/>
              </a:ext>
            </a:extLst>
          </p:cNvPr>
          <p:cNvSpPr>
            <a:spLocks noGrp="1"/>
          </p:cNvSpPr>
          <p:nvPr>
            <p:ph type="sldNum" sz="quarter" idx="7"/>
          </p:nvPr>
        </p:nvSpPr>
        <p:spPr/>
        <p:txBody>
          <a:bodyPr/>
          <a:lstStyle/>
          <a:p>
            <a:pPr marL="25400">
              <a:lnSpc>
                <a:spcPts val="1664"/>
              </a:lnSpc>
            </a:pPr>
            <a:fld id="{81D60167-4931-47E6-BA6A-407CBD079E47}" type="slidenum">
              <a:rPr lang="en-IN" smtClean="0"/>
              <a:t>47</a:t>
            </a:fld>
            <a:endParaRPr lang="en-IN" dirty="0"/>
          </a:p>
        </p:txBody>
      </p:sp>
      <p:sp>
        <p:nvSpPr>
          <p:cNvPr id="11" name="object 2">
            <a:extLst>
              <a:ext uri="{FF2B5EF4-FFF2-40B4-BE49-F238E27FC236}">
                <a16:creationId xmlns:a16="http://schemas.microsoft.com/office/drawing/2014/main" id="{E2F2B021-DBED-49A2-BF5D-FB94F1CA998B}"/>
              </a:ext>
            </a:extLst>
          </p:cNvPr>
          <p:cNvSpPr/>
          <p:nvPr/>
        </p:nvSpPr>
        <p:spPr>
          <a:xfrm>
            <a:off x="439072" y="2168606"/>
            <a:ext cx="8159496" cy="3429000"/>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ED3D27-43E7-4879-BE42-5724D62E7B73}"/>
              </a:ext>
            </a:extLst>
          </p:cNvPr>
          <p:cNvSpPr>
            <a:spLocks noGrp="1"/>
          </p:cNvSpPr>
          <p:nvPr>
            <p:ph type="title"/>
          </p:nvPr>
        </p:nvSpPr>
        <p:spPr/>
        <p:txBody>
          <a:bodyPr/>
          <a:lstStyle/>
          <a:p>
            <a:r>
              <a:rPr lang="en-IN" dirty="0"/>
              <a:t>How it works?</a:t>
            </a:r>
          </a:p>
        </p:txBody>
      </p:sp>
      <p:sp>
        <p:nvSpPr>
          <p:cNvPr id="3" name="Text Placeholder 2">
            <a:extLst>
              <a:ext uri="{FF2B5EF4-FFF2-40B4-BE49-F238E27FC236}">
                <a16:creationId xmlns:a16="http://schemas.microsoft.com/office/drawing/2014/main" id="{9173BAB7-48C9-45AB-81E9-22CF45C8EF56}"/>
              </a:ext>
            </a:extLst>
          </p:cNvPr>
          <p:cNvSpPr>
            <a:spLocks noGrp="1"/>
          </p:cNvSpPr>
          <p:nvPr>
            <p:ph type="body" idx="1"/>
          </p:nvPr>
        </p:nvSpPr>
        <p:spPr>
          <a:xfrm>
            <a:off x="838200" y="990600"/>
            <a:ext cx="7755229" cy="5601533"/>
          </a:xfrm>
        </p:spPr>
        <p:txBody>
          <a:bodyPr/>
          <a:lstStyle/>
          <a:p>
            <a:pPr marL="457200" indent="-457200" algn="just">
              <a:buFont typeface="Arial" panose="020B0604020202020204" pitchFamily="34" charset="0"/>
              <a:buChar char="•"/>
            </a:pPr>
            <a:r>
              <a:rPr lang="en-US" b="1" dirty="0"/>
              <a:t>Hypervisors are virtual machine monitor(VMM) </a:t>
            </a:r>
            <a:r>
              <a:rPr lang="en-US" dirty="0"/>
              <a:t>that enables numerous </a:t>
            </a:r>
            <a:r>
              <a:rPr lang="en-US" b="1" dirty="0"/>
              <a:t>virtual operating systems </a:t>
            </a:r>
            <a:r>
              <a:rPr lang="en-US" dirty="0"/>
              <a:t>to simultaneously run on a computer system. These virtual machines are also referred </a:t>
            </a:r>
            <a:r>
              <a:rPr lang="en-US" b="1" dirty="0"/>
              <a:t>as guest machines </a:t>
            </a:r>
            <a:r>
              <a:rPr lang="en-US" dirty="0"/>
              <a:t>and they all share the hardware of the physical machine like memory, processor, storage and other related resources. This improves and enhances the utilization of the underlying resources.</a:t>
            </a:r>
          </a:p>
          <a:p>
            <a:pPr marL="457200" indent="-457200" algn="just">
              <a:buFont typeface="Arial" panose="020B0604020202020204" pitchFamily="34" charset="0"/>
              <a:buChar char="•"/>
            </a:pPr>
            <a:r>
              <a:rPr lang="en-US" dirty="0"/>
              <a:t>The hypervisor isolates the operating systems from the primary </a:t>
            </a:r>
            <a:r>
              <a:rPr lang="en-US" b="1" dirty="0"/>
              <a:t>host machine</a:t>
            </a:r>
            <a:r>
              <a:rPr lang="en-US" dirty="0"/>
              <a:t>. The job of a hypervisor is to cater to the needs of a </a:t>
            </a:r>
            <a:r>
              <a:rPr lang="en-US" b="1" dirty="0"/>
              <a:t>guest operating system </a:t>
            </a:r>
            <a:r>
              <a:rPr lang="en-US" dirty="0"/>
              <a:t>and to manage it efficiently. Each virtual machine is independent and do not interfere with each another although they run on the same host machine.</a:t>
            </a:r>
            <a:endParaRPr lang="en-IN" dirty="0"/>
          </a:p>
        </p:txBody>
      </p:sp>
      <p:sp>
        <p:nvSpPr>
          <p:cNvPr id="4" name="Date Placeholder 3">
            <a:extLst>
              <a:ext uri="{FF2B5EF4-FFF2-40B4-BE49-F238E27FC236}">
                <a16:creationId xmlns:a16="http://schemas.microsoft.com/office/drawing/2014/main" id="{0A096138-6C9D-4AC7-8B46-7BB84597DBE9}"/>
              </a:ext>
            </a:extLst>
          </p:cNvPr>
          <p:cNvSpPr>
            <a:spLocks noGrp="1"/>
          </p:cNvSpPr>
          <p:nvPr>
            <p:ph type="dt" sz="half" idx="6"/>
          </p:nvPr>
        </p:nvSpPr>
        <p:spPr/>
        <p:txBody>
          <a:bodyPr/>
          <a:lstStyle/>
          <a:p>
            <a:fld id="{2EE5B8DB-B91C-495E-9C71-A8A6F8739A78}" type="datetime2">
              <a:rPr lang="en-US" smtClean="0"/>
              <a:t>Monday, August 26, 2019</a:t>
            </a:fld>
            <a:endParaRPr lang="en-US" dirty="0"/>
          </a:p>
        </p:txBody>
      </p:sp>
      <p:sp>
        <p:nvSpPr>
          <p:cNvPr id="5" name="Slide Number Placeholder 4">
            <a:extLst>
              <a:ext uri="{FF2B5EF4-FFF2-40B4-BE49-F238E27FC236}">
                <a16:creationId xmlns:a16="http://schemas.microsoft.com/office/drawing/2014/main" id="{D519C33A-DE81-4CEC-936B-CF5FFCDC0B20}"/>
              </a:ext>
            </a:extLst>
          </p:cNvPr>
          <p:cNvSpPr>
            <a:spLocks noGrp="1"/>
          </p:cNvSpPr>
          <p:nvPr>
            <p:ph type="sldNum" sz="quarter" idx="7"/>
          </p:nvPr>
        </p:nvSpPr>
        <p:spPr/>
        <p:txBody>
          <a:bodyPr/>
          <a:lstStyle/>
          <a:p>
            <a:pPr marL="25400">
              <a:lnSpc>
                <a:spcPts val="1664"/>
              </a:lnSpc>
            </a:pPr>
            <a:fld id="{81D60167-4931-47E6-BA6A-407CBD079E47}" type="slidenum">
              <a:rPr lang="en-IN" smtClean="0"/>
              <a:t>48</a:t>
            </a:fld>
            <a:endParaRPr lang="en-IN" dirty="0"/>
          </a:p>
        </p:txBody>
      </p:sp>
    </p:spTree>
    <p:extLst>
      <p:ext uri="{BB962C8B-B14F-4D97-AF65-F5344CB8AC3E}">
        <p14:creationId xmlns:p14="http://schemas.microsoft.com/office/powerpoint/2010/main" val="160754308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88D92-E82B-48EF-89E9-660F75CEF3A7}"/>
              </a:ext>
            </a:extLst>
          </p:cNvPr>
          <p:cNvSpPr>
            <a:spLocks noGrp="1"/>
          </p:cNvSpPr>
          <p:nvPr>
            <p:ph type="title"/>
          </p:nvPr>
        </p:nvSpPr>
        <p:spPr/>
        <p:txBody>
          <a:bodyPr/>
          <a:lstStyle/>
          <a:p>
            <a:endParaRPr lang="en-IN"/>
          </a:p>
        </p:txBody>
      </p:sp>
      <p:sp>
        <p:nvSpPr>
          <p:cNvPr id="3" name="Date Placeholder 2">
            <a:extLst>
              <a:ext uri="{FF2B5EF4-FFF2-40B4-BE49-F238E27FC236}">
                <a16:creationId xmlns:a16="http://schemas.microsoft.com/office/drawing/2014/main" id="{8A6C2ED8-2947-4EE6-9632-416BFBE682B2}"/>
              </a:ext>
            </a:extLst>
          </p:cNvPr>
          <p:cNvSpPr>
            <a:spLocks noGrp="1"/>
          </p:cNvSpPr>
          <p:nvPr>
            <p:ph type="dt" sz="half" idx="6"/>
          </p:nvPr>
        </p:nvSpPr>
        <p:spPr/>
        <p:txBody>
          <a:bodyPr/>
          <a:lstStyle/>
          <a:p>
            <a:fld id="{5B7051D7-19BF-402F-AC6B-B357C5CB86EE}" type="datetime2">
              <a:rPr lang="en-US" smtClean="0"/>
              <a:t>Monday, August 26, 2019</a:t>
            </a:fld>
            <a:endParaRPr lang="en-US" dirty="0"/>
          </a:p>
        </p:txBody>
      </p:sp>
      <p:sp>
        <p:nvSpPr>
          <p:cNvPr id="4" name="Slide Number Placeholder 3">
            <a:extLst>
              <a:ext uri="{FF2B5EF4-FFF2-40B4-BE49-F238E27FC236}">
                <a16:creationId xmlns:a16="http://schemas.microsoft.com/office/drawing/2014/main" id="{D94F97A7-F1A9-45E7-90EB-0D4B0CD202E9}"/>
              </a:ext>
            </a:extLst>
          </p:cNvPr>
          <p:cNvSpPr>
            <a:spLocks noGrp="1"/>
          </p:cNvSpPr>
          <p:nvPr>
            <p:ph type="sldNum" sz="quarter" idx="7"/>
          </p:nvPr>
        </p:nvSpPr>
        <p:spPr/>
        <p:txBody>
          <a:bodyPr/>
          <a:lstStyle/>
          <a:p>
            <a:pPr marL="25400">
              <a:lnSpc>
                <a:spcPts val="1664"/>
              </a:lnSpc>
            </a:pPr>
            <a:fld id="{81D60167-4931-47E6-BA6A-407CBD079E47}" type="slidenum">
              <a:rPr lang="en-IN" smtClean="0"/>
              <a:t>49</a:t>
            </a:fld>
            <a:endParaRPr lang="en-IN" dirty="0"/>
          </a:p>
        </p:txBody>
      </p:sp>
      <p:pic>
        <p:nvPicPr>
          <p:cNvPr id="7170" name="Picture 2" descr="type of virtualizations">
            <a:extLst>
              <a:ext uri="{FF2B5EF4-FFF2-40B4-BE49-F238E27FC236}">
                <a16:creationId xmlns:a16="http://schemas.microsoft.com/office/drawing/2014/main" id="{13BD1DF1-C6DD-4927-B061-23E040F4EC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8569" y="3337784"/>
            <a:ext cx="4415357" cy="352021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Why do we need virtualization">
            <a:extLst>
              <a:ext uri="{FF2B5EF4-FFF2-40B4-BE49-F238E27FC236}">
                <a16:creationId xmlns:a16="http://schemas.microsoft.com/office/drawing/2014/main" id="{DDEB0499-163E-47F7-8D91-E74D95982B6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86508" y="3578750"/>
            <a:ext cx="4095226" cy="229843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a:extLst>
              <a:ext uri="{FF2B5EF4-FFF2-40B4-BE49-F238E27FC236}">
                <a16:creationId xmlns:a16="http://schemas.microsoft.com/office/drawing/2014/main" id="{6A5F0C8B-F593-4AD1-B0B5-AD51D0C2350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64742" y="-36846"/>
            <a:ext cx="5940353" cy="33040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2328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17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3077A5D-92B7-42BE-B8E9-65B0645DAE8B}"/>
              </a:ext>
            </a:extLst>
          </p:cNvPr>
          <p:cNvSpPr>
            <a:spLocks noGrp="1"/>
          </p:cNvSpPr>
          <p:nvPr>
            <p:ph type="dt" sz="half" idx="6"/>
          </p:nvPr>
        </p:nvSpPr>
        <p:spPr>
          <a:xfrm>
            <a:off x="369311" y="6305550"/>
            <a:ext cx="3200400" cy="342900"/>
          </a:xfrm>
        </p:spPr>
        <p:txBody>
          <a:bodyPr/>
          <a:lstStyle/>
          <a:p>
            <a:fld id="{96FA9FA5-4A09-4F30-A3B4-373BAA6FDA1E}" type="datetime2">
              <a:rPr lang="en-US" smtClean="0"/>
              <a:t>Monday, August 26, 2019</a:t>
            </a:fld>
            <a:endParaRPr lang="en-US" dirty="0"/>
          </a:p>
        </p:txBody>
      </p:sp>
      <p:sp>
        <p:nvSpPr>
          <p:cNvPr id="3" name="Text Placeholder 2">
            <a:extLst>
              <a:ext uri="{FF2B5EF4-FFF2-40B4-BE49-F238E27FC236}">
                <a16:creationId xmlns:a16="http://schemas.microsoft.com/office/drawing/2014/main" id="{7ED6B8B0-8A35-4484-8F21-22FEF21914F1}"/>
              </a:ext>
            </a:extLst>
          </p:cNvPr>
          <p:cNvSpPr>
            <a:spLocks noGrp="1"/>
          </p:cNvSpPr>
          <p:nvPr>
            <p:ph type="body" sz="quarter" idx="10"/>
          </p:nvPr>
        </p:nvSpPr>
        <p:spPr>
          <a:xfrm>
            <a:off x="376238" y="381000"/>
            <a:ext cx="8462962" cy="4955203"/>
          </a:xfrm>
        </p:spPr>
        <p:txBody>
          <a:bodyPr/>
          <a:lstStyle/>
          <a:p>
            <a:pPr algn="just"/>
            <a:r>
              <a:rPr lang="en-US" b="1" dirty="0"/>
              <a:t>Cloud Gaming</a:t>
            </a:r>
          </a:p>
          <a:p>
            <a:pPr algn="just"/>
            <a:r>
              <a:rPr lang="en-US" dirty="0"/>
              <a:t>Cloud gaming is an online game distribution.</a:t>
            </a:r>
          </a:p>
          <a:p>
            <a:pPr algn="just"/>
            <a:r>
              <a:rPr lang="en-US" dirty="0"/>
              <a:t>The most common methods of cloud gaming currently are video (or pixel) streaming and file streaming.</a:t>
            </a:r>
          </a:p>
          <a:p>
            <a:pPr lvl="1" algn="just"/>
            <a:r>
              <a:rPr lang="en-US" dirty="0"/>
              <a:t>Cloud gaming, also in some cases called "</a:t>
            </a:r>
            <a:r>
              <a:rPr lang="en-US" b="1" dirty="0"/>
              <a:t>gaming on demand</a:t>
            </a:r>
          </a:p>
          <a:p>
            <a:pPr lvl="1" algn="just"/>
            <a:r>
              <a:rPr lang="en-US" b="1" dirty="0"/>
              <a:t>E.g. </a:t>
            </a:r>
            <a:r>
              <a:rPr lang="en-IN" dirty="0">
                <a:hlinkClick r:id="rId3"/>
              </a:rPr>
              <a:t>http://www.pubgonthecloud.com/</a:t>
            </a:r>
            <a:r>
              <a:rPr lang="en-IN" dirty="0"/>
              <a:t>, </a:t>
            </a:r>
          </a:p>
          <a:p>
            <a:pPr lvl="2" algn="just"/>
            <a:r>
              <a:rPr lang="en-IN" sz="2400" dirty="0"/>
              <a:t>Play Station Now-PS4 ,</a:t>
            </a:r>
            <a:r>
              <a:rPr lang="en-IN" sz="2400" b="1" dirty="0"/>
              <a:t> </a:t>
            </a:r>
            <a:r>
              <a:rPr lang="en-IN" sz="2400" dirty="0"/>
              <a:t>GeForce, Vortex, </a:t>
            </a:r>
            <a:r>
              <a:rPr lang="en-IN" sz="2400" dirty="0" err="1"/>
              <a:t>Paperspace</a:t>
            </a:r>
            <a:endParaRPr lang="en-IN" sz="2400" dirty="0"/>
          </a:p>
          <a:p>
            <a:pPr marL="519113" lvl="2" indent="-342900" algn="just">
              <a:buFont typeface="Arial" panose="020B0604020202020204" pitchFamily="34" charset="0"/>
              <a:buChar char="•"/>
            </a:pPr>
            <a:r>
              <a:rPr lang="en-US" sz="2400" b="1" dirty="0"/>
              <a:t>Everyday</a:t>
            </a:r>
            <a:r>
              <a:rPr lang="en-US" sz="2400" dirty="0"/>
              <a:t> life activities such as </a:t>
            </a:r>
          </a:p>
          <a:p>
            <a:pPr marL="976313" lvl="3" indent="-342900" algn="just">
              <a:buFont typeface="Arial" panose="020B0604020202020204" pitchFamily="34" charset="0"/>
              <a:buChar char="•"/>
            </a:pPr>
            <a:r>
              <a:rPr lang="en-US" sz="2400" dirty="0"/>
              <a:t>Banking, Email, Media Streaming, and Ecommerce all use the Cloud. </a:t>
            </a:r>
          </a:p>
          <a:p>
            <a:pPr marL="519113" lvl="2" indent="-342900" algn="just">
              <a:buFont typeface="Arial" panose="020B0604020202020204" pitchFamily="34" charset="0"/>
              <a:buChar char="•"/>
            </a:pPr>
            <a:r>
              <a:rPr lang="en-US" sz="2400" dirty="0"/>
              <a:t>On the Business side, Applications, Infrastructure, Storage, Sales/CRM use </a:t>
            </a:r>
            <a:r>
              <a:rPr lang="en-US" sz="2400" b="1" dirty="0"/>
              <a:t>Cloud </a:t>
            </a:r>
            <a:r>
              <a:rPr lang="en-US" sz="2400" dirty="0"/>
              <a:t>services</a:t>
            </a:r>
            <a:endParaRPr lang="en-IN" sz="2400" dirty="0"/>
          </a:p>
          <a:p>
            <a:pPr lvl="2" algn="just"/>
            <a:endParaRPr lang="en-IN" dirty="0"/>
          </a:p>
        </p:txBody>
      </p:sp>
      <p:sp>
        <p:nvSpPr>
          <p:cNvPr id="4" name="AutoShape 2" descr="Image result for 3d game screenshot">
            <a:extLst>
              <a:ext uri="{FF2B5EF4-FFF2-40B4-BE49-F238E27FC236}">
                <a16:creationId xmlns:a16="http://schemas.microsoft.com/office/drawing/2014/main" id="{0A4EC46E-075C-4A15-A62F-1D7A5B8E59C8}"/>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8" name="AutoShape 8" descr="Image result for 3d game screenshot">
            <a:extLst>
              <a:ext uri="{FF2B5EF4-FFF2-40B4-BE49-F238E27FC236}">
                <a16:creationId xmlns:a16="http://schemas.microsoft.com/office/drawing/2014/main" id="{2838E4BA-B213-4D05-86DF-D5730324E7A0}"/>
              </a:ext>
            </a:extLst>
          </p:cNvPr>
          <p:cNvSpPr>
            <a:spLocks noChangeAspect="1" noChangeArrowheads="1"/>
          </p:cNvSpPr>
          <p:nvPr/>
        </p:nvSpPr>
        <p:spPr bwMode="auto">
          <a:xfrm>
            <a:off x="4572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9" name="AutoShape 10" descr="Image result for 3d game screenshot">
            <a:extLst>
              <a:ext uri="{FF2B5EF4-FFF2-40B4-BE49-F238E27FC236}">
                <a16:creationId xmlns:a16="http://schemas.microsoft.com/office/drawing/2014/main" id="{378D9BD6-42C6-481D-8C3E-49255330140C}"/>
              </a:ext>
            </a:extLst>
          </p:cNvPr>
          <p:cNvSpPr>
            <a:spLocks noChangeAspect="1" noChangeArrowheads="1"/>
          </p:cNvSpPr>
          <p:nvPr/>
        </p:nvSpPr>
        <p:spPr bwMode="auto">
          <a:xfrm>
            <a:off x="4724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0" name="AutoShape 12" descr="Image result for 3d game screenshot">
            <a:extLst>
              <a:ext uri="{FF2B5EF4-FFF2-40B4-BE49-F238E27FC236}">
                <a16:creationId xmlns:a16="http://schemas.microsoft.com/office/drawing/2014/main" id="{71E74D2D-2D8A-4D3C-865C-ED5306A18491}"/>
              </a:ext>
            </a:extLst>
          </p:cNvPr>
          <p:cNvSpPr>
            <a:spLocks noChangeAspect="1" noChangeArrowheads="1"/>
          </p:cNvSpPr>
          <p:nvPr/>
        </p:nvSpPr>
        <p:spPr bwMode="auto">
          <a:xfrm>
            <a:off x="4869872" y="2373748"/>
            <a:ext cx="157705" cy="15770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1042" name="Picture 18" descr="Image result for ps4 games">
            <a:extLst>
              <a:ext uri="{FF2B5EF4-FFF2-40B4-BE49-F238E27FC236}">
                <a16:creationId xmlns:a16="http://schemas.microsoft.com/office/drawing/2014/main" id="{DE6BB796-662E-4247-9D18-A8B30C5AC38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086600" y="4631684"/>
            <a:ext cx="1787236" cy="2226315"/>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a:extLst>
              <a:ext uri="{FF2B5EF4-FFF2-40B4-BE49-F238E27FC236}">
                <a16:creationId xmlns:a16="http://schemas.microsoft.com/office/drawing/2014/main" id="{6D3F1F99-13D8-415D-8090-5374FE05BD72}"/>
              </a:ext>
            </a:extLst>
          </p:cNvPr>
          <p:cNvSpPr>
            <a:spLocks noGrp="1"/>
          </p:cNvSpPr>
          <p:nvPr>
            <p:ph type="sldNum" sz="quarter" idx="7"/>
          </p:nvPr>
        </p:nvSpPr>
        <p:spPr/>
        <p:txBody>
          <a:bodyPr/>
          <a:lstStyle/>
          <a:p>
            <a:pPr marL="25400">
              <a:lnSpc>
                <a:spcPts val="1664"/>
              </a:lnSpc>
            </a:pPr>
            <a:fld id="{81D60167-4931-47E6-BA6A-407CBD079E47}" type="slidenum">
              <a:rPr lang="en-IN" smtClean="0"/>
              <a:t>5</a:t>
            </a:fld>
            <a:endParaRPr lang="en-IN" dirty="0"/>
          </a:p>
        </p:txBody>
      </p:sp>
    </p:spTree>
    <p:extLst>
      <p:ext uri="{BB962C8B-B14F-4D97-AF65-F5344CB8AC3E}">
        <p14:creationId xmlns:p14="http://schemas.microsoft.com/office/powerpoint/2010/main" val="504929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D6623C-F99B-405F-B3D5-A553F1CEC5E1}"/>
              </a:ext>
            </a:extLst>
          </p:cNvPr>
          <p:cNvSpPr>
            <a:spLocks noGrp="1"/>
          </p:cNvSpPr>
          <p:nvPr>
            <p:ph type="title"/>
          </p:nvPr>
        </p:nvSpPr>
        <p:spPr>
          <a:xfrm>
            <a:off x="838200" y="345302"/>
            <a:ext cx="8153400" cy="523220"/>
          </a:xfrm>
        </p:spPr>
        <p:txBody>
          <a:bodyPr/>
          <a:lstStyle/>
          <a:p>
            <a:r>
              <a:rPr lang="en-US" sz="3400" dirty="0"/>
              <a:t>Hypervisors are divided into two types:</a:t>
            </a:r>
            <a:endParaRPr lang="en-IN" sz="3400" dirty="0"/>
          </a:p>
        </p:txBody>
      </p:sp>
      <p:sp>
        <p:nvSpPr>
          <p:cNvPr id="3" name="Text Placeholder 2">
            <a:extLst>
              <a:ext uri="{FF2B5EF4-FFF2-40B4-BE49-F238E27FC236}">
                <a16:creationId xmlns:a16="http://schemas.microsoft.com/office/drawing/2014/main" id="{BCD26129-5868-4277-85B7-D0D92A862F97}"/>
              </a:ext>
            </a:extLst>
          </p:cNvPr>
          <p:cNvSpPr>
            <a:spLocks noGrp="1"/>
          </p:cNvSpPr>
          <p:nvPr>
            <p:ph type="body" idx="1"/>
          </p:nvPr>
        </p:nvSpPr>
        <p:spPr>
          <a:xfrm>
            <a:off x="492683" y="685800"/>
            <a:ext cx="8305800" cy="5601533"/>
          </a:xfrm>
        </p:spPr>
        <p:txBody>
          <a:bodyPr/>
          <a:lstStyle/>
          <a:p>
            <a:pPr marL="457200" indent="-457200" algn="just" fontAlgn="t">
              <a:buFont typeface="Arial" panose="020B0604020202020204" pitchFamily="34" charset="0"/>
              <a:buChar char="•"/>
            </a:pPr>
            <a:endParaRPr lang="en-US" dirty="0"/>
          </a:p>
          <a:p>
            <a:pPr marL="457200" indent="-457200" algn="just" fontAlgn="t">
              <a:buFont typeface="Arial" panose="020B0604020202020204" pitchFamily="34" charset="0"/>
              <a:buChar char="•"/>
            </a:pPr>
            <a:r>
              <a:rPr lang="en-US" dirty="0"/>
              <a:t>Type one is the </a:t>
            </a:r>
            <a:r>
              <a:rPr lang="en-US" b="1" dirty="0"/>
              <a:t>bare-metal</a:t>
            </a:r>
            <a:r>
              <a:rPr lang="en-US" dirty="0"/>
              <a:t> hypervisor that are deployed directly over the host's system hardware without any underlying operating systems or software. </a:t>
            </a:r>
          </a:p>
          <a:p>
            <a:pPr marL="457200" indent="-457200" algn="just" fontAlgn="t">
              <a:buFont typeface="Arial" panose="020B0604020202020204" pitchFamily="34" charset="0"/>
              <a:buChar char="•"/>
            </a:pPr>
            <a:endParaRPr lang="en-US" dirty="0"/>
          </a:p>
          <a:p>
            <a:pPr marL="457200" indent="-457200" algn="just" fontAlgn="t">
              <a:buFont typeface="Arial" panose="020B0604020202020204" pitchFamily="34" charset="0"/>
              <a:buChar char="•"/>
            </a:pPr>
            <a:r>
              <a:rPr lang="en-US" dirty="0"/>
              <a:t>Some examples of the </a:t>
            </a:r>
            <a:r>
              <a:rPr lang="en-US" b="1" dirty="0"/>
              <a:t>Type 1 </a:t>
            </a:r>
            <a:r>
              <a:rPr lang="en-US" dirty="0"/>
              <a:t>hypervisors are</a:t>
            </a:r>
            <a:r>
              <a:rPr lang="en-US" dirty="0">
                <a:solidFill>
                  <a:srgbClr val="0070C0"/>
                </a:solidFill>
              </a:rPr>
              <a:t> Microsoft Hyper-V hypervisor, VMware </a:t>
            </a:r>
            <a:r>
              <a:rPr lang="en-US" dirty="0" err="1">
                <a:solidFill>
                  <a:srgbClr val="0070C0"/>
                </a:solidFill>
              </a:rPr>
              <a:t>ESXi</a:t>
            </a:r>
            <a:r>
              <a:rPr lang="en-US" dirty="0">
                <a:solidFill>
                  <a:srgbClr val="0070C0"/>
                </a:solidFill>
              </a:rPr>
              <a:t>, Citrix </a:t>
            </a:r>
            <a:r>
              <a:rPr lang="en-US" dirty="0" err="1">
                <a:solidFill>
                  <a:srgbClr val="0070C0"/>
                </a:solidFill>
              </a:rPr>
              <a:t>XenServer</a:t>
            </a:r>
            <a:r>
              <a:rPr lang="en-US" dirty="0"/>
              <a:t>.</a:t>
            </a:r>
          </a:p>
          <a:p>
            <a:pPr marL="457200" indent="-457200" algn="just" fontAlgn="t">
              <a:buFont typeface="Arial" panose="020B0604020202020204" pitchFamily="34" charset="0"/>
              <a:buChar char="•"/>
            </a:pPr>
            <a:endParaRPr lang="en-US" dirty="0"/>
          </a:p>
          <a:p>
            <a:pPr marL="457200" indent="-457200" algn="just" fontAlgn="t">
              <a:buFont typeface="Arial" panose="020B0604020202020204" pitchFamily="34" charset="0"/>
              <a:buChar char="•"/>
            </a:pPr>
            <a:r>
              <a:rPr lang="en-US" b="1" dirty="0"/>
              <a:t>Type 2 </a:t>
            </a:r>
            <a:r>
              <a:rPr lang="en-US" dirty="0"/>
              <a:t>is a hosted hypervisor that runs as a software layer within a physical operating system.</a:t>
            </a:r>
          </a:p>
          <a:p>
            <a:pPr marL="457200" indent="-457200" algn="just" fontAlgn="t">
              <a:buFont typeface="Arial" panose="020B0604020202020204" pitchFamily="34" charset="0"/>
              <a:buChar char="•"/>
            </a:pPr>
            <a:r>
              <a:rPr lang="en-US" dirty="0"/>
              <a:t>The hypervisor runs as a separate second layer over the hardware while the operating system runs as a third layer. </a:t>
            </a:r>
          </a:p>
          <a:p>
            <a:pPr marL="457200" indent="-457200" algn="l" fontAlgn="t">
              <a:buFont typeface="Arial" panose="020B0604020202020204" pitchFamily="34" charset="0"/>
              <a:buChar char="•"/>
            </a:pPr>
            <a:r>
              <a:rPr lang="en-US" dirty="0"/>
              <a:t>The hosted hypervisors include </a:t>
            </a:r>
            <a:r>
              <a:rPr lang="en-US" dirty="0">
                <a:solidFill>
                  <a:srgbClr val="0070C0"/>
                </a:solidFill>
              </a:rPr>
              <a:t>Parallels Desktop and VMware Player</a:t>
            </a:r>
            <a:r>
              <a:rPr lang="en-US" dirty="0"/>
              <a:t>.</a:t>
            </a:r>
            <a:endParaRPr lang="en-IN" dirty="0"/>
          </a:p>
        </p:txBody>
      </p:sp>
      <p:sp>
        <p:nvSpPr>
          <p:cNvPr id="4" name="Date Placeholder 3">
            <a:extLst>
              <a:ext uri="{FF2B5EF4-FFF2-40B4-BE49-F238E27FC236}">
                <a16:creationId xmlns:a16="http://schemas.microsoft.com/office/drawing/2014/main" id="{8A80EF2E-DE5F-4D58-AF65-73678B1340C7}"/>
              </a:ext>
            </a:extLst>
          </p:cNvPr>
          <p:cNvSpPr>
            <a:spLocks noGrp="1"/>
          </p:cNvSpPr>
          <p:nvPr>
            <p:ph type="dt" sz="half" idx="6"/>
          </p:nvPr>
        </p:nvSpPr>
        <p:spPr/>
        <p:txBody>
          <a:bodyPr/>
          <a:lstStyle/>
          <a:p>
            <a:fld id="{2EE5B8DB-B91C-495E-9C71-A8A6F8739A78}" type="datetime2">
              <a:rPr lang="en-US" smtClean="0"/>
              <a:t>Monday, August 26, 2019</a:t>
            </a:fld>
            <a:endParaRPr lang="en-US" dirty="0"/>
          </a:p>
        </p:txBody>
      </p:sp>
      <p:sp>
        <p:nvSpPr>
          <p:cNvPr id="5" name="Slide Number Placeholder 4">
            <a:extLst>
              <a:ext uri="{FF2B5EF4-FFF2-40B4-BE49-F238E27FC236}">
                <a16:creationId xmlns:a16="http://schemas.microsoft.com/office/drawing/2014/main" id="{ECC802D4-9CAF-4DCD-A5F0-DFE2FA7D3DC6}"/>
              </a:ext>
            </a:extLst>
          </p:cNvPr>
          <p:cNvSpPr>
            <a:spLocks noGrp="1"/>
          </p:cNvSpPr>
          <p:nvPr>
            <p:ph type="sldNum" sz="quarter" idx="7"/>
          </p:nvPr>
        </p:nvSpPr>
        <p:spPr/>
        <p:txBody>
          <a:bodyPr/>
          <a:lstStyle/>
          <a:p>
            <a:pPr marL="25400">
              <a:lnSpc>
                <a:spcPts val="1664"/>
              </a:lnSpc>
            </a:pPr>
            <a:fld id="{81D60167-4931-47E6-BA6A-407CBD079E47}" type="slidenum">
              <a:rPr lang="en-IN" smtClean="0"/>
              <a:t>50</a:t>
            </a:fld>
            <a:endParaRPr lang="en-IN" dirty="0"/>
          </a:p>
        </p:txBody>
      </p:sp>
    </p:spTree>
    <p:extLst>
      <p:ext uri="{BB962C8B-B14F-4D97-AF65-F5344CB8AC3E}">
        <p14:creationId xmlns:p14="http://schemas.microsoft.com/office/powerpoint/2010/main" val="963352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93444" y="688974"/>
            <a:ext cx="4392295" cy="635000"/>
          </a:xfrm>
          <a:prstGeom prst="rect">
            <a:avLst/>
          </a:prstGeom>
        </p:spPr>
        <p:txBody>
          <a:bodyPr vert="horz" wrap="square" lIns="0" tIns="12065" rIns="0" bIns="0" rtlCol="0">
            <a:spAutoFit/>
          </a:bodyPr>
          <a:lstStyle/>
          <a:p>
            <a:pPr marL="12700">
              <a:lnSpc>
                <a:spcPct val="100000"/>
              </a:lnSpc>
              <a:spcBef>
                <a:spcPts val="95"/>
              </a:spcBef>
            </a:pPr>
            <a:r>
              <a:rPr spc="-55" dirty="0">
                <a:solidFill>
                  <a:srgbClr val="696363"/>
                </a:solidFill>
              </a:rPr>
              <a:t>Types </a:t>
            </a:r>
            <a:r>
              <a:rPr spc="-5" dirty="0">
                <a:solidFill>
                  <a:srgbClr val="696363"/>
                </a:solidFill>
              </a:rPr>
              <a:t>of</a:t>
            </a:r>
            <a:r>
              <a:rPr spc="-30" dirty="0">
                <a:solidFill>
                  <a:srgbClr val="696363"/>
                </a:solidFill>
              </a:rPr>
              <a:t> </a:t>
            </a:r>
            <a:r>
              <a:rPr spc="5" dirty="0">
                <a:solidFill>
                  <a:srgbClr val="696363"/>
                </a:solidFill>
              </a:rPr>
              <a:t>Hypervisors</a:t>
            </a:r>
          </a:p>
        </p:txBody>
      </p:sp>
      <p:sp>
        <p:nvSpPr>
          <p:cNvPr id="3" name="object 3"/>
          <p:cNvSpPr/>
          <p:nvPr/>
        </p:nvSpPr>
        <p:spPr>
          <a:xfrm>
            <a:off x="507923" y="1730993"/>
            <a:ext cx="8388477" cy="3962400"/>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146304" y="6210300"/>
            <a:ext cx="457200" cy="457200"/>
          </a:xfrm>
          <a:custGeom>
            <a:avLst/>
            <a:gdLst/>
            <a:ahLst/>
            <a:cxnLst/>
            <a:rect l="l" t="t" r="r" b="b"/>
            <a:pathLst>
              <a:path w="457200" h="457200">
                <a:moveTo>
                  <a:pt x="228600" y="0"/>
                </a:moveTo>
                <a:lnTo>
                  <a:pt x="182529" y="4644"/>
                </a:lnTo>
                <a:lnTo>
                  <a:pt x="139619" y="17964"/>
                </a:lnTo>
                <a:lnTo>
                  <a:pt x="100788" y="39041"/>
                </a:lnTo>
                <a:lnTo>
                  <a:pt x="66955" y="66955"/>
                </a:lnTo>
                <a:lnTo>
                  <a:pt x="39041" y="100788"/>
                </a:lnTo>
                <a:lnTo>
                  <a:pt x="17964" y="139619"/>
                </a:lnTo>
                <a:lnTo>
                  <a:pt x="4644" y="182529"/>
                </a:lnTo>
                <a:lnTo>
                  <a:pt x="0" y="228600"/>
                </a:lnTo>
                <a:lnTo>
                  <a:pt x="4644" y="274670"/>
                </a:lnTo>
                <a:lnTo>
                  <a:pt x="17964" y="317580"/>
                </a:lnTo>
                <a:lnTo>
                  <a:pt x="39041" y="356411"/>
                </a:lnTo>
                <a:lnTo>
                  <a:pt x="66955" y="390244"/>
                </a:lnTo>
                <a:lnTo>
                  <a:pt x="100788" y="418158"/>
                </a:lnTo>
                <a:lnTo>
                  <a:pt x="139619" y="439235"/>
                </a:lnTo>
                <a:lnTo>
                  <a:pt x="182529" y="452555"/>
                </a:lnTo>
                <a:lnTo>
                  <a:pt x="228600" y="457200"/>
                </a:lnTo>
                <a:lnTo>
                  <a:pt x="274670" y="452555"/>
                </a:lnTo>
                <a:lnTo>
                  <a:pt x="317580" y="439235"/>
                </a:lnTo>
                <a:lnTo>
                  <a:pt x="356411" y="418158"/>
                </a:lnTo>
                <a:lnTo>
                  <a:pt x="390244" y="390244"/>
                </a:lnTo>
                <a:lnTo>
                  <a:pt x="418158" y="356411"/>
                </a:lnTo>
                <a:lnTo>
                  <a:pt x="439235" y="317580"/>
                </a:lnTo>
                <a:lnTo>
                  <a:pt x="452555" y="274670"/>
                </a:lnTo>
                <a:lnTo>
                  <a:pt x="457200" y="228600"/>
                </a:lnTo>
                <a:lnTo>
                  <a:pt x="452555" y="182529"/>
                </a:lnTo>
                <a:lnTo>
                  <a:pt x="439235" y="139619"/>
                </a:lnTo>
                <a:lnTo>
                  <a:pt x="418158" y="100788"/>
                </a:lnTo>
                <a:lnTo>
                  <a:pt x="390244" y="66955"/>
                </a:lnTo>
                <a:lnTo>
                  <a:pt x="356411" y="39041"/>
                </a:lnTo>
                <a:lnTo>
                  <a:pt x="317580" y="17964"/>
                </a:lnTo>
                <a:lnTo>
                  <a:pt x="274670" y="4644"/>
                </a:lnTo>
                <a:lnTo>
                  <a:pt x="228600" y="0"/>
                </a:lnTo>
                <a:close/>
              </a:path>
            </a:pathLst>
          </a:custGeom>
          <a:solidFill>
            <a:srgbClr val="D24717"/>
          </a:solidFill>
        </p:spPr>
        <p:txBody>
          <a:bodyPr wrap="square" lIns="0" tIns="0" rIns="0" bIns="0" rtlCol="0"/>
          <a:lstStyle/>
          <a:p>
            <a:endParaRPr/>
          </a:p>
        </p:txBody>
      </p:sp>
      <p:sp>
        <p:nvSpPr>
          <p:cNvPr id="7" name="Date Placeholder 6">
            <a:extLst>
              <a:ext uri="{FF2B5EF4-FFF2-40B4-BE49-F238E27FC236}">
                <a16:creationId xmlns:a16="http://schemas.microsoft.com/office/drawing/2014/main" id="{27941D92-A033-4EAE-BF2D-DC396D722D4B}"/>
              </a:ext>
            </a:extLst>
          </p:cNvPr>
          <p:cNvSpPr>
            <a:spLocks noGrp="1"/>
          </p:cNvSpPr>
          <p:nvPr>
            <p:ph type="dt" sz="half" idx="6"/>
          </p:nvPr>
        </p:nvSpPr>
        <p:spPr/>
        <p:txBody>
          <a:bodyPr/>
          <a:lstStyle/>
          <a:p>
            <a:fld id="{735FA914-E96A-4FB6-AE7F-3B7162C60B5B}" type="datetime2">
              <a:rPr lang="en-US" smtClean="0"/>
              <a:t>Monday, August 26, 2019</a:t>
            </a:fld>
            <a:endParaRPr lang="en-US"/>
          </a:p>
        </p:txBody>
      </p:sp>
      <p:sp>
        <p:nvSpPr>
          <p:cNvPr id="5" name="Slide Number Placeholder 4">
            <a:extLst>
              <a:ext uri="{FF2B5EF4-FFF2-40B4-BE49-F238E27FC236}">
                <a16:creationId xmlns:a16="http://schemas.microsoft.com/office/drawing/2014/main" id="{1F2051CD-D859-4549-B89D-D99BC2548C3C}"/>
              </a:ext>
            </a:extLst>
          </p:cNvPr>
          <p:cNvSpPr>
            <a:spLocks noGrp="1"/>
          </p:cNvSpPr>
          <p:nvPr>
            <p:ph type="sldNum" sz="quarter" idx="7"/>
          </p:nvPr>
        </p:nvSpPr>
        <p:spPr/>
        <p:txBody>
          <a:bodyPr/>
          <a:lstStyle/>
          <a:p>
            <a:pPr marL="25400">
              <a:lnSpc>
                <a:spcPts val="1664"/>
              </a:lnSpc>
            </a:pPr>
            <a:fld id="{81D60167-4931-47E6-BA6A-407CBD079E47}" type="slidenum">
              <a:rPr lang="en-IN" smtClean="0"/>
              <a:t>51</a:t>
            </a:fld>
            <a:endParaRPr lang="en-IN"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FD5EF19-7E12-448A-95A7-D7CECC9C8E48}"/>
              </a:ext>
            </a:extLst>
          </p:cNvPr>
          <p:cNvSpPr>
            <a:spLocks noGrp="1"/>
          </p:cNvSpPr>
          <p:nvPr>
            <p:ph type="title"/>
          </p:nvPr>
        </p:nvSpPr>
        <p:spPr>
          <a:xfrm>
            <a:off x="838200" y="345302"/>
            <a:ext cx="6934200" cy="1846659"/>
          </a:xfrm>
        </p:spPr>
        <p:txBody>
          <a:bodyPr/>
          <a:lstStyle/>
          <a:p>
            <a:r>
              <a:rPr lang="en-IN" dirty="0"/>
              <a:t>CLOUD DEPLOYMENT MODELS</a:t>
            </a:r>
            <a:br>
              <a:rPr lang="en-IN" dirty="0"/>
            </a:br>
            <a:endParaRPr lang="en-IN" dirty="0"/>
          </a:p>
        </p:txBody>
      </p:sp>
      <p:sp>
        <p:nvSpPr>
          <p:cNvPr id="6" name="Text Placeholder 5">
            <a:extLst>
              <a:ext uri="{FF2B5EF4-FFF2-40B4-BE49-F238E27FC236}">
                <a16:creationId xmlns:a16="http://schemas.microsoft.com/office/drawing/2014/main" id="{BBB3552E-4E13-4EBB-A14D-1543EB6B0B50}"/>
              </a:ext>
            </a:extLst>
          </p:cNvPr>
          <p:cNvSpPr>
            <a:spLocks noGrp="1"/>
          </p:cNvSpPr>
          <p:nvPr>
            <p:ph type="body" idx="1"/>
          </p:nvPr>
        </p:nvSpPr>
        <p:spPr>
          <a:xfrm>
            <a:off x="838200" y="1201737"/>
            <a:ext cx="7755229" cy="2400657"/>
          </a:xfrm>
        </p:spPr>
        <p:txBody>
          <a:bodyPr/>
          <a:lstStyle/>
          <a:p>
            <a:r>
              <a:rPr lang="en-US" dirty="0"/>
              <a:t>In addition to proposing a definition of cloud computing, NIST has defined four deployment models for clouds</a:t>
            </a:r>
          </a:p>
          <a:p>
            <a:pPr marL="457200" indent="-457200">
              <a:buFont typeface="Arial" panose="020B0604020202020204" pitchFamily="34" charset="0"/>
              <a:buChar char="•"/>
            </a:pPr>
            <a:r>
              <a:rPr lang="en-US" dirty="0"/>
              <a:t>Private Cloud</a:t>
            </a:r>
          </a:p>
          <a:p>
            <a:pPr marL="457200" indent="-457200">
              <a:buFont typeface="Arial" panose="020B0604020202020204" pitchFamily="34" charset="0"/>
              <a:buChar char="•"/>
            </a:pPr>
            <a:r>
              <a:rPr lang="en-US" dirty="0"/>
              <a:t>Public Cloud</a:t>
            </a:r>
          </a:p>
          <a:p>
            <a:pPr marL="457200" indent="-457200">
              <a:buFont typeface="Arial" panose="020B0604020202020204" pitchFamily="34" charset="0"/>
              <a:buChar char="•"/>
            </a:pPr>
            <a:r>
              <a:rPr lang="en-US" dirty="0"/>
              <a:t>Community Cloud </a:t>
            </a:r>
          </a:p>
          <a:p>
            <a:pPr marL="457200" indent="-457200">
              <a:buFont typeface="Arial" panose="020B0604020202020204" pitchFamily="34" charset="0"/>
              <a:buChar char="•"/>
            </a:pPr>
            <a:r>
              <a:rPr lang="en-US" dirty="0"/>
              <a:t>Hybrid Cloud. </a:t>
            </a:r>
          </a:p>
        </p:txBody>
      </p:sp>
      <p:sp>
        <p:nvSpPr>
          <p:cNvPr id="3" name="Date Placeholder 2">
            <a:extLst>
              <a:ext uri="{FF2B5EF4-FFF2-40B4-BE49-F238E27FC236}">
                <a16:creationId xmlns:a16="http://schemas.microsoft.com/office/drawing/2014/main" id="{356676D3-6046-413C-AC23-B97DD8E56262}"/>
              </a:ext>
            </a:extLst>
          </p:cNvPr>
          <p:cNvSpPr>
            <a:spLocks noGrp="1"/>
          </p:cNvSpPr>
          <p:nvPr>
            <p:ph type="dt" sz="half" idx="6"/>
          </p:nvPr>
        </p:nvSpPr>
        <p:spPr/>
        <p:txBody>
          <a:bodyPr/>
          <a:lstStyle/>
          <a:p>
            <a:fld id="{5B7051D7-19BF-402F-AC6B-B357C5CB86EE}" type="datetime2">
              <a:rPr lang="en-US" smtClean="0"/>
              <a:t>Monday, August 26, 2019</a:t>
            </a:fld>
            <a:endParaRPr lang="en-US" dirty="0"/>
          </a:p>
        </p:txBody>
      </p:sp>
      <p:sp>
        <p:nvSpPr>
          <p:cNvPr id="4" name="Slide Number Placeholder 3">
            <a:extLst>
              <a:ext uri="{FF2B5EF4-FFF2-40B4-BE49-F238E27FC236}">
                <a16:creationId xmlns:a16="http://schemas.microsoft.com/office/drawing/2014/main" id="{0D912A87-DD45-4B2A-8E9D-6901D7F61B83}"/>
              </a:ext>
            </a:extLst>
          </p:cNvPr>
          <p:cNvSpPr>
            <a:spLocks noGrp="1"/>
          </p:cNvSpPr>
          <p:nvPr>
            <p:ph type="sldNum" sz="quarter" idx="7"/>
          </p:nvPr>
        </p:nvSpPr>
        <p:spPr/>
        <p:txBody>
          <a:bodyPr/>
          <a:lstStyle/>
          <a:p>
            <a:pPr marL="25400">
              <a:lnSpc>
                <a:spcPts val="1664"/>
              </a:lnSpc>
            </a:pPr>
            <a:fld id="{81D60167-4931-47E6-BA6A-407CBD079E47}" type="slidenum">
              <a:rPr lang="en-IN" smtClean="0"/>
              <a:t>52</a:t>
            </a:fld>
            <a:endParaRPr lang="en-IN" dirty="0"/>
          </a:p>
        </p:txBody>
      </p:sp>
      <p:pic>
        <p:nvPicPr>
          <p:cNvPr id="7" name="Picture 2" descr="Related image">
            <a:extLst>
              <a:ext uri="{FF2B5EF4-FFF2-40B4-BE49-F238E27FC236}">
                <a16:creationId xmlns:a16="http://schemas.microsoft.com/office/drawing/2014/main" id="{B7EEDB26-18DC-4215-A522-ABC7A2370D3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77558" y="3388515"/>
            <a:ext cx="6934200" cy="29410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2323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C25083-2866-4AF3-A2BA-89B8D2340022}"/>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033BAFF3-D6F5-499A-9882-22451E18BB5D}"/>
              </a:ext>
            </a:extLst>
          </p:cNvPr>
          <p:cNvSpPr>
            <a:spLocks noGrp="1"/>
          </p:cNvSpPr>
          <p:nvPr>
            <p:ph type="body" idx="1"/>
          </p:nvPr>
        </p:nvSpPr>
        <p:spPr>
          <a:xfrm>
            <a:off x="838200" y="1201737"/>
            <a:ext cx="7755229" cy="5016758"/>
          </a:xfrm>
        </p:spPr>
        <p:txBody>
          <a:bodyPr/>
          <a:lstStyle/>
          <a:p>
            <a:pPr marL="457200" indent="-457200" algn="just">
              <a:buFont typeface="Arial" panose="020B0604020202020204" pitchFamily="34" charset="0"/>
              <a:buChar char="•"/>
            </a:pPr>
            <a:r>
              <a:rPr lang="en-US" b="1" dirty="0"/>
              <a:t>Private</a:t>
            </a:r>
            <a:r>
              <a:rPr lang="en-US" dirty="0"/>
              <a:t> cloud is a cloud computing infrastructure that is built for a single enterprise. It is the next step in the evolution of a corporate data center of today where the infrastructure is shared within the enterprise. </a:t>
            </a:r>
          </a:p>
          <a:p>
            <a:pPr marL="457200" indent="-457200" algn="just">
              <a:buFont typeface="Arial" panose="020B0604020202020204" pitchFamily="34" charset="0"/>
              <a:buChar char="•"/>
            </a:pPr>
            <a:r>
              <a:rPr lang="en-US" b="1" dirty="0"/>
              <a:t>Community</a:t>
            </a:r>
            <a:r>
              <a:rPr lang="en-US" dirty="0"/>
              <a:t> cloud is a cloud infrastructure shared by a community of multiple organizations that generally have a common purpose.</a:t>
            </a:r>
          </a:p>
          <a:p>
            <a:pPr marL="914400" lvl="1" indent="-457200" algn="just">
              <a:buFont typeface="Arial" panose="020B0604020202020204" pitchFamily="34" charset="0"/>
              <a:buChar char="•"/>
            </a:pPr>
            <a:r>
              <a:rPr lang="en-US" sz="2200" dirty="0"/>
              <a:t>An example of a community cloud is </a:t>
            </a:r>
            <a:r>
              <a:rPr lang="en-US" sz="2200" b="1" dirty="0" err="1"/>
              <a:t>OpenCirrus</a:t>
            </a:r>
            <a:r>
              <a:rPr lang="en-US" sz="2200" dirty="0"/>
              <a:t>, which is a cloud computing </a:t>
            </a:r>
            <a:r>
              <a:rPr lang="en-US" sz="2200" b="1" dirty="0"/>
              <a:t>research testbed </a:t>
            </a:r>
            <a:r>
              <a:rPr lang="en-US" sz="2200" dirty="0"/>
              <a:t>intended to be used by universities and research institutions.</a:t>
            </a:r>
          </a:p>
          <a:p>
            <a:pPr marL="457200" indent="-457200" algn="just">
              <a:buFont typeface="Arial" panose="020B0604020202020204" pitchFamily="34" charset="0"/>
              <a:buChar char="•"/>
            </a:pPr>
            <a:r>
              <a:rPr lang="en-US" b="1" dirty="0"/>
              <a:t>Public</a:t>
            </a:r>
            <a:r>
              <a:rPr lang="en-US" dirty="0"/>
              <a:t> cloud is a cloud infrastructure owned by a cloud service provider that provides cloud services to the public for commercial purposes. E.g. </a:t>
            </a:r>
            <a:r>
              <a:rPr lang="en-US" b="1" dirty="0" err="1"/>
              <a:t>NewCloud</a:t>
            </a:r>
            <a:endParaRPr lang="en-IN" b="1" dirty="0"/>
          </a:p>
        </p:txBody>
      </p:sp>
      <p:sp>
        <p:nvSpPr>
          <p:cNvPr id="4" name="Date Placeholder 3">
            <a:extLst>
              <a:ext uri="{FF2B5EF4-FFF2-40B4-BE49-F238E27FC236}">
                <a16:creationId xmlns:a16="http://schemas.microsoft.com/office/drawing/2014/main" id="{33831DEE-03EC-4701-9987-A65CDE09C43B}"/>
              </a:ext>
            </a:extLst>
          </p:cNvPr>
          <p:cNvSpPr>
            <a:spLocks noGrp="1"/>
          </p:cNvSpPr>
          <p:nvPr>
            <p:ph type="dt" sz="half" idx="6"/>
          </p:nvPr>
        </p:nvSpPr>
        <p:spPr/>
        <p:txBody>
          <a:bodyPr/>
          <a:lstStyle/>
          <a:p>
            <a:fld id="{2EE5B8DB-B91C-495E-9C71-A8A6F8739A78}" type="datetime2">
              <a:rPr lang="en-US" smtClean="0"/>
              <a:t>Monday, August 26, 2019</a:t>
            </a:fld>
            <a:endParaRPr lang="en-US" dirty="0"/>
          </a:p>
        </p:txBody>
      </p:sp>
      <p:sp>
        <p:nvSpPr>
          <p:cNvPr id="5" name="Slide Number Placeholder 4">
            <a:extLst>
              <a:ext uri="{FF2B5EF4-FFF2-40B4-BE49-F238E27FC236}">
                <a16:creationId xmlns:a16="http://schemas.microsoft.com/office/drawing/2014/main" id="{4AEC1E6E-28BF-4BFD-86F0-18A7718E64EC}"/>
              </a:ext>
            </a:extLst>
          </p:cNvPr>
          <p:cNvSpPr>
            <a:spLocks noGrp="1"/>
          </p:cNvSpPr>
          <p:nvPr>
            <p:ph type="sldNum" sz="quarter" idx="7"/>
          </p:nvPr>
        </p:nvSpPr>
        <p:spPr/>
        <p:txBody>
          <a:bodyPr/>
          <a:lstStyle/>
          <a:p>
            <a:pPr marL="25400">
              <a:lnSpc>
                <a:spcPts val="1664"/>
              </a:lnSpc>
            </a:pPr>
            <a:fld id="{81D60167-4931-47E6-BA6A-407CBD079E47}" type="slidenum">
              <a:rPr lang="en-IN" smtClean="0"/>
              <a:t>53</a:t>
            </a:fld>
            <a:endParaRPr lang="en-IN" dirty="0"/>
          </a:p>
        </p:txBody>
      </p:sp>
    </p:spTree>
    <p:extLst>
      <p:ext uri="{BB962C8B-B14F-4D97-AF65-F5344CB8AC3E}">
        <p14:creationId xmlns:p14="http://schemas.microsoft.com/office/powerpoint/2010/main" val="1254316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2DFC11A-8720-4A6A-93A2-F208FE1D6489}"/>
              </a:ext>
            </a:extLst>
          </p:cNvPr>
          <p:cNvSpPr>
            <a:spLocks noGrp="1"/>
          </p:cNvSpPr>
          <p:nvPr>
            <p:ph type="body" idx="1"/>
          </p:nvPr>
        </p:nvSpPr>
        <p:spPr>
          <a:xfrm>
            <a:off x="694385" y="270726"/>
            <a:ext cx="7755229" cy="2339102"/>
          </a:xfrm>
        </p:spPr>
        <p:txBody>
          <a:bodyPr/>
          <a:lstStyle/>
          <a:p>
            <a:pPr marL="457200" indent="-457200">
              <a:buFont typeface="Arial" panose="020B0604020202020204" pitchFamily="34" charset="0"/>
              <a:buChar char="•"/>
            </a:pPr>
            <a:r>
              <a:rPr lang="en-US" b="1" dirty="0">
                <a:latin typeface="Perpetua" panose="02020502060401020303" pitchFamily="18" charset="0"/>
              </a:rPr>
              <a:t>Hybrid</a:t>
            </a:r>
            <a:r>
              <a:rPr lang="en-US" dirty="0">
                <a:latin typeface="Perpetua" panose="02020502060401020303" pitchFamily="18" charset="0"/>
              </a:rPr>
              <a:t> clouds are mixtures of these different deployments.</a:t>
            </a:r>
          </a:p>
          <a:p>
            <a:pPr marL="914400" lvl="1" indent="-457200">
              <a:buFont typeface="Arial" panose="020B0604020202020204" pitchFamily="34" charset="0"/>
              <a:buChar char="•"/>
            </a:pPr>
            <a:r>
              <a:rPr lang="en-US" sz="2400" dirty="0">
                <a:latin typeface="Perpetua" panose="02020502060401020303" pitchFamily="18" charset="0"/>
              </a:rPr>
              <a:t>For example, an enterprise may rent storage in a public cloud for handling peak demand. </a:t>
            </a:r>
          </a:p>
          <a:p>
            <a:pPr marL="457200" indent="-457200">
              <a:buFont typeface="Arial" panose="020B0604020202020204" pitchFamily="34" charset="0"/>
              <a:buChar char="•"/>
            </a:pPr>
            <a:r>
              <a:rPr lang="en-US" dirty="0">
                <a:latin typeface="Perpetua" panose="02020502060401020303" pitchFamily="18" charset="0"/>
              </a:rPr>
              <a:t>The combination of the enterprise’s private cloud and the rented storage then is a hybrid cloud.</a:t>
            </a:r>
            <a:endParaRPr lang="en-IN" dirty="0">
              <a:latin typeface="Perpetua" panose="02020502060401020303" pitchFamily="18" charset="0"/>
            </a:endParaRPr>
          </a:p>
          <a:p>
            <a:endParaRPr lang="en-IN" dirty="0">
              <a:latin typeface="Perpetua" panose="02020502060401020303" pitchFamily="18" charset="0"/>
            </a:endParaRPr>
          </a:p>
        </p:txBody>
      </p:sp>
      <p:sp>
        <p:nvSpPr>
          <p:cNvPr id="4" name="Date Placeholder 3">
            <a:extLst>
              <a:ext uri="{FF2B5EF4-FFF2-40B4-BE49-F238E27FC236}">
                <a16:creationId xmlns:a16="http://schemas.microsoft.com/office/drawing/2014/main" id="{BE0653E7-D117-4CFD-A900-3B14800AC3F3}"/>
              </a:ext>
            </a:extLst>
          </p:cNvPr>
          <p:cNvSpPr>
            <a:spLocks noGrp="1"/>
          </p:cNvSpPr>
          <p:nvPr>
            <p:ph type="dt" sz="half" idx="6"/>
          </p:nvPr>
        </p:nvSpPr>
        <p:spPr/>
        <p:txBody>
          <a:bodyPr/>
          <a:lstStyle/>
          <a:p>
            <a:fld id="{2EE5B8DB-B91C-495E-9C71-A8A6F8739A78}" type="datetime2">
              <a:rPr lang="en-US" smtClean="0"/>
              <a:t>Monday, August 26, 2019</a:t>
            </a:fld>
            <a:endParaRPr lang="en-US" dirty="0"/>
          </a:p>
        </p:txBody>
      </p:sp>
      <p:sp>
        <p:nvSpPr>
          <p:cNvPr id="5" name="Slide Number Placeholder 4">
            <a:extLst>
              <a:ext uri="{FF2B5EF4-FFF2-40B4-BE49-F238E27FC236}">
                <a16:creationId xmlns:a16="http://schemas.microsoft.com/office/drawing/2014/main" id="{8B1B80B5-D35A-4B43-ADF2-FDD24560B17E}"/>
              </a:ext>
            </a:extLst>
          </p:cNvPr>
          <p:cNvSpPr>
            <a:spLocks noGrp="1"/>
          </p:cNvSpPr>
          <p:nvPr>
            <p:ph type="sldNum" sz="quarter" idx="7"/>
          </p:nvPr>
        </p:nvSpPr>
        <p:spPr/>
        <p:txBody>
          <a:bodyPr/>
          <a:lstStyle/>
          <a:p>
            <a:pPr marL="25400">
              <a:lnSpc>
                <a:spcPts val="1664"/>
              </a:lnSpc>
            </a:pPr>
            <a:fld id="{81D60167-4931-47E6-BA6A-407CBD079E47}" type="slidenum">
              <a:rPr lang="en-IN" smtClean="0"/>
              <a:t>54</a:t>
            </a:fld>
            <a:endParaRPr lang="en-IN" dirty="0"/>
          </a:p>
        </p:txBody>
      </p:sp>
      <p:pic>
        <p:nvPicPr>
          <p:cNvPr id="6150" name="Picture 6" descr="Image result for private cloud">
            <a:extLst>
              <a:ext uri="{FF2B5EF4-FFF2-40B4-BE49-F238E27FC236}">
                <a16:creationId xmlns:a16="http://schemas.microsoft.com/office/drawing/2014/main" id="{AE197429-C687-4A56-BE96-329BFD44766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0687" y="2150503"/>
            <a:ext cx="2800350" cy="16383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BAC9BC7D-4A6A-47D8-AF7F-5190143A5FC6}"/>
              </a:ext>
            </a:extLst>
          </p:cNvPr>
          <p:cNvPicPr>
            <a:picLocks noChangeAspect="1"/>
          </p:cNvPicPr>
          <p:nvPr/>
        </p:nvPicPr>
        <p:blipFill>
          <a:blip r:embed="rId3"/>
          <a:stretch>
            <a:fillRect/>
          </a:stretch>
        </p:blipFill>
        <p:spPr>
          <a:xfrm>
            <a:off x="2600875" y="2268155"/>
            <a:ext cx="6341944" cy="3675445"/>
          </a:xfrm>
          <a:prstGeom prst="rect">
            <a:avLst/>
          </a:prstGeom>
        </p:spPr>
      </p:pic>
    </p:spTree>
    <p:extLst>
      <p:ext uri="{BB962C8B-B14F-4D97-AF65-F5344CB8AC3E}">
        <p14:creationId xmlns:p14="http://schemas.microsoft.com/office/powerpoint/2010/main" val="1944839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1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7A1667-378F-4A3E-A8AD-98BAA13B62C3}"/>
              </a:ext>
            </a:extLst>
          </p:cNvPr>
          <p:cNvSpPr>
            <a:spLocks noGrp="1"/>
          </p:cNvSpPr>
          <p:nvPr>
            <p:ph type="title"/>
          </p:nvPr>
        </p:nvSpPr>
        <p:spPr>
          <a:xfrm>
            <a:off x="4550228" y="523991"/>
            <a:ext cx="4572000" cy="430887"/>
          </a:xfrm>
        </p:spPr>
        <p:txBody>
          <a:bodyPr/>
          <a:lstStyle/>
          <a:p>
            <a:r>
              <a:rPr lang="en-IN" sz="2800" b="1" dirty="0"/>
              <a:t>Private vs. Public Cloud</a:t>
            </a:r>
          </a:p>
        </p:txBody>
      </p:sp>
      <p:sp>
        <p:nvSpPr>
          <p:cNvPr id="4" name="Date Placeholder 3">
            <a:extLst>
              <a:ext uri="{FF2B5EF4-FFF2-40B4-BE49-F238E27FC236}">
                <a16:creationId xmlns:a16="http://schemas.microsoft.com/office/drawing/2014/main" id="{FDC19EE6-421A-45A9-8B2B-6CB095FE480A}"/>
              </a:ext>
            </a:extLst>
          </p:cNvPr>
          <p:cNvSpPr>
            <a:spLocks noGrp="1"/>
          </p:cNvSpPr>
          <p:nvPr>
            <p:ph type="dt" sz="half" idx="6"/>
          </p:nvPr>
        </p:nvSpPr>
        <p:spPr/>
        <p:txBody>
          <a:bodyPr/>
          <a:lstStyle/>
          <a:p>
            <a:fld id="{2EE5B8DB-B91C-495E-9C71-A8A6F8739A78}" type="datetime2">
              <a:rPr lang="en-US" smtClean="0"/>
              <a:t>Monday, August 26, 2019</a:t>
            </a:fld>
            <a:endParaRPr lang="en-US" dirty="0"/>
          </a:p>
        </p:txBody>
      </p:sp>
      <p:sp>
        <p:nvSpPr>
          <p:cNvPr id="5" name="Slide Number Placeholder 4">
            <a:extLst>
              <a:ext uri="{FF2B5EF4-FFF2-40B4-BE49-F238E27FC236}">
                <a16:creationId xmlns:a16="http://schemas.microsoft.com/office/drawing/2014/main" id="{963E2D4A-CD16-45F7-AC2E-681C42090710}"/>
              </a:ext>
            </a:extLst>
          </p:cNvPr>
          <p:cNvSpPr>
            <a:spLocks noGrp="1"/>
          </p:cNvSpPr>
          <p:nvPr>
            <p:ph type="sldNum" sz="quarter" idx="7"/>
          </p:nvPr>
        </p:nvSpPr>
        <p:spPr/>
        <p:txBody>
          <a:bodyPr/>
          <a:lstStyle/>
          <a:p>
            <a:pPr marL="25400">
              <a:lnSpc>
                <a:spcPts val="1664"/>
              </a:lnSpc>
            </a:pPr>
            <a:fld id="{81D60167-4931-47E6-BA6A-407CBD079E47}" type="slidenum">
              <a:rPr lang="en-IN" smtClean="0"/>
              <a:t>55</a:t>
            </a:fld>
            <a:endParaRPr lang="en-IN" dirty="0"/>
          </a:p>
        </p:txBody>
      </p:sp>
      <p:pic>
        <p:nvPicPr>
          <p:cNvPr id="9218" name="Picture 2" descr="Image result for private cloud">
            <a:extLst>
              <a:ext uri="{FF2B5EF4-FFF2-40B4-BE49-F238E27FC236}">
                <a16:creationId xmlns:a16="http://schemas.microsoft.com/office/drawing/2014/main" id="{903AA7F4-373D-4798-A65D-D6D70289E7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19690" y="2438399"/>
            <a:ext cx="4824309" cy="445225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Image result for private cloud">
            <a:extLst>
              <a:ext uri="{FF2B5EF4-FFF2-40B4-BE49-F238E27FC236}">
                <a16:creationId xmlns:a16="http://schemas.microsoft.com/office/drawing/2014/main" id="{A5824780-E207-4D6C-A883-2A74791879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6941"/>
            <a:ext cx="5040470" cy="37295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8353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2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827363-88F0-4727-ADF1-152D569D8031}"/>
              </a:ext>
            </a:extLst>
          </p:cNvPr>
          <p:cNvSpPr>
            <a:spLocks noGrp="1"/>
          </p:cNvSpPr>
          <p:nvPr>
            <p:ph type="title"/>
          </p:nvPr>
        </p:nvSpPr>
        <p:spPr>
          <a:xfrm>
            <a:off x="838200" y="345302"/>
            <a:ext cx="4844955" cy="553998"/>
          </a:xfrm>
        </p:spPr>
        <p:txBody>
          <a:bodyPr/>
          <a:lstStyle/>
          <a:p>
            <a:r>
              <a:rPr lang="en-IN" sz="3600" dirty="0"/>
              <a:t>Cost Comparison </a:t>
            </a:r>
            <a:r>
              <a:rPr lang="en-IN" sz="1600" b="1" dirty="0">
                <a:solidFill>
                  <a:schemeClr val="accent6">
                    <a:lumMod val="50000"/>
                  </a:schemeClr>
                </a:solidFill>
              </a:rPr>
              <a:t>2011</a:t>
            </a:r>
          </a:p>
        </p:txBody>
      </p:sp>
      <p:sp>
        <p:nvSpPr>
          <p:cNvPr id="3" name="Text Placeholder 2">
            <a:extLst>
              <a:ext uri="{FF2B5EF4-FFF2-40B4-BE49-F238E27FC236}">
                <a16:creationId xmlns:a16="http://schemas.microsoft.com/office/drawing/2014/main" id="{A18064A0-B008-4C99-97DF-628D9372501C}"/>
              </a:ext>
            </a:extLst>
          </p:cNvPr>
          <p:cNvSpPr>
            <a:spLocks noGrp="1"/>
          </p:cNvSpPr>
          <p:nvPr>
            <p:ph type="body" idx="1"/>
          </p:nvPr>
        </p:nvSpPr>
        <p:spPr/>
        <p:txBody>
          <a:bodyPr/>
          <a:lstStyle/>
          <a:p>
            <a:endParaRPr lang="en-IN"/>
          </a:p>
        </p:txBody>
      </p:sp>
      <p:sp>
        <p:nvSpPr>
          <p:cNvPr id="4" name="Date Placeholder 3">
            <a:extLst>
              <a:ext uri="{FF2B5EF4-FFF2-40B4-BE49-F238E27FC236}">
                <a16:creationId xmlns:a16="http://schemas.microsoft.com/office/drawing/2014/main" id="{28F8D201-2559-4BD7-B230-2547D68CD8B3}"/>
              </a:ext>
            </a:extLst>
          </p:cNvPr>
          <p:cNvSpPr>
            <a:spLocks noGrp="1"/>
          </p:cNvSpPr>
          <p:nvPr>
            <p:ph type="dt" sz="half" idx="6"/>
          </p:nvPr>
        </p:nvSpPr>
        <p:spPr/>
        <p:txBody>
          <a:bodyPr/>
          <a:lstStyle/>
          <a:p>
            <a:fld id="{2EE5B8DB-B91C-495E-9C71-A8A6F8739A78}" type="datetime2">
              <a:rPr lang="en-US" smtClean="0"/>
              <a:t>Monday, August 26, 2019</a:t>
            </a:fld>
            <a:endParaRPr lang="en-US" dirty="0"/>
          </a:p>
        </p:txBody>
      </p:sp>
      <p:sp>
        <p:nvSpPr>
          <p:cNvPr id="5" name="Slide Number Placeholder 4">
            <a:extLst>
              <a:ext uri="{FF2B5EF4-FFF2-40B4-BE49-F238E27FC236}">
                <a16:creationId xmlns:a16="http://schemas.microsoft.com/office/drawing/2014/main" id="{F682152E-975B-494F-B10D-9C54225841CE}"/>
              </a:ext>
            </a:extLst>
          </p:cNvPr>
          <p:cNvSpPr>
            <a:spLocks noGrp="1"/>
          </p:cNvSpPr>
          <p:nvPr>
            <p:ph type="sldNum" sz="quarter" idx="7"/>
          </p:nvPr>
        </p:nvSpPr>
        <p:spPr/>
        <p:txBody>
          <a:bodyPr/>
          <a:lstStyle/>
          <a:p>
            <a:pPr marL="25400">
              <a:lnSpc>
                <a:spcPts val="1664"/>
              </a:lnSpc>
            </a:pPr>
            <a:fld id="{81D60167-4931-47E6-BA6A-407CBD079E47}" type="slidenum">
              <a:rPr lang="en-IN" smtClean="0"/>
              <a:t>56</a:t>
            </a:fld>
            <a:endParaRPr lang="en-IN" dirty="0"/>
          </a:p>
        </p:txBody>
      </p:sp>
      <p:pic>
        <p:nvPicPr>
          <p:cNvPr id="6" name="Picture 5">
            <a:extLst>
              <a:ext uri="{FF2B5EF4-FFF2-40B4-BE49-F238E27FC236}">
                <a16:creationId xmlns:a16="http://schemas.microsoft.com/office/drawing/2014/main" id="{97DB6A29-5F19-4866-AA45-038EEDA7FDB0}"/>
              </a:ext>
            </a:extLst>
          </p:cNvPr>
          <p:cNvPicPr>
            <a:picLocks noChangeAspect="1"/>
          </p:cNvPicPr>
          <p:nvPr/>
        </p:nvPicPr>
        <p:blipFill>
          <a:blip r:embed="rId2"/>
          <a:stretch>
            <a:fillRect/>
          </a:stretch>
        </p:blipFill>
        <p:spPr>
          <a:xfrm>
            <a:off x="276776" y="1273006"/>
            <a:ext cx="8528748" cy="5127794"/>
          </a:xfrm>
          <a:prstGeom prst="rect">
            <a:avLst/>
          </a:prstGeom>
        </p:spPr>
      </p:pic>
    </p:spTree>
    <p:extLst>
      <p:ext uri="{BB962C8B-B14F-4D97-AF65-F5344CB8AC3E}">
        <p14:creationId xmlns:p14="http://schemas.microsoft.com/office/powerpoint/2010/main" val="82537901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602C73-9D8C-4A89-BA6F-F016FA88EF40}"/>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DA5DED94-FC75-465E-BA72-430F61C5DCC7}"/>
              </a:ext>
            </a:extLst>
          </p:cNvPr>
          <p:cNvSpPr>
            <a:spLocks noGrp="1"/>
          </p:cNvSpPr>
          <p:nvPr>
            <p:ph type="body" idx="1"/>
          </p:nvPr>
        </p:nvSpPr>
        <p:spPr/>
        <p:txBody>
          <a:bodyPr/>
          <a:lstStyle/>
          <a:p>
            <a:endParaRPr lang="en-IN"/>
          </a:p>
        </p:txBody>
      </p:sp>
      <p:sp>
        <p:nvSpPr>
          <p:cNvPr id="4" name="Date Placeholder 3">
            <a:extLst>
              <a:ext uri="{FF2B5EF4-FFF2-40B4-BE49-F238E27FC236}">
                <a16:creationId xmlns:a16="http://schemas.microsoft.com/office/drawing/2014/main" id="{09D3262F-0496-43AF-A025-243CD883B11F}"/>
              </a:ext>
            </a:extLst>
          </p:cNvPr>
          <p:cNvSpPr>
            <a:spLocks noGrp="1"/>
          </p:cNvSpPr>
          <p:nvPr>
            <p:ph type="dt" sz="half" idx="6"/>
          </p:nvPr>
        </p:nvSpPr>
        <p:spPr/>
        <p:txBody>
          <a:bodyPr/>
          <a:lstStyle/>
          <a:p>
            <a:fld id="{2EE5B8DB-B91C-495E-9C71-A8A6F8739A78}" type="datetime2">
              <a:rPr lang="en-US" smtClean="0"/>
              <a:t>Monday, August 26, 2019</a:t>
            </a:fld>
            <a:endParaRPr lang="en-US" dirty="0"/>
          </a:p>
        </p:txBody>
      </p:sp>
      <p:sp>
        <p:nvSpPr>
          <p:cNvPr id="5" name="Slide Number Placeholder 4">
            <a:extLst>
              <a:ext uri="{FF2B5EF4-FFF2-40B4-BE49-F238E27FC236}">
                <a16:creationId xmlns:a16="http://schemas.microsoft.com/office/drawing/2014/main" id="{2AD7A1C8-6E0B-4BCF-949B-168B22E0904B}"/>
              </a:ext>
            </a:extLst>
          </p:cNvPr>
          <p:cNvSpPr>
            <a:spLocks noGrp="1"/>
          </p:cNvSpPr>
          <p:nvPr>
            <p:ph type="sldNum" sz="quarter" idx="7"/>
          </p:nvPr>
        </p:nvSpPr>
        <p:spPr/>
        <p:txBody>
          <a:bodyPr/>
          <a:lstStyle/>
          <a:p>
            <a:pPr marL="25400">
              <a:lnSpc>
                <a:spcPts val="1664"/>
              </a:lnSpc>
            </a:pPr>
            <a:fld id="{81D60167-4931-47E6-BA6A-407CBD079E47}" type="slidenum">
              <a:rPr lang="en-IN" smtClean="0"/>
              <a:t>57</a:t>
            </a:fld>
            <a:endParaRPr lang="en-IN" dirty="0"/>
          </a:p>
        </p:txBody>
      </p:sp>
      <p:pic>
        <p:nvPicPr>
          <p:cNvPr id="6" name="Picture 5">
            <a:extLst>
              <a:ext uri="{FF2B5EF4-FFF2-40B4-BE49-F238E27FC236}">
                <a16:creationId xmlns:a16="http://schemas.microsoft.com/office/drawing/2014/main" id="{85F959EB-224A-493E-90E5-858C99BCBE3A}"/>
              </a:ext>
            </a:extLst>
          </p:cNvPr>
          <p:cNvPicPr>
            <a:picLocks noChangeAspect="1"/>
          </p:cNvPicPr>
          <p:nvPr/>
        </p:nvPicPr>
        <p:blipFill>
          <a:blip r:embed="rId3"/>
          <a:stretch>
            <a:fillRect/>
          </a:stretch>
        </p:blipFill>
        <p:spPr>
          <a:xfrm>
            <a:off x="461962" y="280987"/>
            <a:ext cx="8220075" cy="6296025"/>
          </a:xfrm>
          <a:prstGeom prst="rect">
            <a:avLst/>
          </a:prstGeom>
        </p:spPr>
      </p:pic>
    </p:spTree>
    <p:extLst>
      <p:ext uri="{BB962C8B-B14F-4D97-AF65-F5344CB8AC3E}">
        <p14:creationId xmlns:p14="http://schemas.microsoft.com/office/powerpoint/2010/main" val="346388457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15536" y="181719"/>
            <a:ext cx="5067300" cy="574040"/>
          </a:xfrm>
          <a:prstGeom prst="rect">
            <a:avLst/>
          </a:prstGeom>
        </p:spPr>
        <p:txBody>
          <a:bodyPr vert="horz" wrap="square" lIns="0" tIns="12700" rIns="0" bIns="0" rtlCol="0">
            <a:spAutoFit/>
          </a:bodyPr>
          <a:lstStyle/>
          <a:p>
            <a:pPr marL="12700">
              <a:lnSpc>
                <a:spcPct val="100000"/>
              </a:lnSpc>
              <a:spcBef>
                <a:spcPts val="100"/>
              </a:spcBef>
            </a:pPr>
            <a:r>
              <a:rPr sz="3600" spc="-5" dirty="0">
                <a:solidFill>
                  <a:srgbClr val="696363"/>
                </a:solidFill>
              </a:rPr>
              <a:t>Cloud </a:t>
            </a:r>
            <a:r>
              <a:rPr sz="3600" spc="-10" dirty="0">
                <a:solidFill>
                  <a:srgbClr val="696363"/>
                </a:solidFill>
              </a:rPr>
              <a:t>Deployment</a:t>
            </a:r>
            <a:r>
              <a:rPr sz="3600" spc="-75" dirty="0">
                <a:solidFill>
                  <a:srgbClr val="696363"/>
                </a:solidFill>
              </a:rPr>
              <a:t> </a:t>
            </a:r>
            <a:r>
              <a:rPr sz="3600" dirty="0">
                <a:solidFill>
                  <a:srgbClr val="696363"/>
                </a:solidFill>
              </a:rPr>
              <a:t>models</a:t>
            </a:r>
            <a:endParaRPr sz="3600" dirty="0"/>
          </a:p>
        </p:txBody>
      </p:sp>
      <p:sp>
        <p:nvSpPr>
          <p:cNvPr id="3" name="object 3"/>
          <p:cNvSpPr/>
          <p:nvPr/>
        </p:nvSpPr>
        <p:spPr>
          <a:xfrm>
            <a:off x="507924" y="874989"/>
            <a:ext cx="8392948" cy="5569353"/>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146304" y="6210300"/>
            <a:ext cx="457200" cy="457200"/>
          </a:xfrm>
          <a:custGeom>
            <a:avLst/>
            <a:gdLst/>
            <a:ahLst/>
            <a:cxnLst/>
            <a:rect l="l" t="t" r="r" b="b"/>
            <a:pathLst>
              <a:path w="457200" h="457200">
                <a:moveTo>
                  <a:pt x="228600" y="0"/>
                </a:moveTo>
                <a:lnTo>
                  <a:pt x="182529" y="4644"/>
                </a:lnTo>
                <a:lnTo>
                  <a:pt x="139619" y="17964"/>
                </a:lnTo>
                <a:lnTo>
                  <a:pt x="100788" y="39041"/>
                </a:lnTo>
                <a:lnTo>
                  <a:pt x="66955" y="66955"/>
                </a:lnTo>
                <a:lnTo>
                  <a:pt x="39041" y="100788"/>
                </a:lnTo>
                <a:lnTo>
                  <a:pt x="17964" y="139619"/>
                </a:lnTo>
                <a:lnTo>
                  <a:pt x="4644" y="182529"/>
                </a:lnTo>
                <a:lnTo>
                  <a:pt x="0" y="228600"/>
                </a:lnTo>
                <a:lnTo>
                  <a:pt x="4644" y="274670"/>
                </a:lnTo>
                <a:lnTo>
                  <a:pt x="17964" y="317580"/>
                </a:lnTo>
                <a:lnTo>
                  <a:pt x="39041" y="356411"/>
                </a:lnTo>
                <a:lnTo>
                  <a:pt x="66955" y="390244"/>
                </a:lnTo>
                <a:lnTo>
                  <a:pt x="100788" y="418158"/>
                </a:lnTo>
                <a:lnTo>
                  <a:pt x="139619" y="439235"/>
                </a:lnTo>
                <a:lnTo>
                  <a:pt x="182529" y="452555"/>
                </a:lnTo>
                <a:lnTo>
                  <a:pt x="228600" y="457200"/>
                </a:lnTo>
                <a:lnTo>
                  <a:pt x="274670" y="452555"/>
                </a:lnTo>
                <a:lnTo>
                  <a:pt x="317580" y="439235"/>
                </a:lnTo>
                <a:lnTo>
                  <a:pt x="356411" y="418158"/>
                </a:lnTo>
                <a:lnTo>
                  <a:pt x="390244" y="390244"/>
                </a:lnTo>
                <a:lnTo>
                  <a:pt x="418158" y="356411"/>
                </a:lnTo>
                <a:lnTo>
                  <a:pt x="439235" y="317580"/>
                </a:lnTo>
                <a:lnTo>
                  <a:pt x="452555" y="274670"/>
                </a:lnTo>
                <a:lnTo>
                  <a:pt x="457200" y="228600"/>
                </a:lnTo>
                <a:lnTo>
                  <a:pt x="452555" y="182529"/>
                </a:lnTo>
                <a:lnTo>
                  <a:pt x="439235" y="139619"/>
                </a:lnTo>
                <a:lnTo>
                  <a:pt x="418158" y="100788"/>
                </a:lnTo>
                <a:lnTo>
                  <a:pt x="390244" y="66955"/>
                </a:lnTo>
                <a:lnTo>
                  <a:pt x="356411" y="39041"/>
                </a:lnTo>
                <a:lnTo>
                  <a:pt x="317580" y="17964"/>
                </a:lnTo>
                <a:lnTo>
                  <a:pt x="274670" y="4644"/>
                </a:lnTo>
                <a:lnTo>
                  <a:pt x="228600" y="0"/>
                </a:lnTo>
                <a:close/>
              </a:path>
            </a:pathLst>
          </a:custGeom>
          <a:solidFill>
            <a:srgbClr val="D24717"/>
          </a:solidFill>
        </p:spPr>
        <p:txBody>
          <a:bodyPr wrap="square" lIns="0" tIns="0" rIns="0" bIns="0" rtlCol="0"/>
          <a:lstStyle/>
          <a:p>
            <a:endParaRPr/>
          </a:p>
        </p:txBody>
      </p:sp>
      <p:sp>
        <p:nvSpPr>
          <p:cNvPr id="7" name="Date Placeholder 6">
            <a:extLst>
              <a:ext uri="{FF2B5EF4-FFF2-40B4-BE49-F238E27FC236}">
                <a16:creationId xmlns:a16="http://schemas.microsoft.com/office/drawing/2014/main" id="{E4262BCB-FA14-4EEE-82B9-BA2F6B1F9873}"/>
              </a:ext>
            </a:extLst>
          </p:cNvPr>
          <p:cNvSpPr>
            <a:spLocks noGrp="1"/>
          </p:cNvSpPr>
          <p:nvPr>
            <p:ph type="dt" sz="half" idx="6"/>
          </p:nvPr>
        </p:nvSpPr>
        <p:spPr/>
        <p:txBody>
          <a:bodyPr/>
          <a:lstStyle/>
          <a:p>
            <a:fld id="{515483A0-0EDF-469C-8809-21687FC2ABC4}" type="datetime2">
              <a:rPr lang="en-US" smtClean="0"/>
              <a:t>Monday, August 26, 2019</a:t>
            </a:fld>
            <a:endParaRPr lang="en-US"/>
          </a:p>
        </p:txBody>
      </p:sp>
      <p:sp>
        <p:nvSpPr>
          <p:cNvPr id="5" name="Slide Number Placeholder 4">
            <a:extLst>
              <a:ext uri="{FF2B5EF4-FFF2-40B4-BE49-F238E27FC236}">
                <a16:creationId xmlns:a16="http://schemas.microsoft.com/office/drawing/2014/main" id="{C1C31EF2-900E-48C4-9A0E-257C32250FB2}"/>
              </a:ext>
            </a:extLst>
          </p:cNvPr>
          <p:cNvSpPr>
            <a:spLocks noGrp="1"/>
          </p:cNvSpPr>
          <p:nvPr>
            <p:ph type="sldNum" sz="quarter" idx="7"/>
          </p:nvPr>
        </p:nvSpPr>
        <p:spPr/>
        <p:txBody>
          <a:bodyPr/>
          <a:lstStyle/>
          <a:p>
            <a:pPr marL="25400">
              <a:lnSpc>
                <a:spcPts val="1664"/>
              </a:lnSpc>
            </a:pPr>
            <a:fld id="{81D60167-4931-47E6-BA6A-407CBD079E47}" type="slidenum">
              <a:rPr lang="en-IN" smtClean="0"/>
              <a:t>58</a:t>
            </a:fld>
            <a:endParaRPr lang="en-IN" dirty="0"/>
          </a:p>
        </p:txBody>
      </p:sp>
    </p:spTree>
    <p:extLst>
      <p:ext uri="{BB962C8B-B14F-4D97-AF65-F5344CB8AC3E}">
        <p14:creationId xmlns:p14="http://schemas.microsoft.com/office/powerpoint/2010/main" val="193713890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60013" y="3522767"/>
            <a:ext cx="7106177" cy="574040"/>
          </a:xfrm>
          <a:prstGeom prst="rect">
            <a:avLst/>
          </a:prstGeom>
        </p:spPr>
        <p:txBody>
          <a:bodyPr vert="horz" wrap="square" lIns="0" tIns="12700" rIns="0" bIns="0" rtlCol="0">
            <a:spAutoFit/>
          </a:bodyPr>
          <a:lstStyle/>
          <a:p>
            <a:pPr marL="12700">
              <a:lnSpc>
                <a:spcPct val="100000"/>
              </a:lnSpc>
              <a:spcBef>
                <a:spcPts val="100"/>
              </a:spcBef>
            </a:pPr>
            <a:r>
              <a:rPr sz="3600" spc="-5" dirty="0">
                <a:solidFill>
                  <a:srgbClr val="696363"/>
                </a:solidFill>
              </a:rPr>
              <a:t>Cloud </a:t>
            </a:r>
            <a:r>
              <a:rPr sz="3600" spc="5" dirty="0">
                <a:solidFill>
                  <a:srgbClr val="696363"/>
                </a:solidFill>
              </a:rPr>
              <a:t>Service </a:t>
            </a:r>
            <a:r>
              <a:rPr sz="3600" spc="-5" dirty="0">
                <a:solidFill>
                  <a:srgbClr val="696363"/>
                </a:solidFill>
              </a:rPr>
              <a:t>Models</a:t>
            </a:r>
            <a:r>
              <a:rPr sz="3600" spc="-45" dirty="0">
                <a:solidFill>
                  <a:srgbClr val="696363"/>
                </a:solidFill>
              </a:rPr>
              <a:t> </a:t>
            </a:r>
            <a:r>
              <a:rPr sz="3600" spc="-20" dirty="0">
                <a:solidFill>
                  <a:srgbClr val="696363"/>
                </a:solidFill>
              </a:rPr>
              <a:t>/Technologies</a:t>
            </a:r>
            <a:endParaRPr sz="3600" dirty="0"/>
          </a:p>
        </p:txBody>
      </p:sp>
      <p:sp>
        <p:nvSpPr>
          <p:cNvPr id="3" name="object 3"/>
          <p:cNvSpPr txBox="1"/>
          <p:nvPr/>
        </p:nvSpPr>
        <p:spPr>
          <a:xfrm>
            <a:off x="764432" y="4033485"/>
            <a:ext cx="4905375" cy="2244204"/>
          </a:xfrm>
          <a:prstGeom prst="rect">
            <a:avLst/>
          </a:prstGeom>
        </p:spPr>
        <p:txBody>
          <a:bodyPr vert="horz" wrap="square" lIns="0" tIns="88900" rIns="0" bIns="0" rtlCol="0">
            <a:spAutoFit/>
          </a:bodyPr>
          <a:lstStyle/>
          <a:p>
            <a:pPr marL="286385" indent="-274320">
              <a:lnSpc>
                <a:spcPct val="100000"/>
              </a:lnSpc>
              <a:spcBef>
                <a:spcPts val="700"/>
              </a:spcBef>
              <a:buClr>
                <a:srgbClr val="D24717"/>
              </a:buClr>
              <a:buSzPct val="84615"/>
              <a:buFont typeface="Wingdings 2"/>
              <a:buChar char=""/>
              <a:tabLst>
                <a:tab pos="287020" algn="l"/>
              </a:tabLst>
            </a:pPr>
            <a:r>
              <a:rPr sz="2600" spc="-5" dirty="0">
                <a:latin typeface="Perpetua"/>
                <a:cs typeface="Perpetua"/>
              </a:rPr>
              <a:t>IaaS</a:t>
            </a:r>
            <a:endParaRPr sz="2600" dirty="0">
              <a:latin typeface="Perpetua"/>
              <a:cs typeface="Perpetua"/>
            </a:endParaRPr>
          </a:p>
          <a:p>
            <a:pPr marL="286385" indent="-274320">
              <a:lnSpc>
                <a:spcPct val="100000"/>
              </a:lnSpc>
              <a:spcBef>
                <a:spcPts val="600"/>
              </a:spcBef>
              <a:buClr>
                <a:srgbClr val="D24717"/>
              </a:buClr>
              <a:buSzPct val="84615"/>
              <a:buFont typeface="Wingdings 2"/>
              <a:buChar char=""/>
              <a:tabLst>
                <a:tab pos="287020" algn="l"/>
              </a:tabLst>
            </a:pPr>
            <a:r>
              <a:rPr sz="2600" spc="-55" dirty="0">
                <a:latin typeface="Perpetua"/>
                <a:cs typeface="Perpetua"/>
              </a:rPr>
              <a:t>P</a:t>
            </a:r>
            <a:r>
              <a:rPr sz="2600" spc="-5" dirty="0">
                <a:latin typeface="Perpetua"/>
                <a:cs typeface="Perpetua"/>
              </a:rPr>
              <a:t>aaS</a:t>
            </a:r>
            <a:endParaRPr sz="2600" dirty="0">
              <a:latin typeface="Perpetua"/>
              <a:cs typeface="Perpetua"/>
            </a:endParaRPr>
          </a:p>
          <a:p>
            <a:pPr marL="286385" indent="-274320">
              <a:lnSpc>
                <a:spcPct val="100000"/>
              </a:lnSpc>
              <a:spcBef>
                <a:spcPts val="600"/>
              </a:spcBef>
              <a:buClr>
                <a:srgbClr val="D24717"/>
              </a:buClr>
              <a:buSzPct val="84615"/>
              <a:buFont typeface="Wingdings 2"/>
              <a:buChar char=""/>
              <a:tabLst>
                <a:tab pos="287020" algn="l"/>
              </a:tabLst>
            </a:pPr>
            <a:r>
              <a:rPr sz="2600" spc="-5" dirty="0">
                <a:latin typeface="Perpetua"/>
                <a:cs typeface="Perpetua"/>
              </a:rPr>
              <a:t>SaaS</a:t>
            </a:r>
            <a:endParaRPr lang="en-IN" sz="2600" spc="-5" dirty="0">
              <a:latin typeface="Perpetua"/>
              <a:cs typeface="Perpetua"/>
            </a:endParaRPr>
          </a:p>
          <a:p>
            <a:pPr marL="286385" indent="-274320">
              <a:lnSpc>
                <a:spcPct val="100000"/>
              </a:lnSpc>
              <a:spcBef>
                <a:spcPts val="600"/>
              </a:spcBef>
              <a:buClr>
                <a:srgbClr val="D24717"/>
              </a:buClr>
              <a:buSzPct val="84615"/>
              <a:buFont typeface="Wingdings 2"/>
              <a:buChar char=""/>
              <a:tabLst>
                <a:tab pos="287020" algn="l"/>
              </a:tabLst>
            </a:pPr>
            <a:endParaRPr lang="en-IN" spc="-5" dirty="0">
              <a:latin typeface="Perpetua"/>
              <a:cs typeface="Perpetua"/>
            </a:endParaRPr>
          </a:p>
          <a:p>
            <a:pPr marL="286385" indent="-274320">
              <a:lnSpc>
                <a:spcPct val="100000"/>
              </a:lnSpc>
              <a:spcBef>
                <a:spcPts val="600"/>
              </a:spcBef>
              <a:buClr>
                <a:srgbClr val="D24717"/>
              </a:buClr>
              <a:buSzPct val="84615"/>
              <a:buFont typeface="Wingdings 2"/>
              <a:buChar char=""/>
              <a:tabLst>
                <a:tab pos="287020" algn="l"/>
              </a:tabLst>
            </a:pPr>
            <a:r>
              <a:rPr lang="en-US" sz="2400" b="1" dirty="0"/>
              <a:t>Example: </a:t>
            </a:r>
            <a:r>
              <a:rPr lang="en-US" sz="2400" dirty="0"/>
              <a:t>AWS, Azure, Google Cloud</a:t>
            </a:r>
            <a:endParaRPr sz="2400" dirty="0">
              <a:latin typeface="Perpetua"/>
              <a:cs typeface="Perpetua"/>
            </a:endParaRPr>
          </a:p>
        </p:txBody>
      </p:sp>
      <p:sp>
        <p:nvSpPr>
          <p:cNvPr id="4" name="object 4"/>
          <p:cNvSpPr/>
          <p:nvPr/>
        </p:nvSpPr>
        <p:spPr>
          <a:xfrm>
            <a:off x="146304" y="6210300"/>
            <a:ext cx="457200" cy="457200"/>
          </a:xfrm>
          <a:custGeom>
            <a:avLst/>
            <a:gdLst/>
            <a:ahLst/>
            <a:cxnLst/>
            <a:rect l="l" t="t" r="r" b="b"/>
            <a:pathLst>
              <a:path w="457200" h="457200">
                <a:moveTo>
                  <a:pt x="228600" y="0"/>
                </a:moveTo>
                <a:lnTo>
                  <a:pt x="182529" y="4644"/>
                </a:lnTo>
                <a:lnTo>
                  <a:pt x="139619" y="17964"/>
                </a:lnTo>
                <a:lnTo>
                  <a:pt x="100788" y="39041"/>
                </a:lnTo>
                <a:lnTo>
                  <a:pt x="66955" y="66955"/>
                </a:lnTo>
                <a:lnTo>
                  <a:pt x="39041" y="100788"/>
                </a:lnTo>
                <a:lnTo>
                  <a:pt x="17964" y="139619"/>
                </a:lnTo>
                <a:lnTo>
                  <a:pt x="4644" y="182529"/>
                </a:lnTo>
                <a:lnTo>
                  <a:pt x="0" y="228600"/>
                </a:lnTo>
                <a:lnTo>
                  <a:pt x="4644" y="274670"/>
                </a:lnTo>
                <a:lnTo>
                  <a:pt x="17964" y="317580"/>
                </a:lnTo>
                <a:lnTo>
                  <a:pt x="39041" y="356411"/>
                </a:lnTo>
                <a:lnTo>
                  <a:pt x="66955" y="390244"/>
                </a:lnTo>
                <a:lnTo>
                  <a:pt x="100788" y="418158"/>
                </a:lnTo>
                <a:lnTo>
                  <a:pt x="139619" y="439235"/>
                </a:lnTo>
                <a:lnTo>
                  <a:pt x="182529" y="452555"/>
                </a:lnTo>
                <a:lnTo>
                  <a:pt x="228600" y="457200"/>
                </a:lnTo>
                <a:lnTo>
                  <a:pt x="274670" y="452555"/>
                </a:lnTo>
                <a:lnTo>
                  <a:pt x="317580" y="439235"/>
                </a:lnTo>
                <a:lnTo>
                  <a:pt x="356411" y="418158"/>
                </a:lnTo>
                <a:lnTo>
                  <a:pt x="390244" y="390244"/>
                </a:lnTo>
                <a:lnTo>
                  <a:pt x="418158" y="356411"/>
                </a:lnTo>
                <a:lnTo>
                  <a:pt x="439235" y="317580"/>
                </a:lnTo>
                <a:lnTo>
                  <a:pt x="452555" y="274670"/>
                </a:lnTo>
                <a:lnTo>
                  <a:pt x="457200" y="228600"/>
                </a:lnTo>
                <a:lnTo>
                  <a:pt x="452555" y="182529"/>
                </a:lnTo>
                <a:lnTo>
                  <a:pt x="439235" y="139619"/>
                </a:lnTo>
                <a:lnTo>
                  <a:pt x="418158" y="100788"/>
                </a:lnTo>
                <a:lnTo>
                  <a:pt x="390244" y="66955"/>
                </a:lnTo>
                <a:lnTo>
                  <a:pt x="356411" y="39041"/>
                </a:lnTo>
                <a:lnTo>
                  <a:pt x="317580" y="17964"/>
                </a:lnTo>
                <a:lnTo>
                  <a:pt x="274670" y="4644"/>
                </a:lnTo>
                <a:lnTo>
                  <a:pt x="228600" y="0"/>
                </a:lnTo>
                <a:close/>
              </a:path>
            </a:pathLst>
          </a:custGeom>
          <a:solidFill>
            <a:srgbClr val="D24717"/>
          </a:solidFill>
        </p:spPr>
        <p:txBody>
          <a:bodyPr wrap="square" lIns="0" tIns="0" rIns="0" bIns="0" rtlCol="0"/>
          <a:lstStyle/>
          <a:p>
            <a:endParaRPr/>
          </a:p>
        </p:txBody>
      </p:sp>
      <p:sp>
        <p:nvSpPr>
          <p:cNvPr id="7" name="Date Placeholder 6">
            <a:extLst>
              <a:ext uri="{FF2B5EF4-FFF2-40B4-BE49-F238E27FC236}">
                <a16:creationId xmlns:a16="http://schemas.microsoft.com/office/drawing/2014/main" id="{36AB7FA5-8866-4928-8D54-E4F09B7079E6}"/>
              </a:ext>
            </a:extLst>
          </p:cNvPr>
          <p:cNvSpPr>
            <a:spLocks noGrp="1"/>
          </p:cNvSpPr>
          <p:nvPr>
            <p:ph type="dt" sz="half" idx="6"/>
          </p:nvPr>
        </p:nvSpPr>
        <p:spPr/>
        <p:txBody>
          <a:bodyPr/>
          <a:lstStyle/>
          <a:p>
            <a:fld id="{A4D1570A-685B-455E-85B3-D48E9F97AB98}" type="datetime2">
              <a:rPr lang="en-US" smtClean="0"/>
              <a:t>Monday, August 26, 2019</a:t>
            </a:fld>
            <a:endParaRPr lang="en-US" dirty="0"/>
          </a:p>
        </p:txBody>
      </p:sp>
      <p:pic>
        <p:nvPicPr>
          <p:cNvPr id="2050" name="Picture 2" descr=" Cloud Computing for Beginners">
            <a:extLst>
              <a:ext uri="{FF2B5EF4-FFF2-40B4-BE49-F238E27FC236}">
                <a16:creationId xmlns:a16="http://schemas.microsoft.com/office/drawing/2014/main" id="{E2001DB7-2D8C-44AF-9F2C-E9AA0974CF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69807" y="4084580"/>
            <a:ext cx="3231065" cy="2534661"/>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a:extLst>
              <a:ext uri="{FF2B5EF4-FFF2-40B4-BE49-F238E27FC236}">
                <a16:creationId xmlns:a16="http://schemas.microsoft.com/office/drawing/2014/main" id="{D49F0A7F-4BFA-40C9-83B1-43A76C2763FD}"/>
              </a:ext>
            </a:extLst>
          </p:cNvPr>
          <p:cNvSpPr>
            <a:spLocks noGrp="1"/>
          </p:cNvSpPr>
          <p:nvPr>
            <p:ph type="sldNum" sz="quarter" idx="7"/>
          </p:nvPr>
        </p:nvSpPr>
        <p:spPr/>
        <p:txBody>
          <a:bodyPr/>
          <a:lstStyle/>
          <a:p>
            <a:pPr marL="25400">
              <a:lnSpc>
                <a:spcPts val="1664"/>
              </a:lnSpc>
            </a:pPr>
            <a:fld id="{81D60167-4931-47E6-BA6A-407CBD079E47}" type="slidenum">
              <a:rPr lang="en-IN" smtClean="0"/>
              <a:t>59</a:t>
            </a:fld>
            <a:endParaRPr lang="en-IN" dirty="0"/>
          </a:p>
        </p:txBody>
      </p:sp>
      <p:pic>
        <p:nvPicPr>
          <p:cNvPr id="9" name="Picture 4" descr="Image result for private cloud">
            <a:extLst>
              <a:ext uri="{FF2B5EF4-FFF2-40B4-BE49-F238E27FC236}">
                <a16:creationId xmlns:a16="http://schemas.microsoft.com/office/drawing/2014/main" id="{9B2A6F1F-E14D-428B-8AE4-A3EE42CC9C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5375" y="174678"/>
            <a:ext cx="6614306" cy="351591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0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A9F7D5C-4071-489D-BFE5-E2185463F6DE}"/>
              </a:ext>
            </a:extLst>
          </p:cNvPr>
          <p:cNvSpPr>
            <a:spLocks noGrp="1"/>
          </p:cNvSpPr>
          <p:nvPr>
            <p:ph type="dt" sz="half" idx="6"/>
          </p:nvPr>
        </p:nvSpPr>
        <p:spPr/>
        <p:txBody>
          <a:bodyPr/>
          <a:lstStyle/>
          <a:p>
            <a:fld id="{1E1AA8D2-3FE7-4CF1-BDFF-44C45F04C470}" type="datetime2">
              <a:rPr lang="en-US" smtClean="0"/>
              <a:t>Monday, August 26, 2019</a:t>
            </a:fld>
            <a:endParaRPr lang="en-US"/>
          </a:p>
        </p:txBody>
      </p:sp>
      <p:sp>
        <p:nvSpPr>
          <p:cNvPr id="3" name="Text Placeholder 2">
            <a:extLst>
              <a:ext uri="{FF2B5EF4-FFF2-40B4-BE49-F238E27FC236}">
                <a16:creationId xmlns:a16="http://schemas.microsoft.com/office/drawing/2014/main" id="{B0BFA671-8B56-48D9-AE36-1BBE87F7F488}"/>
              </a:ext>
            </a:extLst>
          </p:cNvPr>
          <p:cNvSpPr>
            <a:spLocks noGrp="1"/>
          </p:cNvSpPr>
          <p:nvPr>
            <p:ph type="body" sz="quarter" idx="10"/>
          </p:nvPr>
        </p:nvSpPr>
        <p:spPr>
          <a:xfrm>
            <a:off x="350838" y="152400"/>
            <a:ext cx="8564562" cy="6463308"/>
          </a:xfrm>
        </p:spPr>
        <p:txBody>
          <a:bodyPr/>
          <a:lstStyle/>
          <a:p>
            <a:pPr algn="just"/>
            <a:r>
              <a:rPr lang="en-IN" b="1" dirty="0"/>
              <a:t>What Is Cloud Computing?</a:t>
            </a:r>
          </a:p>
          <a:p>
            <a:pPr algn="just"/>
            <a:r>
              <a:rPr lang="en-US" i="1" dirty="0"/>
              <a:t>Cloud computing </a:t>
            </a:r>
            <a:r>
              <a:rPr lang="en-US" dirty="0"/>
              <a:t>is the on-demand delivery of IT resources and applications via the Internet with </a:t>
            </a:r>
            <a:r>
              <a:rPr lang="en-US" b="1" i="1" dirty="0"/>
              <a:t>pay-as-you-go</a:t>
            </a:r>
            <a:r>
              <a:rPr lang="en-US" dirty="0"/>
              <a:t> pricing. </a:t>
            </a:r>
          </a:p>
          <a:p>
            <a:pPr algn="just"/>
            <a:r>
              <a:rPr lang="en-US" dirty="0"/>
              <a:t>Whether you run applications that share photos to millions of mobile users or deliver services that support the critical operations of your business, the cloud provides rapid access to flexible and low-cost IT </a:t>
            </a:r>
            <a:r>
              <a:rPr lang="en-US" b="1" dirty="0"/>
              <a:t>resources</a:t>
            </a:r>
            <a:r>
              <a:rPr lang="en-US" dirty="0"/>
              <a:t>. </a:t>
            </a:r>
          </a:p>
          <a:p>
            <a:pPr algn="just"/>
            <a:r>
              <a:rPr lang="en-US" dirty="0"/>
              <a:t>With cloud computing, you don’t need to make large           </a:t>
            </a:r>
            <a:r>
              <a:rPr lang="en-US" b="1" dirty="0"/>
              <a:t>up-front investments</a:t>
            </a:r>
            <a:r>
              <a:rPr lang="en-US" dirty="0"/>
              <a:t> in hardware and spend a lot of time managing that hardware. </a:t>
            </a:r>
          </a:p>
          <a:p>
            <a:pPr algn="just"/>
            <a:r>
              <a:rPr lang="en-US" dirty="0"/>
              <a:t>Instead, you can provision exactly the </a:t>
            </a:r>
            <a:r>
              <a:rPr lang="en-US" b="1" dirty="0"/>
              <a:t>right type and size </a:t>
            </a:r>
            <a:r>
              <a:rPr lang="en-US" dirty="0"/>
              <a:t>of computing resources you need to power your newest bright idea or operate your IT department. </a:t>
            </a:r>
          </a:p>
          <a:p>
            <a:pPr algn="just"/>
            <a:r>
              <a:rPr lang="en-US" dirty="0"/>
              <a:t>With cloud computing, you can access as many resources as you need, almost instantly, and only pay for what you use.</a:t>
            </a:r>
            <a:endParaRPr lang="en-IN" dirty="0"/>
          </a:p>
        </p:txBody>
      </p:sp>
      <p:sp>
        <p:nvSpPr>
          <p:cNvPr id="4" name="Slide Number Placeholder 3">
            <a:extLst>
              <a:ext uri="{FF2B5EF4-FFF2-40B4-BE49-F238E27FC236}">
                <a16:creationId xmlns:a16="http://schemas.microsoft.com/office/drawing/2014/main" id="{A6F789AC-0E6C-4C73-A1C8-134127E8D610}"/>
              </a:ext>
            </a:extLst>
          </p:cNvPr>
          <p:cNvSpPr>
            <a:spLocks noGrp="1"/>
          </p:cNvSpPr>
          <p:nvPr>
            <p:ph type="sldNum" sz="quarter" idx="7"/>
          </p:nvPr>
        </p:nvSpPr>
        <p:spPr/>
        <p:txBody>
          <a:bodyPr/>
          <a:lstStyle/>
          <a:p>
            <a:pPr marL="25400">
              <a:lnSpc>
                <a:spcPts val="1664"/>
              </a:lnSpc>
            </a:pPr>
            <a:fld id="{81D60167-4931-47E6-BA6A-407CBD079E47}" type="slidenum">
              <a:rPr lang="en-IN" smtClean="0"/>
              <a:t>6</a:t>
            </a:fld>
            <a:endParaRPr lang="en-IN" dirty="0"/>
          </a:p>
        </p:txBody>
      </p:sp>
    </p:spTree>
    <p:extLst>
      <p:ext uri="{BB962C8B-B14F-4D97-AF65-F5344CB8AC3E}">
        <p14:creationId xmlns:p14="http://schemas.microsoft.com/office/powerpoint/2010/main" val="536909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90600" y="175621"/>
            <a:ext cx="978535" cy="635000"/>
          </a:xfrm>
          <a:prstGeom prst="rect">
            <a:avLst/>
          </a:prstGeom>
        </p:spPr>
        <p:txBody>
          <a:bodyPr vert="horz" wrap="square" lIns="0" tIns="12065" rIns="0" bIns="0" rtlCol="0">
            <a:spAutoFit/>
          </a:bodyPr>
          <a:lstStyle/>
          <a:p>
            <a:pPr marL="12700">
              <a:lnSpc>
                <a:spcPct val="100000"/>
              </a:lnSpc>
              <a:spcBef>
                <a:spcPts val="95"/>
              </a:spcBef>
            </a:pPr>
            <a:r>
              <a:rPr spc="-5" dirty="0">
                <a:solidFill>
                  <a:srgbClr val="696363"/>
                </a:solidFill>
              </a:rPr>
              <a:t>IaaS</a:t>
            </a:r>
          </a:p>
        </p:txBody>
      </p:sp>
      <p:sp>
        <p:nvSpPr>
          <p:cNvPr id="3" name="object 3"/>
          <p:cNvSpPr txBox="1"/>
          <p:nvPr/>
        </p:nvSpPr>
        <p:spPr>
          <a:xfrm>
            <a:off x="990600" y="692356"/>
            <a:ext cx="7564120" cy="5119991"/>
          </a:xfrm>
          <a:prstGeom prst="rect">
            <a:avLst/>
          </a:prstGeom>
        </p:spPr>
        <p:txBody>
          <a:bodyPr vert="horz" wrap="square" lIns="0" tIns="71755" rIns="0" bIns="0" rtlCol="0">
            <a:spAutoFit/>
          </a:bodyPr>
          <a:lstStyle/>
          <a:p>
            <a:pPr marL="286385" indent="-274320" algn="just">
              <a:lnSpc>
                <a:spcPct val="100000"/>
              </a:lnSpc>
              <a:spcBef>
                <a:spcPts val="565"/>
              </a:spcBef>
              <a:buClr>
                <a:srgbClr val="D24717"/>
              </a:buClr>
              <a:buSzPct val="84615"/>
              <a:buFont typeface="Wingdings 2"/>
              <a:buChar char=""/>
              <a:tabLst>
                <a:tab pos="287020" algn="l"/>
              </a:tabLst>
            </a:pPr>
            <a:r>
              <a:rPr lang="en-US" sz="2600" b="1" i="1" dirty="0"/>
              <a:t>Infrastructure as a Service (IaaS): </a:t>
            </a:r>
            <a:r>
              <a:rPr lang="en-US" sz="2600" dirty="0"/>
              <a:t>The consumer uses "</a:t>
            </a:r>
            <a:r>
              <a:rPr lang="en-US" sz="2600" i="1" dirty="0"/>
              <a:t>fundamental computing resources</a:t>
            </a:r>
            <a:r>
              <a:rPr lang="en-US" sz="2600" dirty="0"/>
              <a:t>" such as processing power, storage, networking components or middleware. </a:t>
            </a:r>
          </a:p>
          <a:p>
            <a:pPr marL="286385" indent="-274320" algn="just">
              <a:spcBef>
                <a:spcPts val="565"/>
              </a:spcBef>
              <a:buClr>
                <a:srgbClr val="D24717"/>
              </a:buClr>
              <a:buSzPct val="84615"/>
              <a:buFont typeface="Wingdings 2"/>
              <a:buChar char=""/>
              <a:tabLst>
                <a:tab pos="287020" algn="l"/>
              </a:tabLst>
            </a:pPr>
            <a:r>
              <a:rPr lang="en-US" sz="2600" b="1" dirty="0"/>
              <a:t>Infrastructure as a Service (IaaS)</a:t>
            </a:r>
            <a:r>
              <a:rPr lang="en-US" sz="2600" dirty="0"/>
              <a:t> means you're buying access to raw computing hardware over the Net, such as servers or storage. Since you buy what you need and pay-as-you-go, this is often referred to as utility computing. </a:t>
            </a:r>
          </a:p>
          <a:p>
            <a:pPr marL="286385" indent="-274320" algn="just">
              <a:spcBef>
                <a:spcPts val="565"/>
              </a:spcBef>
              <a:buClr>
                <a:srgbClr val="D24717"/>
              </a:buClr>
              <a:buSzPct val="84615"/>
              <a:buFont typeface="Wingdings 2"/>
              <a:buChar char=""/>
              <a:tabLst>
                <a:tab pos="287020" algn="l"/>
              </a:tabLst>
            </a:pPr>
            <a:endParaRPr lang="en-IN" sz="2400" b="1" dirty="0"/>
          </a:p>
          <a:p>
            <a:pPr marL="286385" indent="-274320" algn="just">
              <a:spcBef>
                <a:spcPts val="565"/>
              </a:spcBef>
              <a:buClr>
                <a:srgbClr val="D24717"/>
              </a:buClr>
              <a:buSzPct val="84615"/>
              <a:buFont typeface="Wingdings 2"/>
              <a:buChar char=""/>
              <a:tabLst>
                <a:tab pos="287020" algn="l"/>
              </a:tabLst>
            </a:pPr>
            <a:r>
              <a:rPr lang="en-IN" sz="2400" b="1" dirty="0"/>
              <a:t>Market Players</a:t>
            </a:r>
          </a:p>
          <a:p>
            <a:pPr marL="286385" indent="-274320" algn="just">
              <a:lnSpc>
                <a:spcPct val="100000"/>
              </a:lnSpc>
              <a:spcBef>
                <a:spcPts val="565"/>
              </a:spcBef>
              <a:buClr>
                <a:srgbClr val="D24717"/>
              </a:buClr>
              <a:buSzPct val="84615"/>
              <a:buFont typeface="Wingdings 2"/>
              <a:buChar char=""/>
              <a:tabLst>
                <a:tab pos="287020" algn="l"/>
              </a:tabLst>
            </a:pPr>
            <a:endParaRPr sz="2600" dirty="0">
              <a:latin typeface="Perpetua"/>
              <a:cs typeface="Perpetua"/>
            </a:endParaRPr>
          </a:p>
        </p:txBody>
      </p:sp>
      <p:sp>
        <p:nvSpPr>
          <p:cNvPr id="4" name="object 4"/>
          <p:cNvSpPr/>
          <p:nvPr/>
        </p:nvSpPr>
        <p:spPr>
          <a:xfrm>
            <a:off x="146304" y="6210300"/>
            <a:ext cx="457200" cy="457200"/>
          </a:xfrm>
          <a:custGeom>
            <a:avLst/>
            <a:gdLst/>
            <a:ahLst/>
            <a:cxnLst/>
            <a:rect l="l" t="t" r="r" b="b"/>
            <a:pathLst>
              <a:path w="457200" h="457200">
                <a:moveTo>
                  <a:pt x="228600" y="0"/>
                </a:moveTo>
                <a:lnTo>
                  <a:pt x="182529" y="4644"/>
                </a:lnTo>
                <a:lnTo>
                  <a:pt x="139619" y="17964"/>
                </a:lnTo>
                <a:lnTo>
                  <a:pt x="100788" y="39041"/>
                </a:lnTo>
                <a:lnTo>
                  <a:pt x="66955" y="66955"/>
                </a:lnTo>
                <a:lnTo>
                  <a:pt x="39041" y="100788"/>
                </a:lnTo>
                <a:lnTo>
                  <a:pt x="17964" y="139619"/>
                </a:lnTo>
                <a:lnTo>
                  <a:pt x="4644" y="182529"/>
                </a:lnTo>
                <a:lnTo>
                  <a:pt x="0" y="228600"/>
                </a:lnTo>
                <a:lnTo>
                  <a:pt x="4644" y="274670"/>
                </a:lnTo>
                <a:lnTo>
                  <a:pt x="17964" y="317580"/>
                </a:lnTo>
                <a:lnTo>
                  <a:pt x="39041" y="356411"/>
                </a:lnTo>
                <a:lnTo>
                  <a:pt x="66955" y="390244"/>
                </a:lnTo>
                <a:lnTo>
                  <a:pt x="100788" y="418158"/>
                </a:lnTo>
                <a:lnTo>
                  <a:pt x="139619" y="439235"/>
                </a:lnTo>
                <a:lnTo>
                  <a:pt x="182529" y="452555"/>
                </a:lnTo>
                <a:lnTo>
                  <a:pt x="228600" y="457200"/>
                </a:lnTo>
                <a:lnTo>
                  <a:pt x="274670" y="452555"/>
                </a:lnTo>
                <a:lnTo>
                  <a:pt x="317580" y="439235"/>
                </a:lnTo>
                <a:lnTo>
                  <a:pt x="356411" y="418158"/>
                </a:lnTo>
                <a:lnTo>
                  <a:pt x="390244" y="390244"/>
                </a:lnTo>
                <a:lnTo>
                  <a:pt x="418158" y="356411"/>
                </a:lnTo>
                <a:lnTo>
                  <a:pt x="439235" y="317580"/>
                </a:lnTo>
                <a:lnTo>
                  <a:pt x="452555" y="274670"/>
                </a:lnTo>
                <a:lnTo>
                  <a:pt x="457200" y="228600"/>
                </a:lnTo>
                <a:lnTo>
                  <a:pt x="452555" y="182529"/>
                </a:lnTo>
                <a:lnTo>
                  <a:pt x="439235" y="139619"/>
                </a:lnTo>
                <a:lnTo>
                  <a:pt x="418158" y="100788"/>
                </a:lnTo>
                <a:lnTo>
                  <a:pt x="390244" y="66955"/>
                </a:lnTo>
                <a:lnTo>
                  <a:pt x="356411" y="39041"/>
                </a:lnTo>
                <a:lnTo>
                  <a:pt x="317580" y="17964"/>
                </a:lnTo>
                <a:lnTo>
                  <a:pt x="274670" y="4644"/>
                </a:lnTo>
                <a:lnTo>
                  <a:pt x="228600" y="0"/>
                </a:lnTo>
                <a:close/>
              </a:path>
            </a:pathLst>
          </a:custGeom>
          <a:solidFill>
            <a:srgbClr val="D24717"/>
          </a:solidFill>
        </p:spPr>
        <p:txBody>
          <a:bodyPr wrap="square" lIns="0" tIns="0" rIns="0" bIns="0" rtlCol="0"/>
          <a:lstStyle/>
          <a:p>
            <a:endParaRPr/>
          </a:p>
        </p:txBody>
      </p:sp>
      <p:sp>
        <p:nvSpPr>
          <p:cNvPr id="7" name="Date Placeholder 6">
            <a:extLst>
              <a:ext uri="{FF2B5EF4-FFF2-40B4-BE49-F238E27FC236}">
                <a16:creationId xmlns:a16="http://schemas.microsoft.com/office/drawing/2014/main" id="{70619364-C165-4CD8-ACA3-AFBFFAA03E84}"/>
              </a:ext>
            </a:extLst>
          </p:cNvPr>
          <p:cNvSpPr>
            <a:spLocks noGrp="1"/>
          </p:cNvSpPr>
          <p:nvPr>
            <p:ph type="dt" sz="half" idx="6"/>
          </p:nvPr>
        </p:nvSpPr>
        <p:spPr/>
        <p:txBody>
          <a:bodyPr/>
          <a:lstStyle/>
          <a:p>
            <a:fld id="{719A1B3D-D1E6-4850-851E-33A2650F27AA}" type="datetime2">
              <a:rPr lang="en-US" smtClean="0"/>
              <a:t>Monday, August 26, 2019</a:t>
            </a:fld>
            <a:endParaRPr lang="en-US" dirty="0"/>
          </a:p>
        </p:txBody>
      </p:sp>
      <p:sp>
        <p:nvSpPr>
          <p:cNvPr id="6" name="object 3">
            <a:extLst>
              <a:ext uri="{FF2B5EF4-FFF2-40B4-BE49-F238E27FC236}">
                <a16:creationId xmlns:a16="http://schemas.microsoft.com/office/drawing/2014/main" id="{E3DFBBB2-372E-4D85-8CB5-08EC92876D32}"/>
              </a:ext>
            </a:extLst>
          </p:cNvPr>
          <p:cNvSpPr/>
          <p:nvPr/>
        </p:nvSpPr>
        <p:spPr>
          <a:xfrm>
            <a:off x="626364" y="5469366"/>
            <a:ext cx="8292592" cy="607834"/>
          </a:xfrm>
          <a:prstGeom prst="rect">
            <a:avLst/>
          </a:prstGeom>
          <a:blipFill>
            <a:blip r:embed="rId3" cstate="print"/>
            <a:stretch>
              <a:fillRect/>
            </a:stretch>
          </a:blipFill>
        </p:spPr>
        <p:txBody>
          <a:bodyPr wrap="square" lIns="0" tIns="0" rIns="0" bIns="0" rtlCol="0"/>
          <a:lstStyle/>
          <a:p>
            <a:endParaRPr/>
          </a:p>
        </p:txBody>
      </p:sp>
      <p:sp>
        <p:nvSpPr>
          <p:cNvPr id="5" name="Slide Number Placeholder 4">
            <a:extLst>
              <a:ext uri="{FF2B5EF4-FFF2-40B4-BE49-F238E27FC236}">
                <a16:creationId xmlns:a16="http://schemas.microsoft.com/office/drawing/2014/main" id="{26008552-3007-4330-960D-30DEAFDE9BFF}"/>
              </a:ext>
            </a:extLst>
          </p:cNvPr>
          <p:cNvSpPr>
            <a:spLocks noGrp="1"/>
          </p:cNvSpPr>
          <p:nvPr>
            <p:ph type="sldNum" sz="quarter" idx="7"/>
          </p:nvPr>
        </p:nvSpPr>
        <p:spPr/>
        <p:txBody>
          <a:bodyPr/>
          <a:lstStyle/>
          <a:p>
            <a:pPr marL="25400">
              <a:lnSpc>
                <a:spcPts val="1664"/>
              </a:lnSpc>
            </a:pPr>
            <a:fld id="{81D60167-4931-47E6-BA6A-407CBD079E47}" type="slidenum">
              <a:rPr lang="en-IN" smtClean="0"/>
              <a:t>60</a:t>
            </a:fld>
            <a:endParaRPr lang="en-I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CB6B2-A1D6-4B08-8209-C2671892E1B0}"/>
              </a:ext>
            </a:extLst>
          </p:cNvPr>
          <p:cNvSpPr>
            <a:spLocks noGrp="1"/>
          </p:cNvSpPr>
          <p:nvPr>
            <p:ph type="title"/>
          </p:nvPr>
        </p:nvSpPr>
        <p:spPr>
          <a:xfrm>
            <a:off x="810208" y="140444"/>
            <a:ext cx="4844955" cy="492443"/>
          </a:xfrm>
        </p:spPr>
        <p:txBody>
          <a:bodyPr/>
          <a:lstStyle/>
          <a:p>
            <a:r>
              <a:rPr lang="en-IN" sz="3200" dirty="0"/>
              <a:t>IaaS</a:t>
            </a:r>
          </a:p>
        </p:txBody>
      </p:sp>
      <p:sp>
        <p:nvSpPr>
          <p:cNvPr id="3" name="Text Placeholder 2">
            <a:extLst>
              <a:ext uri="{FF2B5EF4-FFF2-40B4-BE49-F238E27FC236}">
                <a16:creationId xmlns:a16="http://schemas.microsoft.com/office/drawing/2014/main" id="{5D89B55B-1A47-4444-A3C7-93DB87D508FF}"/>
              </a:ext>
            </a:extLst>
          </p:cNvPr>
          <p:cNvSpPr>
            <a:spLocks noGrp="1"/>
          </p:cNvSpPr>
          <p:nvPr>
            <p:ph type="body" idx="1"/>
          </p:nvPr>
        </p:nvSpPr>
        <p:spPr>
          <a:xfrm>
            <a:off x="959498" y="4495800"/>
            <a:ext cx="7755229" cy="1600438"/>
          </a:xfrm>
        </p:spPr>
        <p:txBody>
          <a:bodyPr/>
          <a:lstStyle/>
          <a:p>
            <a:pPr algn="just"/>
            <a:r>
              <a:rPr lang="en-US" dirty="0"/>
              <a:t>The consumer can control the operating system, storage, deployed applications and possibly networking components such as firewalls and load balancers, but not the cloud infrastructure beneath them. </a:t>
            </a:r>
            <a:r>
              <a:rPr lang="en-US" dirty="0">
                <a:solidFill>
                  <a:srgbClr val="002060"/>
                </a:solidFill>
              </a:rPr>
              <a:t>E.g. </a:t>
            </a:r>
            <a:r>
              <a:rPr lang="en-IN" dirty="0"/>
              <a:t>web hosting (</a:t>
            </a:r>
            <a:r>
              <a:rPr lang="en-IN" dirty="0" err="1"/>
              <a:t>Hostinger</a:t>
            </a:r>
            <a:r>
              <a:rPr lang="en-IN" dirty="0"/>
              <a:t>, </a:t>
            </a:r>
            <a:r>
              <a:rPr lang="en-IN" dirty="0" err="1"/>
              <a:t>Siteground</a:t>
            </a:r>
            <a:r>
              <a:rPr lang="en-IN" dirty="0"/>
              <a:t> etc.)</a:t>
            </a:r>
          </a:p>
        </p:txBody>
      </p:sp>
      <p:sp>
        <p:nvSpPr>
          <p:cNvPr id="4" name="Date Placeholder 3">
            <a:extLst>
              <a:ext uri="{FF2B5EF4-FFF2-40B4-BE49-F238E27FC236}">
                <a16:creationId xmlns:a16="http://schemas.microsoft.com/office/drawing/2014/main" id="{4B72C1E6-6C0F-4724-A4FC-2E8780E3B5B8}"/>
              </a:ext>
            </a:extLst>
          </p:cNvPr>
          <p:cNvSpPr>
            <a:spLocks noGrp="1"/>
          </p:cNvSpPr>
          <p:nvPr>
            <p:ph type="dt" sz="half" idx="6"/>
          </p:nvPr>
        </p:nvSpPr>
        <p:spPr/>
        <p:txBody>
          <a:bodyPr/>
          <a:lstStyle/>
          <a:p>
            <a:fld id="{2EE5B8DB-B91C-495E-9C71-A8A6F8739A78}" type="datetime2">
              <a:rPr lang="en-US" smtClean="0"/>
              <a:t>Monday, August 26, 2019</a:t>
            </a:fld>
            <a:endParaRPr lang="en-US" dirty="0"/>
          </a:p>
        </p:txBody>
      </p:sp>
      <p:sp>
        <p:nvSpPr>
          <p:cNvPr id="5" name="Slide Number Placeholder 4">
            <a:extLst>
              <a:ext uri="{FF2B5EF4-FFF2-40B4-BE49-F238E27FC236}">
                <a16:creationId xmlns:a16="http://schemas.microsoft.com/office/drawing/2014/main" id="{B170EE19-6062-472C-A75E-328624CC90B8}"/>
              </a:ext>
            </a:extLst>
          </p:cNvPr>
          <p:cNvSpPr>
            <a:spLocks noGrp="1"/>
          </p:cNvSpPr>
          <p:nvPr>
            <p:ph type="sldNum" sz="quarter" idx="7"/>
          </p:nvPr>
        </p:nvSpPr>
        <p:spPr/>
        <p:txBody>
          <a:bodyPr/>
          <a:lstStyle/>
          <a:p>
            <a:pPr marL="25400">
              <a:lnSpc>
                <a:spcPts val="1664"/>
              </a:lnSpc>
            </a:pPr>
            <a:fld id="{81D60167-4931-47E6-BA6A-407CBD079E47}" type="slidenum">
              <a:rPr lang="en-IN" smtClean="0"/>
              <a:t>61</a:t>
            </a:fld>
            <a:endParaRPr lang="en-IN" dirty="0"/>
          </a:p>
        </p:txBody>
      </p:sp>
      <p:pic>
        <p:nvPicPr>
          <p:cNvPr id="6" name="Picture 5">
            <a:extLst>
              <a:ext uri="{FF2B5EF4-FFF2-40B4-BE49-F238E27FC236}">
                <a16:creationId xmlns:a16="http://schemas.microsoft.com/office/drawing/2014/main" id="{E4814A01-CE6D-4ED5-8E2A-8C42D9D9D0DD}"/>
              </a:ext>
            </a:extLst>
          </p:cNvPr>
          <p:cNvPicPr>
            <a:picLocks noChangeAspect="1"/>
          </p:cNvPicPr>
          <p:nvPr/>
        </p:nvPicPr>
        <p:blipFill>
          <a:blip r:embed="rId2"/>
          <a:stretch>
            <a:fillRect/>
          </a:stretch>
        </p:blipFill>
        <p:spPr>
          <a:xfrm>
            <a:off x="694386" y="632887"/>
            <a:ext cx="7755228" cy="3728032"/>
          </a:xfrm>
          <a:prstGeom prst="rect">
            <a:avLst/>
          </a:prstGeom>
        </p:spPr>
      </p:pic>
    </p:spTree>
    <p:extLst>
      <p:ext uri="{BB962C8B-B14F-4D97-AF65-F5344CB8AC3E}">
        <p14:creationId xmlns:p14="http://schemas.microsoft.com/office/powerpoint/2010/main" val="1201145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BA00B3-560D-45A1-B463-53BEB1301C24}"/>
              </a:ext>
            </a:extLst>
          </p:cNvPr>
          <p:cNvSpPr>
            <a:spLocks noGrp="1"/>
          </p:cNvSpPr>
          <p:nvPr>
            <p:ph type="title"/>
          </p:nvPr>
        </p:nvSpPr>
        <p:spPr/>
        <p:txBody>
          <a:bodyPr/>
          <a:lstStyle/>
          <a:p>
            <a:r>
              <a:rPr lang="en-IN" dirty="0"/>
              <a:t>IaaS</a:t>
            </a:r>
          </a:p>
        </p:txBody>
      </p:sp>
      <p:sp>
        <p:nvSpPr>
          <p:cNvPr id="4" name="Date Placeholder 3">
            <a:extLst>
              <a:ext uri="{FF2B5EF4-FFF2-40B4-BE49-F238E27FC236}">
                <a16:creationId xmlns:a16="http://schemas.microsoft.com/office/drawing/2014/main" id="{1A7BD1DF-8185-4DA6-AC7E-9B7BC1EB5850}"/>
              </a:ext>
            </a:extLst>
          </p:cNvPr>
          <p:cNvSpPr>
            <a:spLocks noGrp="1"/>
          </p:cNvSpPr>
          <p:nvPr>
            <p:ph type="dt" sz="half" idx="6"/>
          </p:nvPr>
        </p:nvSpPr>
        <p:spPr/>
        <p:txBody>
          <a:bodyPr/>
          <a:lstStyle/>
          <a:p>
            <a:fld id="{34AC5520-F7EB-4798-9F8C-4567097738BD}" type="datetime2">
              <a:rPr lang="en-US" smtClean="0"/>
              <a:t>Monday, August 26, 2019</a:t>
            </a:fld>
            <a:endParaRPr lang="en-US" dirty="0"/>
          </a:p>
        </p:txBody>
      </p:sp>
      <p:pic>
        <p:nvPicPr>
          <p:cNvPr id="4098" name="Picture 2" descr="Image result for online airline ticket booking use case diagram in cloud">
            <a:extLst>
              <a:ext uri="{FF2B5EF4-FFF2-40B4-BE49-F238E27FC236}">
                <a16:creationId xmlns:a16="http://schemas.microsoft.com/office/drawing/2014/main" id="{15B9D507-5C0E-47CC-BA34-230E523E75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545" y="889988"/>
            <a:ext cx="4487215" cy="5882577"/>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 Cloud Computing for Beginners">
            <a:extLst>
              <a:ext uri="{FF2B5EF4-FFF2-40B4-BE49-F238E27FC236}">
                <a16:creationId xmlns:a16="http://schemas.microsoft.com/office/drawing/2014/main" id="{9D729983-5431-4428-AF21-A4EE6FFD65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49887" y="85435"/>
            <a:ext cx="4284192" cy="312516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82EBE3B8-BD0F-4AE1-AF3D-1B3782ECE4EF}"/>
              </a:ext>
            </a:extLst>
          </p:cNvPr>
          <p:cNvPicPr>
            <a:picLocks noChangeAspect="1"/>
          </p:cNvPicPr>
          <p:nvPr/>
        </p:nvPicPr>
        <p:blipFill>
          <a:blip r:embed="rId4"/>
          <a:stretch>
            <a:fillRect/>
          </a:stretch>
        </p:blipFill>
        <p:spPr>
          <a:xfrm>
            <a:off x="4815813" y="3200579"/>
            <a:ext cx="3442354" cy="3504780"/>
          </a:xfrm>
          <a:prstGeom prst="rect">
            <a:avLst/>
          </a:prstGeom>
        </p:spPr>
      </p:pic>
      <p:sp>
        <p:nvSpPr>
          <p:cNvPr id="6" name="Slide Number Placeholder 5">
            <a:extLst>
              <a:ext uri="{FF2B5EF4-FFF2-40B4-BE49-F238E27FC236}">
                <a16:creationId xmlns:a16="http://schemas.microsoft.com/office/drawing/2014/main" id="{67DCA3CB-D5E2-4AB6-B507-87D1948C333D}"/>
              </a:ext>
            </a:extLst>
          </p:cNvPr>
          <p:cNvSpPr>
            <a:spLocks noGrp="1"/>
          </p:cNvSpPr>
          <p:nvPr>
            <p:ph type="sldNum" sz="quarter" idx="7"/>
          </p:nvPr>
        </p:nvSpPr>
        <p:spPr/>
        <p:txBody>
          <a:bodyPr/>
          <a:lstStyle/>
          <a:p>
            <a:pPr marL="25400">
              <a:lnSpc>
                <a:spcPts val="1664"/>
              </a:lnSpc>
            </a:pPr>
            <a:fld id="{81D60167-4931-47E6-BA6A-407CBD079E47}" type="slidenum">
              <a:rPr lang="en-IN" smtClean="0"/>
              <a:t>62</a:t>
            </a:fld>
            <a:endParaRPr lang="en-IN" dirty="0"/>
          </a:p>
        </p:txBody>
      </p:sp>
    </p:spTree>
    <p:extLst>
      <p:ext uri="{BB962C8B-B14F-4D97-AF65-F5344CB8AC3E}">
        <p14:creationId xmlns:p14="http://schemas.microsoft.com/office/powerpoint/2010/main" val="1406529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0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0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84843" y="533400"/>
            <a:ext cx="8210296" cy="5402120"/>
          </a:xfrm>
          <a:prstGeom prst="rect">
            <a:avLst/>
          </a:prstGeom>
        </p:spPr>
        <p:txBody>
          <a:bodyPr vert="horz" wrap="square" lIns="0" tIns="13335" rIns="0" bIns="0" rtlCol="0">
            <a:spAutoFit/>
          </a:bodyPr>
          <a:lstStyle/>
          <a:p>
            <a:pPr marL="560705" marR="450215" lvl="1" indent="-228600" algn="just">
              <a:lnSpc>
                <a:spcPct val="100000"/>
              </a:lnSpc>
              <a:spcBef>
                <a:spcPts val="430"/>
              </a:spcBef>
              <a:buClr>
                <a:srgbClr val="9B2C1F"/>
              </a:buClr>
              <a:buSzPct val="85416"/>
              <a:buFont typeface="Wingdings 2"/>
              <a:buChar char=""/>
              <a:tabLst>
                <a:tab pos="561340" algn="l"/>
              </a:tabLst>
            </a:pPr>
            <a:r>
              <a:rPr lang="en-US" sz="2800" b="1" dirty="0">
                <a:latin typeface="Perpetua"/>
                <a:cs typeface="Perpetua"/>
              </a:rPr>
              <a:t>Use case</a:t>
            </a:r>
            <a:r>
              <a:rPr lang="en-US" sz="2800" dirty="0">
                <a:latin typeface="Perpetua"/>
                <a:cs typeface="Perpetua"/>
              </a:rPr>
              <a:t>: A </a:t>
            </a:r>
            <a:r>
              <a:rPr lang="en-US" sz="2800" spc="-10" dirty="0">
                <a:latin typeface="Perpetua"/>
                <a:cs typeface="Perpetua"/>
              </a:rPr>
              <a:t>company that </a:t>
            </a:r>
            <a:r>
              <a:rPr lang="en-US" sz="2800" spc="-15" dirty="0">
                <a:latin typeface="Perpetua"/>
                <a:cs typeface="Perpetua"/>
              </a:rPr>
              <a:t>provides </a:t>
            </a:r>
            <a:r>
              <a:rPr lang="en-US" sz="2800" spc="5" dirty="0">
                <a:latin typeface="Perpetua"/>
                <a:cs typeface="Perpetua"/>
              </a:rPr>
              <a:t>platform </a:t>
            </a:r>
            <a:r>
              <a:rPr lang="en-US" sz="2800" dirty="0">
                <a:latin typeface="Perpetua"/>
                <a:cs typeface="Perpetua"/>
              </a:rPr>
              <a:t>for </a:t>
            </a:r>
            <a:r>
              <a:rPr lang="en-US" sz="2800" b="1" dirty="0">
                <a:latin typeface="Perpetua"/>
                <a:cs typeface="Perpetua"/>
              </a:rPr>
              <a:t>online ticket booking  </a:t>
            </a:r>
            <a:r>
              <a:rPr lang="en-US" sz="2800" dirty="0">
                <a:latin typeface="Perpetua"/>
                <a:cs typeface="Perpetua"/>
              </a:rPr>
              <a:t>system for</a:t>
            </a:r>
            <a:r>
              <a:rPr lang="en-US" sz="2800" spc="-20" dirty="0">
                <a:latin typeface="Perpetua"/>
                <a:cs typeface="Perpetua"/>
              </a:rPr>
              <a:t> </a:t>
            </a:r>
            <a:r>
              <a:rPr lang="en-US" sz="2800" spc="-5" dirty="0">
                <a:latin typeface="Perpetua"/>
                <a:cs typeface="Perpetua"/>
              </a:rPr>
              <a:t>airlines</a:t>
            </a:r>
            <a:endParaRPr lang="en-US" sz="2800" dirty="0">
              <a:latin typeface="Perpetua"/>
              <a:cs typeface="Perpetua"/>
            </a:endParaRPr>
          </a:p>
          <a:p>
            <a:pPr marL="560705" lvl="1" indent="-229235" algn="just">
              <a:lnSpc>
                <a:spcPct val="100000"/>
              </a:lnSpc>
              <a:spcBef>
                <a:spcPts val="400"/>
              </a:spcBef>
              <a:buClr>
                <a:srgbClr val="9B2C1F"/>
              </a:buClr>
              <a:buSzPct val="85416"/>
              <a:buFont typeface="Wingdings 2"/>
              <a:buChar char=""/>
              <a:tabLst>
                <a:tab pos="561340" algn="l"/>
              </a:tabLst>
            </a:pPr>
            <a:r>
              <a:rPr lang="en-US" sz="2800" dirty="0">
                <a:latin typeface="Perpetua"/>
                <a:cs typeface="Perpetua"/>
              </a:rPr>
              <a:t>The </a:t>
            </a:r>
            <a:r>
              <a:rPr lang="en-US" sz="2800" spc="-5" dirty="0">
                <a:latin typeface="Perpetua"/>
                <a:cs typeface="Perpetua"/>
              </a:rPr>
              <a:t>company </a:t>
            </a:r>
            <a:r>
              <a:rPr lang="en-US" sz="2800" spc="-30" dirty="0">
                <a:latin typeface="Perpetua"/>
                <a:cs typeface="Perpetua"/>
              </a:rPr>
              <a:t>may </a:t>
            </a:r>
            <a:r>
              <a:rPr lang="en-US" sz="2800" spc="-35" dirty="0">
                <a:latin typeface="Perpetua"/>
                <a:cs typeface="Perpetua"/>
              </a:rPr>
              <a:t>have </a:t>
            </a:r>
            <a:r>
              <a:rPr lang="en-US" sz="2800" dirty="0">
                <a:latin typeface="Perpetua"/>
                <a:cs typeface="Perpetua"/>
              </a:rPr>
              <a:t>their </a:t>
            </a:r>
            <a:r>
              <a:rPr lang="en-US" sz="2800" spc="-25" dirty="0">
                <a:latin typeface="Perpetua"/>
                <a:cs typeface="Perpetua"/>
              </a:rPr>
              <a:t>own </a:t>
            </a:r>
            <a:r>
              <a:rPr lang="en-US" sz="2800" dirty="0">
                <a:latin typeface="Perpetua"/>
                <a:cs typeface="Perpetua"/>
              </a:rPr>
              <a:t>OS, DB, </a:t>
            </a:r>
            <a:r>
              <a:rPr lang="en-US" sz="2800" spc="-5" dirty="0">
                <a:latin typeface="Perpetua"/>
                <a:cs typeface="Perpetua"/>
              </a:rPr>
              <a:t>Http</a:t>
            </a:r>
            <a:r>
              <a:rPr lang="en-US" sz="2800" spc="-204" dirty="0">
                <a:latin typeface="Perpetua"/>
                <a:cs typeface="Perpetua"/>
              </a:rPr>
              <a:t> </a:t>
            </a:r>
            <a:r>
              <a:rPr lang="en-US" sz="2800" spc="5" dirty="0">
                <a:latin typeface="Perpetua"/>
                <a:cs typeface="Perpetua"/>
              </a:rPr>
              <a:t>Server</a:t>
            </a:r>
            <a:endParaRPr lang="en-US" sz="2800" dirty="0">
              <a:latin typeface="Perpetua"/>
              <a:cs typeface="Perpetua"/>
            </a:endParaRPr>
          </a:p>
          <a:p>
            <a:pPr marL="560705" marR="426720" lvl="1" indent="-228600" algn="just">
              <a:lnSpc>
                <a:spcPct val="100000"/>
              </a:lnSpc>
              <a:spcBef>
                <a:spcPts val="405"/>
              </a:spcBef>
              <a:buClr>
                <a:srgbClr val="9B2C1F"/>
              </a:buClr>
              <a:buSzPct val="85416"/>
              <a:buFont typeface="Wingdings 2"/>
              <a:buChar char=""/>
              <a:tabLst>
                <a:tab pos="561340" algn="l"/>
              </a:tabLst>
            </a:pPr>
            <a:r>
              <a:rPr lang="en-US" sz="2800" dirty="0">
                <a:latin typeface="Perpetua"/>
                <a:cs typeface="Perpetua"/>
              </a:rPr>
              <a:t>User can use a </a:t>
            </a:r>
            <a:r>
              <a:rPr lang="en-US" sz="2800" spc="10" dirty="0">
                <a:latin typeface="Perpetua"/>
                <a:cs typeface="Perpetua"/>
              </a:rPr>
              <a:t>normal </a:t>
            </a:r>
            <a:r>
              <a:rPr lang="en-US" sz="2800" spc="-15" dirty="0">
                <a:latin typeface="Perpetua"/>
                <a:cs typeface="Perpetua"/>
              </a:rPr>
              <a:t>browser </a:t>
            </a:r>
            <a:r>
              <a:rPr lang="en-US" sz="2800" spc="-5" dirty="0">
                <a:latin typeface="Perpetua"/>
                <a:cs typeface="Perpetua"/>
              </a:rPr>
              <a:t>and access </a:t>
            </a:r>
            <a:r>
              <a:rPr lang="en-US" sz="2800" dirty="0">
                <a:latin typeface="Perpetua"/>
                <a:cs typeface="Perpetua"/>
              </a:rPr>
              <a:t>the </a:t>
            </a:r>
            <a:r>
              <a:rPr lang="en-US" sz="2800" spc="-5" dirty="0">
                <a:latin typeface="Perpetua"/>
                <a:cs typeface="Perpetua"/>
              </a:rPr>
              <a:t>http </a:t>
            </a:r>
            <a:r>
              <a:rPr lang="en-US" sz="2800" spc="5" dirty="0">
                <a:latin typeface="Perpetua"/>
                <a:cs typeface="Perpetua"/>
              </a:rPr>
              <a:t>server</a:t>
            </a:r>
            <a:r>
              <a:rPr lang="en-US" sz="2800" spc="-140" dirty="0">
                <a:latin typeface="Perpetua"/>
                <a:cs typeface="Perpetua"/>
              </a:rPr>
              <a:t> </a:t>
            </a:r>
            <a:r>
              <a:rPr lang="en-US" sz="2800" dirty="0">
                <a:latin typeface="Perpetua"/>
                <a:cs typeface="Perpetua"/>
              </a:rPr>
              <a:t>to  </a:t>
            </a:r>
            <a:r>
              <a:rPr lang="en-US" sz="2800" spc="5" dirty="0">
                <a:latin typeface="Perpetua"/>
                <a:cs typeface="Perpetua"/>
              </a:rPr>
              <a:t>fetch </a:t>
            </a:r>
            <a:r>
              <a:rPr lang="en-US" sz="2800" dirty="0">
                <a:latin typeface="Perpetua"/>
                <a:cs typeface="Perpetua"/>
              </a:rPr>
              <a:t>the information </a:t>
            </a:r>
            <a:r>
              <a:rPr lang="en-US" sz="2800" spc="-10" dirty="0">
                <a:latin typeface="Perpetua"/>
                <a:cs typeface="Perpetua"/>
              </a:rPr>
              <a:t>from </a:t>
            </a:r>
            <a:r>
              <a:rPr lang="en-US" sz="2800" dirty="0">
                <a:latin typeface="Perpetua"/>
                <a:cs typeface="Perpetua"/>
              </a:rPr>
              <a:t>the</a:t>
            </a:r>
            <a:r>
              <a:rPr lang="en-US" sz="2800" spc="-45" dirty="0">
                <a:latin typeface="Perpetua"/>
                <a:cs typeface="Perpetua"/>
              </a:rPr>
              <a:t> </a:t>
            </a:r>
            <a:r>
              <a:rPr lang="en-US" sz="2800" spc="-15" dirty="0">
                <a:latin typeface="Perpetua"/>
                <a:cs typeface="Perpetua"/>
              </a:rPr>
              <a:t>website</a:t>
            </a:r>
            <a:endParaRPr lang="en-US" sz="2800" dirty="0">
              <a:latin typeface="Perpetua"/>
              <a:cs typeface="Perpetua"/>
            </a:endParaRPr>
          </a:p>
          <a:p>
            <a:pPr marL="1017905" marR="182245" lvl="2" indent="-228600" algn="just">
              <a:spcBef>
                <a:spcPts val="400"/>
              </a:spcBef>
              <a:buClr>
                <a:srgbClr val="9B2C1F"/>
              </a:buClr>
              <a:buSzPct val="85416"/>
              <a:buFont typeface="Wingdings 2"/>
              <a:buChar char=""/>
              <a:tabLst>
                <a:tab pos="561340" algn="l"/>
              </a:tabLst>
            </a:pPr>
            <a:r>
              <a:rPr lang="en-US" sz="2800" dirty="0">
                <a:latin typeface="Perpetua"/>
                <a:cs typeface="Perpetua"/>
              </a:rPr>
              <a:t>In this </a:t>
            </a:r>
            <a:r>
              <a:rPr lang="en-US" sz="2800" spc="-5" dirty="0">
                <a:latin typeface="Perpetua"/>
                <a:cs typeface="Perpetua"/>
              </a:rPr>
              <a:t>scenario, </a:t>
            </a:r>
            <a:r>
              <a:rPr lang="en-US" sz="2800" dirty="0">
                <a:latin typeface="Perpetua"/>
                <a:cs typeface="Perpetua"/>
              </a:rPr>
              <a:t>the </a:t>
            </a:r>
            <a:r>
              <a:rPr lang="en-US" sz="2800" spc="-10" dirty="0">
                <a:latin typeface="Perpetua"/>
                <a:cs typeface="Perpetua"/>
              </a:rPr>
              <a:t>company </a:t>
            </a:r>
            <a:r>
              <a:rPr lang="en-US" sz="2800" spc="-25" dirty="0">
                <a:latin typeface="Perpetua"/>
                <a:cs typeface="Perpetua"/>
              </a:rPr>
              <a:t>don’t </a:t>
            </a:r>
            <a:r>
              <a:rPr lang="en-US" sz="2800" spc="-15" dirty="0">
                <a:latin typeface="Perpetua"/>
                <a:cs typeface="Perpetua"/>
              </a:rPr>
              <a:t>want </a:t>
            </a:r>
            <a:r>
              <a:rPr lang="en-US" sz="2800" dirty="0">
                <a:latin typeface="Perpetua"/>
                <a:cs typeface="Perpetua"/>
              </a:rPr>
              <a:t>to </a:t>
            </a:r>
            <a:r>
              <a:rPr lang="en-US" sz="2800" spc="-25" dirty="0">
                <a:latin typeface="Perpetua"/>
                <a:cs typeface="Perpetua"/>
              </a:rPr>
              <a:t>own </a:t>
            </a:r>
            <a:r>
              <a:rPr lang="en-US" sz="2800" dirty="0">
                <a:latin typeface="Perpetua"/>
                <a:cs typeface="Perpetua"/>
              </a:rPr>
              <a:t>the</a:t>
            </a:r>
            <a:r>
              <a:rPr lang="en-US" sz="2800" spc="-95" dirty="0">
                <a:latin typeface="Perpetua"/>
                <a:cs typeface="Perpetua"/>
              </a:rPr>
              <a:t> </a:t>
            </a:r>
            <a:r>
              <a:rPr lang="en-US" sz="2800" dirty="0">
                <a:latin typeface="Perpetua"/>
                <a:cs typeface="Perpetua"/>
              </a:rPr>
              <a:t>necessary  infrastructure – </a:t>
            </a:r>
            <a:r>
              <a:rPr lang="en-US" sz="2800" spc="-10" dirty="0">
                <a:latin typeface="Perpetua"/>
                <a:cs typeface="Perpetua"/>
              </a:rPr>
              <a:t>storage, </a:t>
            </a:r>
            <a:r>
              <a:rPr lang="en-US" sz="2800" dirty="0">
                <a:latin typeface="Perpetua"/>
                <a:cs typeface="Perpetua"/>
              </a:rPr>
              <a:t>computing </a:t>
            </a:r>
            <a:r>
              <a:rPr lang="en-US" sz="2800" spc="-5" dirty="0">
                <a:latin typeface="Perpetua"/>
                <a:cs typeface="Perpetua"/>
              </a:rPr>
              <a:t>and</a:t>
            </a:r>
            <a:r>
              <a:rPr lang="en-US" sz="2800" spc="-155" dirty="0">
                <a:latin typeface="Perpetua"/>
                <a:cs typeface="Perpetua"/>
              </a:rPr>
              <a:t> </a:t>
            </a:r>
            <a:r>
              <a:rPr lang="en-US" sz="2800" spc="-10" dirty="0">
                <a:latin typeface="Perpetua"/>
                <a:cs typeface="Perpetua"/>
              </a:rPr>
              <a:t>networking</a:t>
            </a:r>
            <a:endParaRPr lang="en-US" sz="2800" dirty="0">
              <a:latin typeface="Perpetua"/>
              <a:cs typeface="Perpetua"/>
            </a:endParaRPr>
          </a:p>
          <a:p>
            <a:pPr marL="560705" marR="5080" lvl="1" indent="-228600" algn="just">
              <a:lnSpc>
                <a:spcPct val="100000"/>
              </a:lnSpc>
              <a:spcBef>
                <a:spcPts val="395"/>
              </a:spcBef>
              <a:buClr>
                <a:srgbClr val="9B2C1F"/>
              </a:buClr>
              <a:buSzPct val="85416"/>
              <a:buFont typeface="Wingdings 2"/>
              <a:buChar char=""/>
              <a:tabLst>
                <a:tab pos="561340" algn="l"/>
              </a:tabLst>
            </a:pPr>
            <a:r>
              <a:rPr lang="en-US" sz="2800" b="1" i="1" spc="-5" dirty="0">
                <a:latin typeface="Perpetua"/>
                <a:cs typeface="Perpetua"/>
              </a:rPr>
              <a:t>Cloud </a:t>
            </a:r>
            <a:r>
              <a:rPr lang="en-US" sz="2800" b="1" i="1" spc="10" dirty="0">
                <a:latin typeface="Perpetua"/>
                <a:cs typeface="Perpetua"/>
              </a:rPr>
              <a:t>service </a:t>
            </a:r>
            <a:r>
              <a:rPr lang="en-US" sz="2800" b="1" i="1" spc="-5" dirty="0">
                <a:latin typeface="Perpetua"/>
                <a:cs typeface="Perpetua"/>
              </a:rPr>
              <a:t>providers </a:t>
            </a:r>
            <a:r>
              <a:rPr lang="en-US" sz="2800" dirty="0">
                <a:latin typeface="Perpetua"/>
                <a:cs typeface="Perpetua"/>
              </a:rPr>
              <a:t>– can </a:t>
            </a:r>
            <a:r>
              <a:rPr lang="en-US" sz="2800" spc="-15" dirty="0">
                <a:latin typeface="Perpetua"/>
                <a:cs typeface="Perpetua"/>
              </a:rPr>
              <a:t>provide </a:t>
            </a:r>
            <a:r>
              <a:rPr lang="en-US" sz="2800" dirty="0">
                <a:latin typeface="Perpetua"/>
                <a:cs typeface="Perpetua"/>
              </a:rPr>
              <a:t>the infrastructure for the  </a:t>
            </a:r>
            <a:r>
              <a:rPr lang="en-US" sz="2800" spc="-5" dirty="0">
                <a:latin typeface="Perpetua"/>
                <a:cs typeface="Perpetua"/>
              </a:rPr>
              <a:t>airlines </a:t>
            </a:r>
            <a:r>
              <a:rPr lang="en-US" sz="2800" dirty="0">
                <a:latin typeface="Perpetua"/>
                <a:cs typeface="Perpetua"/>
              </a:rPr>
              <a:t>ticket booking</a:t>
            </a:r>
            <a:r>
              <a:rPr lang="en-US" sz="2800" spc="-45" dirty="0">
                <a:latin typeface="Perpetua"/>
                <a:cs typeface="Perpetua"/>
              </a:rPr>
              <a:t> </a:t>
            </a:r>
            <a:r>
              <a:rPr lang="en-US" sz="2800" dirty="0">
                <a:latin typeface="Perpetua"/>
                <a:cs typeface="Perpetua"/>
              </a:rPr>
              <a:t>system.</a:t>
            </a:r>
          </a:p>
          <a:p>
            <a:pPr marL="286385" marR="5080" indent="-274320" algn="just">
              <a:lnSpc>
                <a:spcPct val="100000"/>
              </a:lnSpc>
              <a:spcBef>
                <a:spcPts val="105"/>
              </a:spcBef>
              <a:buClr>
                <a:srgbClr val="D24717"/>
              </a:buClr>
              <a:buSzPct val="84615"/>
              <a:buFont typeface="Wingdings 2"/>
              <a:buChar char=""/>
              <a:tabLst>
                <a:tab pos="287020" algn="l"/>
              </a:tabLst>
            </a:pPr>
            <a:r>
              <a:rPr sz="2800" dirty="0">
                <a:latin typeface="Perpetua"/>
                <a:cs typeface="Perpetua"/>
              </a:rPr>
              <a:t>User </a:t>
            </a:r>
            <a:r>
              <a:rPr sz="2800" spc="-5" dirty="0">
                <a:latin typeface="Perpetua"/>
                <a:cs typeface="Perpetua"/>
              </a:rPr>
              <a:t>can get </a:t>
            </a:r>
            <a:r>
              <a:rPr sz="2800" dirty="0">
                <a:latin typeface="Perpetua"/>
                <a:cs typeface="Perpetua"/>
              </a:rPr>
              <a:t>on-demand </a:t>
            </a:r>
            <a:r>
              <a:rPr sz="2800" spc="10" dirty="0">
                <a:latin typeface="Perpetua"/>
                <a:cs typeface="Perpetua"/>
              </a:rPr>
              <a:t>virtual </a:t>
            </a:r>
            <a:r>
              <a:rPr sz="2800" spc="-25" dirty="0">
                <a:latin typeface="Perpetua"/>
                <a:cs typeface="Perpetua"/>
              </a:rPr>
              <a:t>server, </a:t>
            </a:r>
            <a:r>
              <a:rPr sz="2800" spc="-5" dirty="0">
                <a:latin typeface="Perpetua"/>
                <a:cs typeface="Perpetua"/>
              </a:rPr>
              <a:t>and </a:t>
            </a:r>
            <a:r>
              <a:rPr sz="2800" spc="-15" dirty="0">
                <a:latin typeface="Perpetua"/>
                <a:cs typeface="Perpetua"/>
              </a:rPr>
              <a:t>able </a:t>
            </a:r>
            <a:r>
              <a:rPr sz="2800" dirty="0">
                <a:latin typeface="Perpetua"/>
                <a:cs typeface="Perpetua"/>
              </a:rPr>
              <a:t>to </a:t>
            </a:r>
            <a:r>
              <a:rPr sz="2800" spc="20" dirty="0">
                <a:latin typeface="Perpetua"/>
                <a:cs typeface="Perpetua"/>
              </a:rPr>
              <a:t>run</a:t>
            </a:r>
            <a:r>
              <a:rPr sz="2800" spc="-155" dirty="0">
                <a:latin typeface="Perpetua"/>
                <a:cs typeface="Perpetua"/>
              </a:rPr>
              <a:t> </a:t>
            </a:r>
            <a:r>
              <a:rPr sz="2800" spc="-20" dirty="0">
                <a:latin typeface="Perpetua"/>
                <a:cs typeface="Perpetua"/>
              </a:rPr>
              <a:t>any  </a:t>
            </a:r>
            <a:r>
              <a:rPr sz="2800" spc="15" dirty="0">
                <a:latin typeface="Perpetua"/>
                <a:cs typeface="Perpetua"/>
              </a:rPr>
              <a:t>service </a:t>
            </a:r>
            <a:r>
              <a:rPr sz="2800" spc="-15" dirty="0">
                <a:latin typeface="Perpetua"/>
                <a:cs typeface="Perpetua"/>
              </a:rPr>
              <a:t>i.e, </a:t>
            </a:r>
            <a:r>
              <a:rPr sz="2800" dirty="0">
                <a:latin typeface="Perpetua"/>
                <a:cs typeface="Perpetua"/>
              </a:rPr>
              <a:t>OS </a:t>
            </a:r>
            <a:r>
              <a:rPr sz="2800" spc="-5" dirty="0">
                <a:latin typeface="Perpetua"/>
                <a:cs typeface="Perpetua"/>
              </a:rPr>
              <a:t>and</a:t>
            </a:r>
            <a:r>
              <a:rPr sz="2800" spc="-135" dirty="0">
                <a:latin typeface="Perpetua"/>
                <a:cs typeface="Perpetua"/>
              </a:rPr>
              <a:t> </a:t>
            </a:r>
            <a:r>
              <a:rPr sz="2800" spc="-10" dirty="0">
                <a:latin typeface="Perpetua"/>
                <a:cs typeface="Perpetua"/>
              </a:rPr>
              <a:t>applications.</a:t>
            </a:r>
            <a:endParaRPr sz="2800" dirty="0">
              <a:latin typeface="Perpetua"/>
              <a:cs typeface="Perpetua"/>
            </a:endParaRPr>
          </a:p>
        </p:txBody>
      </p:sp>
      <p:sp>
        <p:nvSpPr>
          <p:cNvPr id="4" name="object 4"/>
          <p:cNvSpPr/>
          <p:nvPr/>
        </p:nvSpPr>
        <p:spPr>
          <a:xfrm>
            <a:off x="146304" y="6210300"/>
            <a:ext cx="457200" cy="457200"/>
          </a:xfrm>
          <a:custGeom>
            <a:avLst/>
            <a:gdLst/>
            <a:ahLst/>
            <a:cxnLst/>
            <a:rect l="l" t="t" r="r" b="b"/>
            <a:pathLst>
              <a:path w="457200" h="457200">
                <a:moveTo>
                  <a:pt x="228600" y="0"/>
                </a:moveTo>
                <a:lnTo>
                  <a:pt x="182529" y="4644"/>
                </a:lnTo>
                <a:lnTo>
                  <a:pt x="139619" y="17964"/>
                </a:lnTo>
                <a:lnTo>
                  <a:pt x="100788" y="39041"/>
                </a:lnTo>
                <a:lnTo>
                  <a:pt x="66955" y="66955"/>
                </a:lnTo>
                <a:lnTo>
                  <a:pt x="39041" y="100788"/>
                </a:lnTo>
                <a:lnTo>
                  <a:pt x="17964" y="139619"/>
                </a:lnTo>
                <a:lnTo>
                  <a:pt x="4644" y="182529"/>
                </a:lnTo>
                <a:lnTo>
                  <a:pt x="0" y="228600"/>
                </a:lnTo>
                <a:lnTo>
                  <a:pt x="4644" y="274670"/>
                </a:lnTo>
                <a:lnTo>
                  <a:pt x="17964" y="317580"/>
                </a:lnTo>
                <a:lnTo>
                  <a:pt x="39041" y="356411"/>
                </a:lnTo>
                <a:lnTo>
                  <a:pt x="66955" y="390244"/>
                </a:lnTo>
                <a:lnTo>
                  <a:pt x="100788" y="418158"/>
                </a:lnTo>
                <a:lnTo>
                  <a:pt x="139619" y="439235"/>
                </a:lnTo>
                <a:lnTo>
                  <a:pt x="182529" y="452555"/>
                </a:lnTo>
                <a:lnTo>
                  <a:pt x="228600" y="457200"/>
                </a:lnTo>
                <a:lnTo>
                  <a:pt x="274670" y="452555"/>
                </a:lnTo>
                <a:lnTo>
                  <a:pt x="317580" y="439235"/>
                </a:lnTo>
                <a:lnTo>
                  <a:pt x="356411" y="418158"/>
                </a:lnTo>
                <a:lnTo>
                  <a:pt x="390244" y="390244"/>
                </a:lnTo>
                <a:lnTo>
                  <a:pt x="418158" y="356411"/>
                </a:lnTo>
                <a:lnTo>
                  <a:pt x="439235" y="317580"/>
                </a:lnTo>
                <a:lnTo>
                  <a:pt x="452555" y="274670"/>
                </a:lnTo>
                <a:lnTo>
                  <a:pt x="457200" y="228600"/>
                </a:lnTo>
                <a:lnTo>
                  <a:pt x="452555" y="182529"/>
                </a:lnTo>
                <a:lnTo>
                  <a:pt x="439235" y="139619"/>
                </a:lnTo>
                <a:lnTo>
                  <a:pt x="418158" y="100788"/>
                </a:lnTo>
                <a:lnTo>
                  <a:pt x="390244" y="66955"/>
                </a:lnTo>
                <a:lnTo>
                  <a:pt x="356411" y="39041"/>
                </a:lnTo>
                <a:lnTo>
                  <a:pt x="317580" y="17964"/>
                </a:lnTo>
                <a:lnTo>
                  <a:pt x="274670" y="4644"/>
                </a:lnTo>
                <a:lnTo>
                  <a:pt x="228600" y="0"/>
                </a:lnTo>
                <a:close/>
              </a:path>
            </a:pathLst>
          </a:custGeom>
          <a:solidFill>
            <a:srgbClr val="D24717"/>
          </a:solidFill>
        </p:spPr>
        <p:txBody>
          <a:bodyPr wrap="square" lIns="0" tIns="0" rIns="0" bIns="0" rtlCol="0"/>
          <a:lstStyle/>
          <a:p>
            <a:endParaRPr/>
          </a:p>
        </p:txBody>
      </p:sp>
      <p:sp>
        <p:nvSpPr>
          <p:cNvPr id="7" name="Date Placeholder 6">
            <a:extLst>
              <a:ext uri="{FF2B5EF4-FFF2-40B4-BE49-F238E27FC236}">
                <a16:creationId xmlns:a16="http://schemas.microsoft.com/office/drawing/2014/main" id="{31D3022B-7436-46BB-AA94-2396249F5437}"/>
              </a:ext>
            </a:extLst>
          </p:cNvPr>
          <p:cNvSpPr>
            <a:spLocks noGrp="1"/>
          </p:cNvSpPr>
          <p:nvPr>
            <p:ph type="dt" sz="half" idx="6"/>
          </p:nvPr>
        </p:nvSpPr>
        <p:spPr>
          <a:xfrm>
            <a:off x="1143000" y="6210300"/>
            <a:ext cx="2590800" cy="459101"/>
          </a:xfrm>
        </p:spPr>
        <p:txBody>
          <a:bodyPr/>
          <a:lstStyle/>
          <a:p>
            <a:fld id="{AB57149F-0F16-4D52-9DFB-028222E365C8}" type="datetime2">
              <a:rPr lang="en-US" smtClean="0"/>
              <a:t>Monday, August 26, 2019</a:t>
            </a:fld>
            <a:endParaRPr lang="en-US" dirty="0"/>
          </a:p>
        </p:txBody>
      </p:sp>
      <p:sp>
        <p:nvSpPr>
          <p:cNvPr id="3" name="Slide Number Placeholder 2">
            <a:extLst>
              <a:ext uri="{FF2B5EF4-FFF2-40B4-BE49-F238E27FC236}">
                <a16:creationId xmlns:a16="http://schemas.microsoft.com/office/drawing/2014/main" id="{23D20ABE-94F2-4F19-9F99-678E1404E860}"/>
              </a:ext>
            </a:extLst>
          </p:cNvPr>
          <p:cNvSpPr>
            <a:spLocks noGrp="1"/>
          </p:cNvSpPr>
          <p:nvPr>
            <p:ph type="sldNum" sz="quarter" idx="7"/>
          </p:nvPr>
        </p:nvSpPr>
        <p:spPr/>
        <p:txBody>
          <a:bodyPr/>
          <a:lstStyle/>
          <a:p>
            <a:pPr marL="25400">
              <a:lnSpc>
                <a:spcPts val="1664"/>
              </a:lnSpc>
            </a:pPr>
            <a:fld id="{81D60167-4931-47E6-BA6A-407CBD079E47}" type="slidenum">
              <a:rPr lang="en-IN" smtClean="0"/>
              <a:t>63</a:t>
            </a:fld>
            <a:endParaRPr lang="en-I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4" descr=" Cloud Computing for Beginners">
            <a:extLst>
              <a:ext uri="{FF2B5EF4-FFF2-40B4-BE49-F238E27FC236}">
                <a16:creationId xmlns:a16="http://schemas.microsoft.com/office/drawing/2014/main" id="{72F6AEE2-ADCC-4833-A91C-90D41FC90A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19800" y="241472"/>
            <a:ext cx="3240460" cy="2895600"/>
          </a:xfrm>
          <a:prstGeom prst="rect">
            <a:avLst/>
          </a:prstGeom>
          <a:noFill/>
          <a:extLst>
            <a:ext uri="{909E8E84-426E-40DD-AFC4-6F175D3DCCD1}">
              <a14:hiddenFill xmlns:a14="http://schemas.microsoft.com/office/drawing/2010/main">
                <a:solidFill>
                  <a:srgbClr val="FFFFFF"/>
                </a:solidFill>
              </a14:hiddenFill>
            </a:ext>
          </a:extLst>
        </p:spPr>
      </p:pic>
      <p:sp>
        <p:nvSpPr>
          <p:cNvPr id="2" name="object 2"/>
          <p:cNvSpPr txBox="1"/>
          <p:nvPr/>
        </p:nvSpPr>
        <p:spPr>
          <a:xfrm>
            <a:off x="507922" y="204150"/>
            <a:ext cx="5892877" cy="5768887"/>
          </a:xfrm>
          <a:prstGeom prst="rect">
            <a:avLst/>
          </a:prstGeom>
        </p:spPr>
        <p:txBody>
          <a:bodyPr vert="horz" wrap="square" lIns="0" tIns="13335" rIns="0" bIns="0" rtlCol="0">
            <a:spAutoFit/>
          </a:bodyPr>
          <a:lstStyle/>
          <a:p>
            <a:pPr marL="286385" marR="552450" indent="-274320" algn="just">
              <a:lnSpc>
                <a:spcPct val="100000"/>
              </a:lnSpc>
              <a:spcBef>
                <a:spcPts val="105"/>
              </a:spcBef>
              <a:buClr>
                <a:srgbClr val="D24717"/>
              </a:buClr>
              <a:buSzPct val="84615"/>
              <a:buFont typeface="Wingdings 2"/>
              <a:buChar char=""/>
              <a:tabLst>
                <a:tab pos="287020" algn="l"/>
              </a:tabLst>
            </a:pPr>
            <a:r>
              <a:rPr sz="2800" dirty="0">
                <a:latin typeface="Perpetua"/>
                <a:cs typeface="Perpetua"/>
              </a:rPr>
              <a:t>The </a:t>
            </a:r>
            <a:r>
              <a:rPr sz="2800" spc="-5" dirty="0">
                <a:latin typeface="Perpetua"/>
                <a:cs typeface="Perpetua"/>
              </a:rPr>
              <a:t>capability </a:t>
            </a:r>
            <a:r>
              <a:rPr sz="2800" spc="-15" dirty="0">
                <a:latin typeface="Perpetua"/>
                <a:cs typeface="Perpetua"/>
              </a:rPr>
              <a:t>provided </a:t>
            </a:r>
            <a:r>
              <a:rPr sz="2800" dirty="0">
                <a:latin typeface="Perpetua"/>
                <a:cs typeface="Perpetua"/>
              </a:rPr>
              <a:t>to the </a:t>
            </a:r>
            <a:r>
              <a:rPr sz="2800" spc="-5" dirty="0">
                <a:latin typeface="Perpetua"/>
                <a:cs typeface="Perpetua"/>
              </a:rPr>
              <a:t>consumer </a:t>
            </a:r>
            <a:r>
              <a:rPr sz="2800" dirty="0">
                <a:latin typeface="Perpetua"/>
                <a:cs typeface="Perpetua"/>
              </a:rPr>
              <a:t>is to </a:t>
            </a:r>
            <a:r>
              <a:rPr sz="2800" spc="-15" dirty="0">
                <a:latin typeface="Perpetua"/>
                <a:cs typeface="Perpetua"/>
              </a:rPr>
              <a:t>provision </a:t>
            </a:r>
            <a:r>
              <a:rPr sz="2800" spc="-15" dirty="0">
                <a:solidFill>
                  <a:srgbClr val="FF0000"/>
                </a:solidFill>
                <a:latin typeface="Perpetua"/>
                <a:cs typeface="Perpetua"/>
              </a:rPr>
              <a:t> </a:t>
            </a:r>
            <a:r>
              <a:rPr sz="2800" spc="-10" dirty="0">
                <a:solidFill>
                  <a:srgbClr val="FF0000"/>
                </a:solidFill>
                <a:latin typeface="Perpetua"/>
                <a:cs typeface="Perpetua"/>
              </a:rPr>
              <a:t>processing, storage, </a:t>
            </a:r>
            <a:r>
              <a:rPr sz="2800" spc="-15" dirty="0">
                <a:solidFill>
                  <a:srgbClr val="FF0000"/>
                </a:solidFill>
                <a:latin typeface="Perpetua"/>
                <a:cs typeface="Perpetua"/>
              </a:rPr>
              <a:t>networks, </a:t>
            </a:r>
            <a:r>
              <a:rPr sz="2800" spc="-5" dirty="0">
                <a:solidFill>
                  <a:srgbClr val="FF0000"/>
                </a:solidFill>
                <a:latin typeface="Perpetua"/>
                <a:cs typeface="Perpetua"/>
              </a:rPr>
              <a:t>and other fundamental  computing</a:t>
            </a:r>
            <a:r>
              <a:rPr sz="2800" spc="5" dirty="0">
                <a:solidFill>
                  <a:srgbClr val="FF0000"/>
                </a:solidFill>
                <a:latin typeface="Perpetua"/>
                <a:cs typeface="Perpetua"/>
              </a:rPr>
              <a:t> </a:t>
            </a:r>
            <a:r>
              <a:rPr sz="2800" spc="-10" dirty="0">
                <a:solidFill>
                  <a:srgbClr val="FF0000"/>
                </a:solidFill>
                <a:latin typeface="Perpetua"/>
                <a:cs typeface="Perpetua"/>
              </a:rPr>
              <a:t>resources.</a:t>
            </a:r>
            <a:endParaRPr sz="2800" dirty="0">
              <a:latin typeface="Perpetua"/>
              <a:cs typeface="Perpetua"/>
            </a:endParaRPr>
          </a:p>
          <a:p>
            <a:pPr marL="286385" marR="574040" indent="-274320" algn="just">
              <a:lnSpc>
                <a:spcPct val="100000"/>
              </a:lnSpc>
              <a:spcBef>
                <a:spcPts val="600"/>
              </a:spcBef>
              <a:buClr>
                <a:srgbClr val="D24717"/>
              </a:buClr>
              <a:buSzPct val="84615"/>
              <a:buFont typeface="Wingdings 2"/>
              <a:buChar char=""/>
              <a:tabLst>
                <a:tab pos="287020" algn="l"/>
              </a:tabLst>
            </a:pPr>
            <a:r>
              <a:rPr sz="2800" spc="-5" dirty="0">
                <a:latin typeface="Perpetua"/>
                <a:cs typeface="Perpetua"/>
              </a:rPr>
              <a:t>Consumer </a:t>
            </a:r>
            <a:r>
              <a:rPr sz="2800" dirty="0">
                <a:latin typeface="Perpetua"/>
                <a:cs typeface="Perpetua"/>
              </a:rPr>
              <a:t>is </a:t>
            </a:r>
            <a:r>
              <a:rPr sz="2800" spc="-15" dirty="0">
                <a:latin typeface="Perpetua"/>
                <a:cs typeface="Perpetua"/>
              </a:rPr>
              <a:t>able </a:t>
            </a:r>
            <a:r>
              <a:rPr sz="2800" dirty="0">
                <a:latin typeface="Perpetua"/>
                <a:cs typeface="Perpetua"/>
              </a:rPr>
              <a:t>to </a:t>
            </a:r>
            <a:r>
              <a:rPr sz="2800" spc="-15" dirty="0">
                <a:solidFill>
                  <a:srgbClr val="FF0000"/>
                </a:solidFill>
                <a:latin typeface="Perpetua"/>
                <a:cs typeface="Perpetua"/>
              </a:rPr>
              <a:t>deploy </a:t>
            </a:r>
            <a:r>
              <a:rPr sz="2800" spc="-5" dirty="0">
                <a:solidFill>
                  <a:srgbClr val="FF0000"/>
                </a:solidFill>
                <a:latin typeface="Perpetua"/>
                <a:cs typeface="Perpetua"/>
              </a:rPr>
              <a:t>and </a:t>
            </a:r>
            <a:r>
              <a:rPr sz="2800" spc="20" dirty="0">
                <a:solidFill>
                  <a:srgbClr val="FF0000"/>
                </a:solidFill>
                <a:latin typeface="Perpetua"/>
                <a:cs typeface="Perpetua"/>
              </a:rPr>
              <a:t>run </a:t>
            </a:r>
            <a:r>
              <a:rPr sz="2800" dirty="0">
                <a:solidFill>
                  <a:srgbClr val="FF0000"/>
                </a:solidFill>
                <a:latin typeface="Perpetua"/>
                <a:cs typeface="Perpetua"/>
              </a:rPr>
              <a:t>arbitrary </a:t>
            </a:r>
            <a:r>
              <a:rPr sz="2800" spc="-10" dirty="0">
                <a:solidFill>
                  <a:srgbClr val="FF0000"/>
                </a:solidFill>
                <a:latin typeface="Perpetua"/>
                <a:cs typeface="Perpetua"/>
              </a:rPr>
              <a:t>software</a:t>
            </a:r>
            <a:r>
              <a:rPr sz="2800" spc="-10" dirty="0">
                <a:latin typeface="Perpetua"/>
                <a:cs typeface="Perpetua"/>
              </a:rPr>
              <a:t>,  </a:t>
            </a:r>
            <a:r>
              <a:rPr sz="2800" spc="5" dirty="0">
                <a:latin typeface="Perpetua"/>
                <a:cs typeface="Perpetua"/>
              </a:rPr>
              <a:t>which </a:t>
            </a:r>
            <a:r>
              <a:rPr sz="2800" dirty="0">
                <a:latin typeface="Perpetua"/>
                <a:cs typeface="Perpetua"/>
              </a:rPr>
              <a:t>can </a:t>
            </a:r>
            <a:r>
              <a:rPr sz="2800" spc="-5" dirty="0">
                <a:latin typeface="Perpetua"/>
                <a:cs typeface="Perpetua"/>
              </a:rPr>
              <a:t>include operating </a:t>
            </a:r>
            <a:r>
              <a:rPr sz="2800" dirty="0">
                <a:latin typeface="Perpetua"/>
                <a:cs typeface="Perpetua"/>
              </a:rPr>
              <a:t>systems </a:t>
            </a:r>
            <a:r>
              <a:rPr sz="2800" spc="-5" dirty="0">
                <a:latin typeface="Perpetua"/>
                <a:cs typeface="Perpetua"/>
              </a:rPr>
              <a:t>and</a:t>
            </a:r>
            <a:r>
              <a:rPr sz="2800" spc="-30" dirty="0">
                <a:latin typeface="Perpetua"/>
                <a:cs typeface="Perpetua"/>
              </a:rPr>
              <a:t> </a:t>
            </a:r>
            <a:r>
              <a:rPr sz="2800" spc="-10" dirty="0">
                <a:latin typeface="Perpetua"/>
                <a:cs typeface="Perpetua"/>
              </a:rPr>
              <a:t>applications.</a:t>
            </a:r>
            <a:endParaRPr sz="2800" dirty="0">
              <a:latin typeface="Perpetua"/>
              <a:cs typeface="Perpetua"/>
            </a:endParaRPr>
          </a:p>
          <a:p>
            <a:pPr marL="286385" marR="5080" indent="-274320" algn="just">
              <a:lnSpc>
                <a:spcPct val="100000"/>
              </a:lnSpc>
              <a:spcBef>
                <a:spcPts val="605"/>
              </a:spcBef>
              <a:buClr>
                <a:srgbClr val="D24717"/>
              </a:buClr>
              <a:buSzPct val="84615"/>
              <a:buFont typeface="Wingdings 2"/>
              <a:buChar char=""/>
              <a:tabLst>
                <a:tab pos="287020" algn="l"/>
              </a:tabLst>
            </a:pPr>
            <a:r>
              <a:rPr sz="2800" dirty="0">
                <a:latin typeface="Perpetua"/>
                <a:cs typeface="Perpetua"/>
              </a:rPr>
              <a:t>The </a:t>
            </a:r>
            <a:r>
              <a:rPr sz="2800" spc="-5" dirty="0">
                <a:latin typeface="Perpetua"/>
                <a:cs typeface="Perpetua"/>
              </a:rPr>
              <a:t>consumer </a:t>
            </a:r>
            <a:r>
              <a:rPr sz="2800" spc="-5" dirty="0">
                <a:solidFill>
                  <a:srgbClr val="FF0000"/>
                </a:solidFill>
                <a:latin typeface="Perpetua"/>
                <a:cs typeface="Perpetua"/>
              </a:rPr>
              <a:t>does not manage </a:t>
            </a:r>
            <a:r>
              <a:rPr sz="2800" dirty="0">
                <a:solidFill>
                  <a:srgbClr val="FF0000"/>
                </a:solidFill>
                <a:latin typeface="Perpetua"/>
                <a:cs typeface="Perpetua"/>
              </a:rPr>
              <a:t>or </a:t>
            </a:r>
            <a:r>
              <a:rPr sz="2800" spc="-10" dirty="0">
                <a:solidFill>
                  <a:srgbClr val="FF0000"/>
                </a:solidFill>
                <a:latin typeface="Perpetua"/>
                <a:cs typeface="Perpetua"/>
              </a:rPr>
              <a:t>control </a:t>
            </a:r>
            <a:r>
              <a:rPr sz="2800" dirty="0">
                <a:latin typeface="Perpetua"/>
                <a:cs typeface="Perpetua"/>
              </a:rPr>
              <a:t>the </a:t>
            </a:r>
            <a:r>
              <a:rPr sz="2800" spc="-10" dirty="0">
                <a:latin typeface="Perpetua"/>
                <a:cs typeface="Perpetua"/>
              </a:rPr>
              <a:t>underlying </a:t>
            </a:r>
            <a:r>
              <a:rPr sz="2800" spc="-10" dirty="0">
                <a:solidFill>
                  <a:srgbClr val="FF0000"/>
                </a:solidFill>
                <a:latin typeface="Perpetua"/>
                <a:cs typeface="Perpetua"/>
              </a:rPr>
              <a:t> </a:t>
            </a:r>
            <a:r>
              <a:rPr sz="2800" spc="-5" dirty="0">
                <a:solidFill>
                  <a:srgbClr val="FF0000"/>
                </a:solidFill>
                <a:latin typeface="Perpetua"/>
                <a:cs typeface="Perpetua"/>
              </a:rPr>
              <a:t>cloud </a:t>
            </a:r>
            <a:r>
              <a:rPr sz="2800" dirty="0">
                <a:solidFill>
                  <a:srgbClr val="FF0000"/>
                </a:solidFill>
                <a:latin typeface="Perpetua"/>
                <a:cs typeface="Perpetua"/>
              </a:rPr>
              <a:t>infrastructure </a:t>
            </a:r>
            <a:r>
              <a:rPr sz="2800" spc="-10" dirty="0">
                <a:latin typeface="Perpetua"/>
                <a:cs typeface="Perpetua"/>
              </a:rPr>
              <a:t>but </a:t>
            </a:r>
            <a:r>
              <a:rPr sz="2800" dirty="0">
                <a:latin typeface="Perpetua"/>
                <a:cs typeface="Perpetua"/>
              </a:rPr>
              <a:t>has </a:t>
            </a:r>
            <a:r>
              <a:rPr sz="2800" spc="-5" dirty="0">
                <a:latin typeface="Perpetua"/>
                <a:cs typeface="Perpetua"/>
              </a:rPr>
              <a:t>control </a:t>
            </a:r>
            <a:r>
              <a:rPr sz="2800" spc="-35" dirty="0">
                <a:latin typeface="Perpetua"/>
                <a:cs typeface="Perpetua"/>
              </a:rPr>
              <a:t>over </a:t>
            </a:r>
            <a:r>
              <a:rPr sz="2800" spc="-5" dirty="0">
                <a:latin typeface="Perpetua"/>
                <a:cs typeface="Perpetua"/>
              </a:rPr>
              <a:t>operating </a:t>
            </a:r>
            <a:r>
              <a:rPr sz="2800" dirty="0">
                <a:latin typeface="Perpetua"/>
                <a:cs typeface="Perpetua"/>
              </a:rPr>
              <a:t>systems;  </a:t>
            </a:r>
            <a:r>
              <a:rPr sz="2800" spc="-10" dirty="0">
                <a:latin typeface="Perpetua"/>
                <a:cs typeface="Perpetua"/>
              </a:rPr>
              <a:t>storage, </a:t>
            </a:r>
            <a:r>
              <a:rPr sz="2800" spc="-20" dirty="0">
                <a:latin typeface="Perpetua"/>
                <a:cs typeface="Perpetua"/>
              </a:rPr>
              <a:t>deployed </a:t>
            </a:r>
            <a:r>
              <a:rPr sz="2800" spc="-10" dirty="0">
                <a:latin typeface="Perpetua"/>
                <a:cs typeface="Perpetua"/>
              </a:rPr>
              <a:t>applications, </a:t>
            </a:r>
            <a:r>
              <a:rPr sz="2800" spc="-5" dirty="0">
                <a:latin typeface="Perpetua"/>
                <a:cs typeface="Perpetua"/>
              </a:rPr>
              <a:t>and </a:t>
            </a:r>
            <a:r>
              <a:rPr sz="2800" spc="-15" dirty="0">
                <a:latin typeface="Perpetua"/>
                <a:cs typeface="Perpetua"/>
              </a:rPr>
              <a:t>possibly </a:t>
            </a:r>
            <a:r>
              <a:rPr sz="2800" spc="-5" dirty="0">
                <a:latin typeface="Perpetua"/>
                <a:cs typeface="Perpetua"/>
              </a:rPr>
              <a:t>limited control  </a:t>
            </a:r>
            <a:r>
              <a:rPr sz="2800" dirty="0">
                <a:latin typeface="Perpetua"/>
                <a:cs typeface="Perpetua"/>
              </a:rPr>
              <a:t>of select </a:t>
            </a:r>
            <a:r>
              <a:rPr sz="2800" spc="-10" dirty="0">
                <a:latin typeface="Perpetua"/>
                <a:cs typeface="Perpetua"/>
              </a:rPr>
              <a:t>networking </a:t>
            </a:r>
            <a:r>
              <a:rPr sz="2800" spc="-5" dirty="0">
                <a:latin typeface="Perpetua"/>
                <a:cs typeface="Perpetua"/>
              </a:rPr>
              <a:t>components </a:t>
            </a:r>
            <a:r>
              <a:rPr sz="2800" spc="-50" dirty="0">
                <a:latin typeface="Perpetua"/>
                <a:cs typeface="Perpetua"/>
              </a:rPr>
              <a:t>(e.g., </a:t>
            </a:r>
            <a:r>
              <a:rPr sz="2800" dirty="0">
                <a:latin typeface="Perpetua"/>
                <a:cs typeface="Perpetua"/>
              </a:rPr>
              <a:t>host</a:t>
            </a:r>
            <a:r>
              <a:rPr sz="2800" spc="-90" dirty="0">
                <a:latin typeface="Perpetua"/>
                <a:cs typeface="Perpetua"/>
              </a:rPr>
              <a:t> </a:t>
            </a:r>
            <a:r>
              <a:rPr sz="2800" spc="-10" dirty="0">
                <a:latin typeface="Perpetua"/>
                <a:cs typeface="Perpetua"/>
              </a:rPr>
              <a:t>firewalls).</a:t>
            </a:r>
            <a:endParaRPr sz="2800" dirty="0">
              <a:latin typeface="Perpetua"/>
              <a:cs typeface="Perpetua"/>
            </a:endParaRPr>
          </a:p>
        </p:txBody>
      </p:sp>
      <p:sp>
        <p:nvSpPr>
          <p:cNvPr id="3" name="object 3"/>
          <p:cNvSpPr/>
          <p:nvPr/>
        </p:nvSpPr>
        <p:spPr>
          <a:xfrm>
            <a:off x="146304" y="6210300"/>
            <a:ext cx="457200" cy="457200"/>
          </a:xfrm>
          <a:custGeom>
            <a:avLst/>
            <a:gdLst/>
            <a:ahLst/>
            <a:cxnLst/>
            <a:rect l="l" t="t" r="r" b="b"/>
            <a:pathLst>
              <a:path w="457200" h="457200">
                <a:moveTo>
                  <a:pt x="228600" y="0"/>
                </a:moveTo>
                <a:lnTo>
                  <a:pt x="182529" y="4644"/>
                </a:lnTo>
                <a:lnTo>
                  <a:pt x="139619" y="17964"/>
                </a:lnTo>
                <a:lnTo>
                  <a:pt x="100788" y="39041"/>
                </a:lnTo>
                <a:lnTo>
                  <a:pt x="66955" y="66955"/>
                </a:lnTo>
                <a:lnTo>
                  <a:pt x="39041" y="100788"/>
                </a:lnTo>
                <a:lnTo>
                  <a:pt x="17964" y="139619"/>
                </a:lnTo>
                <a:lnTo>
                  <a:pt x="4644" y="182529"/>
                </a:lnTo>
                <a:lnTo>
                  <a:pt x="0" y="228600"/>
                </a:lnTo>
                <a:lnTo>
                  <a:pt x="4644" y="274670"/>
                </a:lnTo>
                <a:lnTo>
                  <a:pt x="17964" y="317580"/>
                </a:lnTo>
                <a:lnTo>
                  <a:pt x="39041" y="356411"/>
                </a:lnTo>
                <a:lnTo>
                  <a:pt x="66955" y="390244"/>
                </a:lnTo>
                <a:lnTo>
                  <a:pt x="100788" y="418158"/>
                </a:lnTo>
                <a:lnTo>
                  <a:pt x="139619" y="439235"/>
                </a:lnTo>
                <a:lnTo>
                  <a:pt x="182529" y="452555"/>
                </a:lnTo>
                <a:lnTo>
                  <a:pt x="228600" y="457200"/>
                </a:lnTo>
                <a:lnTo>
                  <a:pt x="274670" y="452555"/>
                </a:lnTo>
                <a:lnTo>
                  <a:pt x="317580" y="439235"/>
                </a:lnTo>
                <a:lnTo>
                  <a:pt x="356411" y="418158"/>
                </a:lnTo>
                <a:lnTo>
                  <a:pt x="390244" y="390244"/>
                </a:lnTo>
                <a:lnTo>
                  <a:pt x="418158" y="356411"/>
                </a:lnTo>
                <a:lnTo>
                  <a:pt x="439235" y="317580"/>
                </a:lnTo>
                <a:lnTo>
                  <a:pt x="452555" y="274670"/>
                </a:lnTo>
                <a:lnTo>
                  <a:pt x="457200" y="228600"/>
                </a:lnTo>
                <a:lnTo>
                  <a:pt x="452555" y="182529"/>
                </a:lnTo>
                <a:lnTo>
                  <a:pt x="439235" y="139619"/>
                </a:lnTo>
                <a:lnTo>
                  <a:pt x="418158" y="100788"/>
                </a:lnTo>
                <a:lnTo>
                  <a:pt x="390244" y="66955"/>
                </a:lnTo>
                <a:lnTo>
                  <a:pt x="356411" y="39041"/>
                </a:lnTo>
                <a:lnTo>
                  <a:pt x="317580" y="17964"/>
                </a:lnTo>
                <a:lnTo>
                  <a:pt x="274670" y="4644"/>
                </a:lnTo>
                <a:lnTo>
                  <a:pt x="228600" y="0"/>
                </a:lnTo>
                <a:close/>
              </a:path>
            </a:pathLst>
          </a:custGeom>
          <a:solidFill>
            <a:srgbClr val="D24717"/>
          </a:solidFill>
        </p:spPr>
        <p:txBody>
          <a:bodyPr wrap="square" lIns="0" tIns="0" rIns="0" bIns="0" rtlCol="0"/>
          <a:lstStyle/>
          <a:p>
            <a:endParaRPr/>
          </a:p>
        </p:txBody>
      </p:sp>
      <p:sp>
        <p:nvSpPr>
          <p:cNvPr id="6" name="Date Placeholder 5">
            <a:extLst>
              <a:ext uri="{FF2B5EF4-FFF2-40B4-BE49-F238E27FC236}">
                <a16:creationId xmlns:a16="http://schemas.microsoft.com/office/drawing/2014/main" id="{36C781ED-E57D-4EFD-9EC6-D62C32D930A4}"/>
              </a:ext>
            </a:extLst>
          </p:cNvPr>
          <p:cNvSpPr>
            <a:spLocks noGrp="1"/>
          </p:cNvSpPr>
          <p:nvPr>
            <p:ph type="dt" sz="half" idx="6"/>
          </p:nvPr>
        </p:nvSpPr>
        <p:spPr/>
        <p:txBody>
          <a:bodyPr/>
          <a:lstStyle/>
          <a:p>
            <a:fld id="{B9E0BF9D-5930-4C15-8A9C-C907A715D533}" type="datetime2">
              <a:rPr lang="en-US" smtClean="0"/>
              <a:t>Monday, August 26, 2019</a:t>
            </a:fld>
            <a:endParaRPr lang="en-US"/>
          </a:p>
        </p:txBody>
      </p:sp>
      <p:sp>
        <p:nvSpPr>
          <p:cNvPr id="4" name="Slide Number Placeholder 3">
            <a:extLst>
              <a:ext uri="{FF2B5EF4-FFF2-40B4-BE49-F238E27FC236}">
                <a16:creationId xmlns:a16="http://schemas.microsoft.com/office/drawing/2014/main" id="{B8C88C5C-5669-4DFF-B1E7-B08B2F8A810E}"/>
              </a:ext>
            </a:extLst>
          </p:cNvPr>
          <p:cNvSpPr>
            <a:spLocks noGrp="1"/>
          </p:cNvSpPr>
          <p:nvPr>
            <p:ph type="sldNum" sz="quarter" idx="7"/>
          </p:nvPr>
        </p:nvSpPr>
        <p:spPr/>
        <p:txBody>
          <a:bodyPr/>
          <a:lstStyle/>
          <a:p>
            <a:pPr marL="25400">
              <a:lnSpc>
                <a:spcPts val="1664"/>
              </a:lnSpc>
            </a:pPr>
            <a:fld id="{81D60167-4931-47E6-BA6A-407CBD079E47}" type="slidenum">
              <a:rPr lang="en-IN" smtClean="0"/>
              <a:t>64</a:t>
            </a:fld>
            <a:endParaRPr lang="en-I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2F8C63-09CC-48F8-8A07-47CF637816D1}"/>
              </a:ext>
            </a:extLst>
          </p:cNvPr>
          <p:cNvSpPr>
            <a:spLocks noGrp="1"/>
          </p:cNvSpPr>
          <p:nvPr>
            <p:ph type="title"/>
          </p:nvPr>
        </p:nvSpPr>
        <p:spPr/>
        <p:txBody>
          <a:bodyPr/>
          <a:lstStyle/>
          <a:p>
            <a:r>
              <a:rPr lang="en-IN" dirty="0"/>
              <a:t>PaaS</a:t>
            </a:r>
          </a:p>
        </p:txBody>
      </p:sp>
      <p:sp>
        <p:nvSpPr>
          <p:cNvPr id="3" name="Text Placeholder 2">
            <a:extLst>
              <a:ext uri="{FF2B5EF4-FFF2-40B4-BE49-F238E27FC236}">
                <a16:creationId xmlns:a16="http://schemas.microsoft.com/office/drawing/2014/main" id="{EECB6AF2-E397-4B38-BCE1-73CE7921D742}"/>
              </a:ext>
            </a:extLst>
          </p:cNvPr>
          <p:cNvSpPr>
            <a:spLocks noGrp="1"/>
          </p:cNvSpPr>
          <p:nvPr>
            <p:ph type="body" idx="1"/>
          </p:nvPr>
        </p:nvSpPr>
        <p:spPr>
          <a:xfrm>
            <a:off x="694385" y="865969"/>
            <a:ext cx="7755229" cy="3262432"/>
          </a:xfrm>
        </p:spPr>
        <p:txBody>
          <a:bodyPr/>
          <a:lstStyle/>
          <a:p>
            <a:pPr marL="457200" indent="-457200" algn="just">
              <a:buFont typeface="Arial" panose="020B0604020202020204" pitchFamily="34" charset="0"/>
              <a:buChar char="•"/>
            </a:pPr>
            <a:r>
              <a:rPr lang="en-US" b="1" i="1" dirty="0"/>
              <a:t>Platform as a Service (PaaS): </a:t>
            </a:r>
            <a:r>
              <a:rPr lang="en-US" dirty="0"/>
              <a:t>The consumer uses a hosting environment for their applications. </a:t>
            </a:r>
          </a:p>
          <a:p>
            <a:pPr marL="457200" indent="-457200" algn="just">
              <a:buFont typeface="Arial" panose="020B0604020202020204" pitchFamily="34" charset="0"/>
              <a:buChar char="•"/>
            </a:pPr>
            <a:r>
              <a:rPr lang="en-US" dirty="0"/>
              <a:t>The consumer controls the applications that run in the environment but does not control the software, hardware or network infrastructure on which they are running.</a:t>
            </a:r>
          </a:p>
          <a:p>
            <a:pPr lvl="0" algn="l" rtl="0">
              <a:defRPr/>
            </a:pPr>
            <a:r>
              <a:rPr lang="en-US" i="1" dirty="0"/>
              <a:t>E.g. </a:t>
            </a:r>
            <a:r>
              <a:rPr lang="en-US" sz="2800" kern="1200" dirty="0"/>
              <a:t>App Cloud (from salesforce.com) and the Google App Engine are examples of PaaS.</a:t>
            </a:r>
          </a:p>
          <a:p>
            <a:pPr marL="457200" indent="-457200" algn="just">
              <a:buFont typeface="Arial" panose="020B0604020202020204" pitchFamily="34" charset="0"/>
              <a:buChar char="•"/>
            </a:pPr>
            <a:endParaRPr lang="en-IN" dirty="0"/>
          </a:p>
        </p:txBody>
      </p:sp>
      <p:sp>
        <p:nvSpPr>
          <p:cNvPr id="4" name="Date Placeholder 3">
            <a:extLst>
              <a:ext uri="{FF2B5EF4-FFF2-40B4-BE49-F238E27FC236}">
                <a16:creationId xmlns:a16="http://schemas.microsoft.com/office/drawing/2014/main" id="{BF8E3BFB-8FED-4259-97ED-CE78A1FCF858}"/>
              </a:ext>
            </a:extLst>
          </p:cNvPr>
          <p:cNvSpPr>
            <a:spLocks noGrp="1"/>
          </p:cNvSpPr>
          <p:nvPr>
            <p:ph type="dt" sz="half" idx="6"/>
          </p:nvPr>
        </p:nvSpPr>
        <p:spPr/>
        <p:txBody>
          <a:bodyPr/>
          <a:lstStyle/>
          <a:p>
            <a:fld id="{C77111ED-DBCC-4F65-9544-87313FAEBC34}" type="datetime2">
              <a:rPr lang="en-US" smtClean="0"/>
              <a:t>Monday, August 26, 2019</a:t>
            </a:fld>
            <a:endParaRPr lang="en-US" dirty="0"/>
          </a:p>
        </p:txBody>
      </p:sp>
      <p:pic>
        <p:nvPicPr>
          <p:cNvPr id="6146" name="Picture 2" descr=" Cloud Computing for Beginners">
            <a:extLst>
              <a:ext uri="{FF2B5EF4-FFF2-40B4-BE49-F238E27FC236}">
                <a16:creationId xmlns:a16="http://schemas.microsoft.com/office/drawing/2014/main" id="{BBBA822E-59D6-468E-95F6-C7914E7877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43400" y="3563421"/>
            <a:ext cx="4673600" cy="3002542"/>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a:extLst>
              <a:ext uri="{FF2B5EF4-FFF2-40B4-BE49-F238E27FC236}">
                <a16:creationId xmlns:a16="http://schemas.microsoft.com/office/drawing/2014/main" id="{ABDB8EA8-6714-47C0-86AD-4BC95253A100}"/>
              </a:ext>
            </a:extLst>
          </p:cNvPr>
          <p:cNvSpPr>
            <a:spLocks noGrp="1"/>
          </p:cNvSpPr>
          <p:nvPr>
            <p:ph type="sldNum" sz="quarter" idx="7"/>
          </p:nvPr>
        </p:nvSpPr>
        <p:spPr/>
        <p:txBody>
          <a:bodyPr/>
          <a:lstStyle/>
          <a:p>
            <a:pPr marL="25400">
              <a:lnSpc>
                <a:spcPts val="1664"/>
              </a:lnSpc>
            </a:pPr>
            <a:fld id="{81D60167-4931-47E6-BA6A-407CBD079E47}" type="slidenum">
              <a:rPr lang="en-IN" smtClean="0"/>
              <a:t>65</a:t>
            </a:fld>
            <a:endParaRPr lang="en-IN" dirty="0"/>
          </a:p>
        </p:txBody>
      </p:sp>
    </p:spTree>
    <p:extLst>
      <p:ext uri="{BB962C8B-B14F-4D97-AF65-F5344CB8AC3E}">
        <p14:creationId xmlns:p14="http://schemas.microsoft.com/office/powerpoint/2010/main" val="2661987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E0BC190-9396-4C79-9A2D-4F05896B7922}"/>
              </a:ext>
            </a:extLst>
          </p:cNvPr>
          <p:cNvSpPr>
            <a:spLocks noGrp="1"/>
          </p:cNvSpPr>
          <p:nvPr>
            <p:ph type="dt" sz="half" idx="6"/>
          </p:nvPr>
        </p:nvSpPr>
        <p:spPr/>
        <p:txBody>
          <a:bodyPr/>
          <a:lstStyle/>
          <a:p>
            <a:fld id="{4814498E-B427-4380-B6BC-EC6EF1BCA03F}" type="datetime2">
              <a:rPr lang="en-US" smtClean="0"/>
              <a:t>Monday, August 26, 2019</a:t>
            </a:fld>
            <a:endParaRPr lang="en-US" dirty="0"/>
          </a:p>
        </p:txBody>
      </p:sp>
      <p:sp>
        <p:nvSpPr>
          <p:cNvPr id="3" name="Slide Number Placeholder 2">
            <a:extLst>
              <a:ext uri="{FF2B5EF4-FFF2-40B4-BE49-F238E27FC236}">
                <a16:creationId xmlns:a16="http://schemas.microsoft.com/office/drawing/2014/main" id="{B2A4D025-C1CE-44FF-88E3-BF53C5185E83}"/>
              </a:ext>
            </a:extLst>
          </p:cNvPr>
          <p:cNvSpPr>
            <a:spLocks noGrp="1"/>
          </p:cNvSpPr>
          <p:nvPr>
            <p:ph type="sldNum" sz="quarter" idx="7"/>
          </p:nvPr>
        </p:nvSpPr>
        <p:spPr/>
        <p:txBody>
          <a:bodyPr/>
          <a:lstStyle/>
          <a:p>
            <a:pPr marL="25400">
              <a:lnSpc>
                <a:spcPts val="1664"/>
              </a:lnSpc>
            </a:pPr>
            <a:fld id="{81D60167-4931-47E6-BA6A-407CBD079E47}" type="slidenum">
              <a:rPr lang="en-IN" smtClean="0"/>
              <a:t>66</a:t>
            </a:fld>
            <a:endParaRPr lang="en-IN" dirty="0"/>
          </a:p>
        </p:txBody>
      </p:sp>
      <p:sp>
        <p:nvSpPr>
          <p:cNvPr id="4" name="Text Placeholder 3">
            <a:extLst>
              <a:ext uri="{FF2B5EF4-FFF2-40B4-BE49-F238E27FC236}">
                <a16:creationId xmlns:a16="http://schemas.microsoft.com/office/drawing/2014/main" id="{526C0184-B440-4D75-94D7-7A59043F839A}"/>
              </a:ext>
            </a:extLst>
          </p:cNvPr>
          <p:cNvSpPr>
            <a:spLocks noGrp="1"/>
          </p:cNvSpPr>
          <p:nvPr>
            <p:ph type="body" sz="quarter" idx="10"/>
          </p:nvPr>
        </p:nvSpPr>
        <p:spPr>
          <a:xfrm>
            <a:off x="376238" y="381000"/>
            <a:ext cx="8462962" cy="2893100"/>
          </a:xfrm>
        </p:spPr>
        <p:txBody>
          <a:bodyPr/>
          <a:lstStyle/>
          <a:p>
            <a:pPr algn="just"/>
            <a:r>
              <a:rPr lang="en-US" b="1" kern="1200" dirty="0"/>
              <a:t>Platform as a Service (PaaS)</a:t>
            </a:r>
            <a:r>
              <a:rPr lang="en-US" kern="1200" dirty="0"/>
              <a:t> means you develop applications using Web-based tools so they run on systems software and hardware provided by another company. </a:t>
            </a:r>
          </a:p>
          <a:p>
            <a:pPr lvl="1" algn="just"/>
            <a:r>
              <a:rPr lang="en-US" sz="2600" kern="1200" dirty="0"/>
              <a:t>So, for example, you might develop your own ecommerce website but have the whole thing, including the shopping cart, checkout, and payment mechanism running on a merchant's server</a:t>
            </a:r>
            <a:endParaRPr lang="en-IN" sz="2600" dirty="0"/>
          </a:p>
        </p:txBody>
      </p:sp>
      <p:pic>
        <p:nvPicPr>
          <p:cNvPr id="5" name="Picture 4">
            <a:extLst>
              <a:ext uri="{FF2B5EF4-FFF2-40B4-BE49-F238E27FC236}">
                <a16:creationId xmlns:a16="http://schemas.microsoft.com/office/drawing/2014/main" id="{05A0045A-431C-4095-9320-1CC863E672FB}"/>
              </a:ext>
            </a:extLst>
          </p:cNvPr>
          <p:cNvPicPr>
            <a:picLocks noChangeAspect="1"/>
          </p:cNvPicPr>
          <p:nvPr/>
        </p:nvPicPr>
        <p:blipFill>
          <a:blip r:embed="rId2"/>
          <a:stretch>
            <a:fillRect/>
          </a:stretch>
        </p:blipFill>
        <p:spPr>
          <a:xfrm>
            <a:off x="505314" y="3429000"/>
            <a:ext cx="8371208" cy="2929291"/>
          </a:xfrm>
          <a:prstGeom prst="rect">
            <a:avLst/>
          </a:prstGeom>
        </p:spPr>
      </p:pic>
    </p:spTree>
    <p:extLst>
      <p:ext uri="{BB962C8B-B14F-4D97-AF65-F5344CB8AC3E}">
        <p14:creationId xmlns:p14="http://schemas.microsoft.com/office/powerpoint/2010/main" val="8367008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90600" y="152400"/>
            <a:ext cx="1132205" cy="635000"/>
          </a:xfrm>
          <a:prstGeom prst="rect">
            <a:avLst/>
          </a:prstGeom>
        </p:spPr>
        <p:txBody>
          <a:bodyPr vert="horz" wrap="square" lIns="0" tIns="12065" rIns="0" bIns="0" rtlCol="0">
            <a:spAutoFit/>
          </a:bodyPr>
          <a:lstStyle/>
          <a:p>
            <a:pPr marL="12700">
              <a:lnSpc>
                <a:spcPct val="100000"/>
              </a:lnSpc>
              <a:spcBef>
                <a:spcPts val="95"/>
              </a:spcBef>
            </a:pPr>
            <a:r>
              <a:rPr spc="-30" dirty="0">
                <a:solidFill>
                  <a:srgbClr val="696363"/>
                </a:solidFill>
              </a:rPr>
              <a:t>P</a:t>
            </a:r>
            <a:r>
              <a:rPr spc="-5" dirty="0">
                <a:solidFill>
                  <a:srgbClr val="696363"/>
                </a:solidFill>
              </a:rPr>
              <a:t>aaS</a:t>
            </a:r>
          </a:p>
        </p:txBody>
      </p:sp>
      <p:sp>
        <p:nvSpPr>
          <p:cNvPr id="3" name="object 3"/>
          <p:cNvSpPr txBox="1"/>
          <p:nvPr/>
        </p:nvSpPr>
        <p:spPr>
          <a:xfrm>
            <a:off x="603504" y="775633"/>
            <a:ext cx="8083296" cy="4743606"/>
          </a:xfrm>
          <a:prstGeom prst="rect">
            <a:avLst/>
          </a:prstGeom>
        </p:spPr>
        <p:txBody>
          <a:bodyPr vert="horz" wrap="square" lIns="0" tIns="72390" rIns="0" bIns="0" rtlCol="0">
            <a:spAutoFit/>
          </a:bodyPr>
          <a:lstStyle/>
          <a:p>
            <a:pPr marL="560705" lvl="1" indent="-229235" algn="just">
              <a:lnSpc>
                <a:spcPct val="100000"/>
              </a:lnSpc>
              <a:spcBef>
                <a:spcPts val="430"/>
              </a:spcBef>
              <a:buClr>
                <a:srgbClr val="9B2C1F"/>
              </a:buClr>
              <a:buSzPct val="84090"/>
              <a:buFont typeface="Wingdings 2"/>
              <a:buChar char=""/>
              <a:tabLst>
                <a:tab pos="561340" algn="l"/>
              </a:tabLst>
            </a:pPr>
            <a:r>
              <a:rPr lang="en-IN" sz="2600" spc="-5" dirty="0">
                <a:latin typeface="Perpetua"/>
                <a:cs typeface="Perpetua"/>
              </a:rPr>
              <a:t>Use Case: </a:t>
            </a:r>
            <a:r>
              <a:rPr sz="2600" spc="-5" dirty="0">
                <a:latin typeface="Perpetua"/>
                <a:cs typeface="Perpetua"/>
              </a:rPr>
              <a:t>The </a:t>
            </a:r>
            <a:r>
              <a:rPr sz="2600" spc="-15" dirty="0">
                <a:latin typeface="Perpetua"/>
                <a:cs typeface="Perpetua"/>
              </a:rPr>
              <a:t>developer </a:t>
            </a:r>
            <a:r>
              <a:rPr sz="2600" spc="-5" dirty="0">
                <a:latin typeface="Perpetua"/>
                <a:cs typeface="Perpetua"/>
              </a:rPr>
              <a:t>can </a:t>
            </a:r>
            <a:r>
              <a:rPr sz="2600" spc="-15" dirty="0">
                <a:latin typeface="Perpetua"/>
                <a:cs typeface="Perpetua"/>
              </a:rPr>
              <a:t>directly </a:t>
            </a:r>
            <a:r>
              <a:rPr sz="2600" spc="-5" dirty="0">
                <a:latin typeface="Perpetua"/>
                <a:cs typeface="Perpetua"/>
              </a:rPr>
              <a:t>use the </a:t>
            </a:r>
            <a:r>
              <a:rPr sz="2600" spc="-10" dirty="0">
                <a:latin typeface="Perpetua"/>
                <a:cs typeface="Perpetua"/>
              </a:rPr>
              <a:t>environment </a:t>
            </a:r>
            <a:r>
              <a:rPr sz="2600" spc="-5" dirty="0">
                <a:latin typeface="Perpetua"/>
                <a:cs typeface="Perpetua"/>
              </a:rPr>
              <a:t>for</a:t>
            </a:r>
            <a:r>
              <a:rPr sz="2600" spc="165" dirty="0">
                <a:latin typeface="Perpetua"/>
                <a:cs typeface="Perpetua"/>
              </a:rPr>
              <a:t> </a:t>
            </a:r>
            <a:r>
              <a:rPr sz="2600" spc="-10" dirty="0">
                <a:latin typeface="Perpetua"/>
                <a:cs typeface="Perpetua"/>
              </a:rPr>
              <a:t>application</a:t>
            </a:r>
            <a:r>
              <a:rPr lang="en-IN" sz="2600" spc="-10" dirty="0">
                <a:latin typeface="Perpetua"/>
                <a:cs typeface="Perpetua"/>
              </a:rPr>
              <a:t> </a:t>
            </a:r>
            <a:r>
              <a:rPr sz="2600" spc="-10" dirty="0">
                <a:latin typeface="Perpetua"/>
                <a:cs typeface="Perpetua"/>
              </a:rPr>
              <a:t>development </a:t>
            </a:r>
            <a:r>
              <a:rPr sz="2600" spc="-5" dirty="0">
                <a:latin typeface="Perpetua"/>
                <a:cs typeface="Perpetua"/>
              </a:rPr>
              <a:t>without </a:t>
            </a:r>
            <a:r>
              <a:rPr sz="2600" dirty="0">
                <a:latin typeface="Perpetua"/>
                <a:cs typeface="Perpetua"/>
              </a:rPr>
              <a:t>bothering </a:t>
            </a:r>
            <a:r>
              <a:rPr sz="2600" spc="-5" dirty="0">
                <a:latin typeface="Perpetua"/>
                <a:cs typeface="Perpetua"/>
              </a:rPr>
              <a:t>about </a:t>
            </a:r>
            <a:r>
              <a:rPr sz="2600" spc="-10" dirty="0">
                <a:latin typeface="Perpetua"/>
                <a:cs typeface="Perpetua"/>
              </a:rPr>
              <a:t>underlying </a:t>
            </a:r>
            <a:r>
              <a:rPr sz="2600" dirty="0">
                <a:latin typeface="Perpetua"/>
                <a:cs typeface="Perpetua"/>
              </a:rPr>
              <a:t>machine </a:t>
            </a:r>
            <a:r>
              <a:rPr sz="2600" spc="-5" dirty="0">
                <a:latin typeface="Perpetua"/>
                <a:cs typeface="Perpetua"/>
              </a:rPr>
              <a:t>or</a:t>
            </a:r>
            <a:r>
              <a:rPr sz="2600" spc="110" dirty="0">
                <a:latin typeface="Perpetua"/>
                <a:cs typeface="Perpetua"/>
              </a:rPr>
              <a:t> </a:t>
            </a:r>
            <a:r>
              <a:rPr sz="2600" spc="-5" dirty="0">
                <a:latin typeface="Perpetua"/>
                <a:cs typeface="Perpetua"/>
              </a:rPr>
              <a:t>OS.</a:t>
            </a:r>
            <a:endParaRPr sz="2600" dirty="0">
              <a:latin typeface="Perpetua"/>
              <a:cs typeface="Perpetua"/>
            </a:endParaRPr>
          </a:p>
          <a:p>
            <a:pPr marL="560705" lvl="1" indent="-229235" algn="just">
              <a:lnSpc>
                <a:spcPct val="100000"/>
              </a:lnSpc>
              <a:spcBef>
                <a:spcPts val="400"/>
              </a:spcBef>
              <a:buClr>
                <a:srgbClr val="9B2C1F"/>
              </a:buClr>
              <a:buSzPct val="84090"/>
              <a:buFont typeface="Wingdings 2"/>
              <a:buChar char=""/>
              <a:tabLst>
                <a:tab pos="561340" algn="l"/>
              </a:tabLst>
            </a:pPr>
            <a:r>
              <a:rPr sz="2600" spc="-5" dirty="0">
                <a:latin typeface="Perpetua"/>
                <a:cs typeface="Perpetua"/>
              </a:rPr>
              <a:t>A </a:t>
            </a:r>
            <a:r>
              <a:rPr sz="2600" spc="-15" dirty="0">
                <a:latin typeface="Perpetua"/>
                <a:cs typeface="Perpetua"/>
              </a:rPr>
              <a:t>Developer </a:t>
            </a:r>
            <a:r>
              <a:rPr sz="2600" spc="-30" dirty="0">
                <a:latin typeface="Perpetua"/>
                <a:cs typeface="Perpetua"/>
              </a:rPr>
              <a:t>may </a:t>
            </a:r>
            <a:r>
              <a:rPr sz="2600" spc="-10" dirty="0">
                <a:latin typeface="Perpetua"/>
                <a:cs typeface="Perpetua"/>
              </a:rPr>
              <a:t>require </a:t>
            </a:r>
            <a:r>
              <a:rPr sz="2600" spc="-5" dirty="0">
                <a:latin typeface="Perpetua"/>
                <a:cs typeface="Perpetua"/>
              </a:rPr>
              <a:t>for</a:t>
            </a:r>
            <a:r>
              <a:rPr sz="2600" spc="100" dirty="0">
                <a:latin typeface="Perpetua"/>
                <a:cs typeface="Perpetua"/>
              </a:rPr>
              <a:t> </a:t>
            </a:r>
            <a:r>
              <a:rPr sz="2600" spc="-15" dirty="0">
                <a:latin typeface="Perpetua"/>
                <a:cs typeface="Perpetua"/>
              </a:rPr>
              <a:t>developing</a:t>
            </a:r>
            <a:endParaRPr sz="2600" dirty="0">
              <a:latin typeface="Perpetua"/>
              <a:cs typeface="Perpetua"/>
            </a:endParaRPr>
          </a:p>
          <a:p>
            <a:pPr marL="835025" lvl="2" indent="-229235" algn="just">
              <a:lnSpc>
                <a:spcPct val="100000"/>
              </a:lnSpc>
              <a:spcBef>
                <a:spcPts val="440"/>
              </a:spcBef>
              <a:buClr>
                <a:srgbClr val="E6B0AB"/>
              </a:buClr>
              <a:buSzPct val="84210"/>
              <a:buFont typeface="Wingdings 2"/>
              <a:buChar char=""/>
              <a:tabLst>
                <a:tab pos="835660" algn="l"/>
              </a:tabLst>
            </a:pPr>
            <a:r>
              <a:rPr sz="2600" spc="-30" dirty="0">
                <a:latin typeface="Perpetua"/>
                <a:cs typeface="Perpetua"/>
              </a:rPr>
              <a:t>Editor, </a:t>
            </a:r>
            <a:r>
              <a:rPr sz="2600" spc="-25" dirty="0">
                <a:latin typeface="Perpetua"/>
                <a:cs typeface="Perpetua"/>
              </a:rPr>
              <a:t>complier, </a:t>
            </a:r>
            <a:r>
              <a:rPr sz="2600" spc="-10" dirty="0">
                <a:latin typeface="Perpetua"/>
                <a:cs typeface="Perpetua"/>
              </a:rPr>
              <a:t>storage </a:t>
            </a:r>
            <a:r>
              <a:rPr sz="2600" spc="-5" dirty="0">
                <a:latin typeface="Perpetua"/>
                <a:cs typeface="Perpetua"/>
              </a:rPr>
              <a:t>and version </a:t>
            </a:r>
            <a:r>
              <a:rPr sz="2600" spc="-10" dirty="0">
                <a:latin typeface="Perpetua"/>
                <a:cs typeface="Perpetua"/>
              </a:rPr>
              <a:t>controlling</a:t>
            </a:r>
            <a:r>
              <a:rPr sz="2600" spc="60" dirty="0">
                <a:latin typeface="Perpetua"/>
                <a:cs typeface="Perpetua"/>
              </a:rPr>
              <a:t> </a:t>
            </a:r>
            <a:r>
              <a:rPr sz="2600" spc="-5" dirty="0">
                <a:latin typeface="Perpetua"/>
                <a:cs typeface="Perpetua"/>
              </a:rPr>
              <a:t>system</a:t>
            </a:r>
            <a:endParaRPr sz="2600" dirty="0">
              <a:latin typeface="Perpetua"/>
              <a:cs typeface="Perpetua"/>
            </a:endParaRPr>
          </a:p>
          <a:p>
            <a:pPr marL="835025" lvl="2" indent="-229235" algn="just">
              <a:lnSpc>
                <a:spcPct val="100000"/>
              </a:lnSpc>
              <a:spcBef>
                <a:spcPts val="400"/>
              </a:spcBef>
              <a:buClr>
                <a:srgbClr val="E6B0AB"/>
              </a:buClr>
              <a:buSzPct val="84210"/>
              <a:buFont typeface="Wingdings 2"/>
              <a:buChar char=""/>
              <a:tabLst>
                <a:tab pos="835660" algn="l"/>
              </a:tabLst>
            </a:pPr>
            <a:r>
              <a:rPr sz="2600" spc="-15" dirty="0">
                <a:latin typeface="Perpetua"/>
                <a:cs typeface="Perpetua"/>
              </a:rPr>
              <a:t>Below </a:t>
            </a:r>
            <a:r>
              <a:rPr sz="2600" spc="-10" dirty="0">
                <a:latin typeface="Perpetua"/>
                <a:cs typeface="Perpetua"/>
              </a:rPr>
              <a:t>that there </a:t>
            </a:r>
            <a:r>
              <a:rPr sz="2600" spc="-5" dirty="0">
                <a:latin typeface="Perpetua"/>
                <a:cs typeface="Perpetua"/>
              </a:rPr>
              <a:t>is </a:t>
            </a:r>
            <a:r>
              <a:rPr sz="2600" spc="-5" dirty="0">
                <a:solidFill>
                  <a:srgbClr val="002060"/>
                </a:solidFill>
                <a:latin typeface="Perpetua"/>
                <a:cs typeface="Perpetua"/>
              </a:rPr>
              <a:t>OS and a</a:t>
            </a:r>
            <a:r>
              <a:rPr sz="2600" spc="105" dirty="0">
                <a:solidFill>
                  <a:srgbClr val="002060"/>
                </a:solidFill>
                <a:latin typeface="Perpetua"/>
                <a:cs typeface="Perpetua"/>
              </a:rPr>
              <a:t> </a:t>
            </a:r>
            <a:r>
              <a:rPr sz="2600" spc="-5" dirty="0">
                <a:solidFill>
                  <a:srgbClr val="002060"/>
                </a:solidFill>
                <a:latin typeface="Perpetua"/>
                <a:cs typeface="Perpetua"/>
              </a:rPr>
              <a:t>infrastructure</a:t>
            </a:r>
            <a:endParaRPr sz="2600" dirty="0">
              <a:solidFill>
                <a:srgbClr val="002060"/>
              </a:solidFill>
              <a:latin typeface="Perpetua"/>
              <a:cs typeface="Perpetua"/>
            </a:endParaRPr>
          </a:p>
          <a:p>
            <a:pPr marL="835025" lvl="2" indent="-229235" algn="just">
              <a:lnSpc>
                <a:spcPct val="100000"/>
              </a:lnSpc>
              <a:spcBef>
                <a:spcPts val="409"/>
              </a:spcBef>
              <a:buClr>
                <a:srgbClr val="E6B0AB"/>
              </a:buClr>
              <a:buSzPct val="84210"/>
              <a:buFont typeface="Wingdings 2"/>
              <a:buChar char=""/>
              <a:tabLst>
                <a:tab pos="835660" algn="l"/>
              </a:tabLst>
            </a:pPr>
            <a:r>
              <a:rPr sz="2600" spc="-5" dirty="0">
                <a:latin typeface="Perpetua"/>
                <a:cs typeface="Perpetua"/>
              </a:rPr>
              <a:t>Cloud </a:t>
            </a:r>
            <a:r>
              <a:rPr sz="2600" spc="5" dirty="0">
                <a:latin typeface="Perpetua"/>
                <a:cs typeface="Perpetua"/>
              </a:rPr>
              <a:t>service </a:t>
            </a:r>
            <a:r>
              <a:rPr sz="2600" spc="-15" dirty="0">
                <a:latin typeface="Perpetua"/>
                <a:cs typeface="Perpetua"/>
              </a:rPr>
              <a:t>provider provides, </a:t>
            </a:r>
            <a:r>
              <a:rPr sz="2600" spc="-10" dirty="0">
                <a:latin typeface="Perpetua"/>
                <a:cs typeface="Perpetua"/>
              </a:rPr>
              <a:t>infrastructure, </a:t>
            </a:r>
            <a:r>
              <a:rPr sz="2600" spc="-5" dirty="0">
                <a:latin typeface="Perpetua"/>
                <a:cs typeface="Perpetua"/>
              </a:rPr>
              <a:t>OS, Code </a:t>
            </a:r>
            <a:r>
              <a:rPr sz="2600" spc="-20" dirty="0">
                <a:latin typeface="Perpetua"/>
                <a:cs typeface="Perpetua"/>
              </a:rPr>
              <a:t>base(editor,</a:t>
            </a:r>
            <a:r>
              <a:rPr sz="2600" spc="15" dirty="0">
                <a:latin typeface="Perpetua"/>
                <a:cs typeface="Perpetua"/>
              </a:rPr>
              <a:t> </a:t>
            </a:r>
            <a:r>
              <a:rPr sz="2600" spc="-5" dirty="0">
                <a:latin typeface="Perpetua"/>
                <a:cs typeface="Perpetua"/>
              </a:rPr>
              <a:t>…)</a:t>
            </a:r>
            <a:endParaRPr sz="2600" dirty="0">
              <a:latin typeface="Perpetua"/>
              <a:cs typeface="Perpetua"/>
            </a:endParaRPr>
          </a:p>
          <a:p>
            <a:pPr marL="286385" marR="5080" indent="-274320" algn="just">
              <a:lnSpc>
                <a:spcPct val="100000"/>
              </a:lnSpc>
              <a:spcBef>
                <a:spcPts val="465"/>
              </a:spcBef>
              <a:buClr>
                <a:srgbClr val="D24717"/>
              </a:buClr>
              <a:buSzPct val="83928"/>
              <a:buFont typeface="Wingdings 2"/>
              <a:buChar char=""/>
              <a:tabLst>
                <a:tab pos="287020" algn="l"/>
              </a:tabLst>
            </a:pPr>
            <a:r>
              <a:rPr sz="2600" spc="-5" dirty="0">
                <a:latin typeface="Perpetua"/>
                <a:cs typeface="Perpetua"/>
              </a:rPr>
              <a:t>In the </a:t>
            </a:r>
            <a:r>
              <a:rPr sz="2600" spc="-25" dirty="0">
                <a:solidFill>
                  <a:srgbClr val="002060"/>
                </a:solidFill>
                <a:latin typeface="Perpetua"/>
                <a:cs typeface="Perpetua"/>
              </a:rPr>
              <a:t>PaaS </a:t>
            </a:r>
            <a:r>
              <a:rPr sz="2600" spc="-5" dirty="0">
                <a:solidFill>
                  <a:srgbClr val="002060"/>
                </a:solidFill>
                <a:latin typeface="Perpetua"/>
                <a:cs typeface="Perpetua"/>
              </a:rPr>
              <a:t>models</a:t>
            </a:r>
            <a:r>
              <a:rPr sz="2600" spc="-5" dirty="0">
                <a:latin typeface="Perpetua"/>
                <a:cs typeface="Perpetua"/>
              </a:rPr>
              <a:t>, cloud </a:t>
            </a:r>
            <a:r>
              <a:rPr sz="2600" spc="-10" dirty="0">
                <a:latin typeface="Perpetua"/>
                <a:cs typeface="Perpetua"/>
              </a:rPr>
              <a:t>providers </a:t>
            </a:r>
            <a:r>
              <a:rPr sz="2600" spc="-5" dirty="0">
                <a:latin typeface="Perpetua"/>
                <a:cs typeface="Perpetua"/>
              </a:rPr>
              <a:t>delivers </a:t>
            </a:r>
            <a:r>
              <a:rPr sz="2600" spc="-5" dirty="0">
                <a:solidFill>
                  <a:srgbClr val="00B050"/>
                </a:solidFill>
                <a:latin typeface="Perpetua"/>
                <a:cs typeface="Perpetua"/>
              </a:rPr>
              <a:t>the  </a:t>
            </a:r>
            <a:r>
              <a:rPr sz="2600" dirty="0">
                <a:solidFill>
                  <a:srgbClr val="00B050"/>
                </a:solidFill>
                <a:latin typeface="Perpetua"/>
                <a:cs typeface="Perpetua"/>
              </a:rPr>
              <a:t>infrastructure </a:t>
            </a:r>
            <a:r>
              <a:rPr sz="2600" spc="-10" dirty="0">
                <a:solidFill>
                  <a:srgbClr val="00B050"/>
                </a:solidFill>
                <a:latin typeface="Perpetua"/>
                <a:cs typeface="Perpetua"/>
              </a:rPr>
              <a:t>along </a:t>
            </a:r>
            <a:r>
              <a:rPr sz="2600" spc="-5" dirty="0">
                <a:solidFill>
                  <a:srgbClr val="00B050"/>
                </a:solidFill>
                <a:latin typeface="Perpetua"/>
                <a:cs typeface="Perpetua"/>
              </a:rPr>
              <a:t>with </a:t>
            </a:r>
            <a:r>
              <a:rPr sz="2600" dirty="0">
                <a:solidFill>
                  <a:srgbClr val="00B050"/>
                </a:solidFill>
                <a:latin typeface="Perpetua"/>
                <a:cs typeface="Perpetua"/>
              </a:rPr>
              <a:t>platform</a:t>
            </a:r>
            <a:r>
              <a:rPr sz="2600" dirty="0">
                <a:latin typeface="Perpetua"/>
                <a:cs typeface="Perpetua"/>
              </a:rPr>
              <a:t>, </a:t>
            </a:r>
            <a:r>
              <a:rPr sz="2600" spc="-5" dirty="0">
                <a:latin typeface="Perpetua"/>
                <a:cs typeface="Perpetua"/>
              </a:rPr>
              <a:t>including </a:t>
            </a:r>
            <a:r>
              <a:rPr sz="2600" spc="-5" dirty="0">
                <a:solidFill>
                  <a:srgbClr val="FF0000"/>
                </a:solidFill>
                <a:latin typeface="Perpetua"/>
                <a:cs typeface="Perpetua"/>
              </a:rPr>
              <a:t>operating  system, programming </a:t>
            </a:r>
            <a:r>
              <a:rPr sz="2600" spc="-10" dirty="0">
                <a:solidFill>
                  <a:srgbClr val="FF0000"/>
                </a:solidFill>
                <a:latin typeface="Perpetua"/>
                <a:cs typeface="Perpetua"/>
              </a:rPr>
              <a:t>language execution environment,  </a:t>
            </a:r>
            <a:r>
              <a:rPr sz="2600" spc="-5" dirty="0">
                <a:solidFill>
                  <a:srgbClr val="FF0000"/>
                </a:solidFill>
                <a:latin typeface="Perpetua"/>
                <a:cs typeface="Perpetua"/>
              </a:rPr>
              <a:t>database and </a:t>
            </a:r>
            <a:r>
              <a:rPr sz="2600" spc="-40" dirty="0">
                <a:solidFill>
                  <a:srgbClr val="FF0000"/>
                </a:solidFill>
                <a:latin typeface="Perpetua"/>
                <a:cs typeface="Perpetua"/>
              </a:rPr>
              <a:t>web </a:t>
            </a:r>
            <a:r>
              <a:rPr sz="2600" dirty="0">
                <a:solidFill>
                  <a:srgbClr val="FF0000"/>
                </a:solidFill>
                <a:latin typeface="Perpetua"/>
                <a:cs typeface="Perpetua"/>
              </a:rPr>
              <a:t>server</a:t>
            </a:r>
            <a:r>
              <a:rPr sz="2600" spc="65" dirty="0">
                <a:solidFill>
                  <a:srgbClr val="FF0000"/>
                </a:solidFill>
                <a:latin typeface="Perpetua"/>
                <a:cs typeface="Perpetua"/>
              </a:rPr>
              <a:t> </a:t>
            </a:r>
            <a:r>
              <a:rPr sz="2600" spc="-10" dirty="0">
                <a:latin typeface="Perpetua"/>
                <a:cs typeface="Perpetua"/>
              </a:rPr>
              <a:t>etc.</a:t>
            </a:r>
            <a:endParaRPr sz="2600" dirty="0">
              <a:latin typeface="Perpetua"/>
              <a:cs typeface="Perpetua"/>
            </a:endParaRPr>
          </a:p>
        </p:txBody>
      </p:sp>
      <p:sp>
        <p:nvSpPr>
          <p:cNvPr id="4" name="object 4"/>
          <p:cNvSpPr/>
          <p:nvPr/>
        </p:nvSpPr>
        <p:spPr>
          <a:xfrm>
            <a:off x="146304" y="6210300"/>
            <a:ext cx="457200" cy="457200"/>
          </a:xfrm>
          <a:custGeom>
            <a:avLst/>
            <a:gdLst/>
            <a:ahLst/>
            <a:cxnLst/>
            <a:rect l="l" t="t" r="r" b="b"/>
            <a:pathLst>
              <a:path w="457200" h="457200">
                <a:moveTo>
                  <a:pt x="228600" y="0"/>
                </a:moveTo>
                <a:lnTo>
                  <a:pt x="182529" y="4644"/>
                </a:lnTo>
                <a:lnTo>
                  <a:pt x="139619" y="17964"/>
                </a:lnTo>
                <a:lnTo>
                  <a:pt x="100788" y="39041"/>
                </a:lnTo>
                <a:lnTo>
                  <a:pt x="66955" y="66955"/>
                </a:lnTo>
                <a:lnTo>
                  <a:pt x="39041" y="100788"/>
                </a:lnTo>
                <a:lnTo>
                  <a:pt x="17964" y="139619"/>
                </a:lnTo>
                <a:lnTo>
                  <a:pt x="4644" y="182529"/>
                </a:lnTo>
                <a:lnTo>
                  <a:pt x="0" y="228600"/>
                </a:lnTo>
                <a:lnTo>
                  <a:pt x="4644" y="274670"/>
                </a:lnTo>
                <a:lnTo>
                  <a:pt x="17964" y="317580"/>
                </a:lnTo>
                <a:lnTo>
                  <a:pt x="39041" y="356411"/>
                </a:lnTo>
                <a:lnTo>
                  <a:pt x="66955" y="390244"/>
                </a:lnTo>
                <a:lnTo>
                  <a:pt x="100788" y="418158"/>
                </a:lnTo>
                <a:lnTo>
                  <a:pt x="139619" y="439235"/>
                </a:lnTo>
                <a:lnTo>
                  <a:pt x="182529" y="452555"/>
                </a:lnTo>
                <a:lnTo>
                  <a:pt x="228600" y="457200"/>
                </a:lnTo>
                <a:lnTo>
                  <a:pt x="274670" y="452555"/>
                </a:lnTo>
                <a:lnTo>
                  <a:pt x="317580" y="439235"/>
                </a:lnTo>
                <a:lnTo>
                  <a:pt x="356411" y="418158"/>
                </a:lnTo>
                <a:lnTo>
                  <a:pt x="390244" y="390244"/>
                </a:lnTo>
                <a:lnTo>
                  <a:pt x="418158" y="356411"/>
                </a:lnTo>
                <a:lnTo>
                  <a:pt x="439235" y="317580"/>
                </a:lnTo>
                <a:lnTo>
                  <a:pt x="452555" y="274670"/>
                </a:lnTo>
                <a:lnTo>
                  <a:pt x="457200" y="228600"/>
                </a:lnTo>
                <a:lnTo>
                  <a:pt x="452555" y="182529"/>
                </a:lnTo>
                <a:lnTo>
                  <a:pt x="439235" y="139619"/>
                </a:lnTo>
                <a:lnTo>
                  <a:pt x="418158" y="100788"/>
                </a:lnTo>
                <a:lnTo>
                  <a:pt x="390244" y="66955"/>
                </a:lnTo>
                <a:lnTo>
                  <a:pt x="356411" y="39041"/>
                </a:lnTo>
                <a:lnTo>
                  <a:pt x="317580" y="17964"/>
                </a:lnTo>
                <a:lnTo>
                  <a:pt x="274670" y="4644"/>
                </a:lnTo>
                <a:lnTo>
                  <a:pt x="228600" y="0"/>
                </a:lnTo>
                <a:close/>
              </a:path>
            </a:pathLst>
          </a:custGeom>
          <a:solidFill>
            <a:srgbClr val="D24717"/>
          </a:solidFill>
        </p:spPr>
        <p:txBody>
          <a:bodyPr wrap="square" lIns="0" tIns="0" rIns="0" bIns="0" rtlCol="0"/>
          <a:lstStyle/>
          <a:p>
            <a:endParaRPr/>
          </a:p>
        </p:txBody>
      </p:sp>
      <p:sp>
        <p:nvSpPr>
          <p:cNvPr id="7" name="Date Placeholder 6">
            <a:extLst>
              <a:ext uri="{FF2B5EF4-FFF2-40B4-BE49-F238E27FC236}">
                <a16:creationId xmlns:a16="http://schemas.microsoft.com/office/drawing/2014/main" id="{C60A1729-A9F2-4130-9486-6F2AB6D858A1}"/>
              </a:ext>
            </a:extLst>
          </p:cNvPr>
          <p:cNvSpPr>
            <a:spLocks noGrp="1"/>
          </p:cNvSpPr>
          <p:nvPr>
            <p:ph type="dt" sz="half" idx="6"/>
          </p:nvPr>
        </p:nvSpPr>
        <p:spPr/>
        <p:txBody>
          <a:bodyPr/>
          <a:lstStyle/>
          <a:p>
            <a:fld id="{88A6D309-E041-429C-A1E0-332D1377753F}" type="datetime2">
              <a:rPr lang="en-US" smtClean="0"/>
              <a:t>Monday, August 26, 2019</a:t>
            </a:fld>
            <a:endParaRPr lang="en-US" dirty="0"/>
          </a:p>
        </p:txBody>
      </p:sp>
      <p:sp>
        <p:nvSpPr>
          <p:cNvPr id="5" name="Slide Number Placeholder 4">
            <a:extLst>
              <a:ext uri="{FF2B5EF4-FFF2-40B4-BE49-F238E27FC236}">
                <a16:creationId xmlns:a16="http://schemas.microsoft.com/office/drawing/2014/main" id="{D4009926-A0AF-4C40-85D9-E1A230853847}"/>
              </a:ext>
            </a:extLst>
          </p:cNvPr>
          <p:cNvSpPr>
            <a:spLocks noGrp="1"/>
          </p:cNvSpPr>
          <p:nvPr>
            <p:ph type="sldNum" sz="quarter" idx="7"/>
          </p:nvPr>
        </p:nvSpPr>
        <p:spPr/>
        <p:txBody>
          <a:bodyPr/>
          <a:lstStyle/>
          <a:p>
            <a:pPr marL="25400">
              <a:lnSpc>
                <a:spcPts val="1664"/>
              </a:lnSpc>
            </a:pPr>
            <a:fld id="{81D60167-4931-47E6-BA6A-407CBD079E47}" type="slidenum">
              <a:rPr lang="en-IN" smtClean="0"/>
              <a:t>67</a:t>
            </a:fld>
            <a:endParaRPr lang="en-I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03504" y="914400"/>
            <a:ext cx="8235696" cy="3968394"/>
          </a:xfrm>
          <a:prstGeom prst="rect">
            <a:avLst/>
          </a:prstGeom>
        </p:spPr>
        <p:txBody>
          <a:bodyPr vert="horz" wrap="square" lIns="0" tIns="13335" rIns="0" bIns="0" rtlCol="0">
            <a:spAutoFit/>
          </a:bodyPr>
          <a:lstStyle/>
          <a:p>
            <a:pPr marL="286385" marR="5080" indent="-274320" algn="just">
              <a:lnSpc>
                <a:spcPct val="100000"/>
              </a:lnSpc>
              <a:spcBef>
                <a:spcPts val="105"/>
              </a:spcBef>
              <a:buClr>
                <a:srgbClr val="D24717"/>
              </a:buClr>
              <a:buSzPct val="84615"/>
              <a:buFont typeface="Wingdings 2"/>
              <a:buChar char=""/>
              <a:tabLst>
                <a:tab pos="287020" algn="l"/>
              </a:tabLst>
            </a:pPr>
            <a:r>
              <a:rPr sz="2800" dirty="0">
                <a:latin typeface="Perpetua"/>
                <a:cs typeface="Perpetua"/>
              </a:rPr>
              <a:t>The </a:t>
            </a:r>
            <a:r>
              <a:rPr sz="2800" spc="-5" dirty="0">
                <a:latin typeface="Perpetua"/>
                <a:cs typeface="Perpetua"/>
              </a:rPr>
              <a:t>capability </a:t>
            </a:r>
            <a:r>
              <a:rPr sz="2800" spc="-15" dirty="0">
                <a:latin typeface="Perpetua"/>
                <a:cs typeface="Perpetua"/>
              </a:rPr>
              <a:t>provided </a:t>
            </a:r>
            <a:r>
              <a:rPr sz="2800" dirty="0">
                <a:latin typeface="Perpetua"/>
                <a:cs typeface="Perpetua"/>
              </a:rPr>
              <a:t>to the </a:t>
            </a:r>
            <a:r>
              <a:rPr sz="2800" spc="-5" dirty="0">
                <a:latin typeface="Perpetua"/>
                <a:cs typeface="Perpetua"/>
              </a:rPr>
              <a:t>consumer </a:t>
            </a:r>
            <a:r>
              <a:rPr sz="2800" dirty="0">
                <a:latin typeface="Perpetua"/>
                <a:cs typeface="Perpetua"/>
              </a:rPr>
              <a:t>is to </a:t>
            </a:r>
            <a:r>
              <a:rPr sz="2800" spc="-15" dirty="0">
                <a:latin typeface="Perpetua"/>
                <a:cs typeface="Perpetua"/>
              </a:rPr>
              <a:t>deploy </a:t>
            </a:r>
            <a:r>
              <a:rPr sz="2800" spc="-5" dirty="0">
                <a:latin typeface="Perpetua"/>
                <a:cs typeface="Perpetua"/>
              </a:rPr>
              <a:t>onto  </a:t>
            </a:r>
            <a:r>
              <a:rPr sz="2800" dirty="0">
                <a:latin typeface="Perpetua"/>
                <a:cs typeface="Perpetua"/>
              </a:rPr>
              <a:t>the </a:t>
            </a:r>
            <a:r>
              <a:rPr sz="2800" spc="-10" dirty="0">
                <a:latin typeface="Perpetua"/>
                <a:cs typeface="Perpetua"/>
              </a:rPr>
              <a:t>cloud </a:t>
            </a:r>
            <a:r>
              <a:rPr sz="2800" spc="-5" dirty="0">
                <a:latin typeface="Perpetua"/>
                <a:cs typeface="Perpetua"/>
              </a:rPr>
              <a:t>infrastructure consumer </a:t>
            </a:r>
            <a:r>
              <a:rPr sz="2800" spc="-10" dirty="0">
                <a:latin typeface="Perpetua"/>
                <a:cs typeface="Perpetua"/>
              </a:rPr>
              <a:t>created </a:t>
            </a:r>
            <a:r>
              <a:rPr sz="2800" dirty="0">
                <a:latin typeface="Perpetua"/>
                <a:cs typeface="Perpetua"/>
              </a:rPr>
              <a:t>or </a:t>
            </a:r>
            <a:r>
              <a:rPr sz="2800" spc="-5" dirty="0">
                <a:latin typeface="Perpetua"/>
                <a:cs typeface="Perpetua"/>
              </a:rPr>
              <a:t>acquired  </a:t>
            </a:r>
            <a:r>
              <a:rPr sz="2800" spc="-10" dirty="0">
                <a:latin typeface="Perpetua"/>
                <a:cs typeface="Perpetua"/>
              </a:rPr>
              <a:t>Applications created </a:t>
            </a:r>
            <a:r>
              <a:rPr sz="2800" dirty="0">
                <a:latin typeface="Perpetua"/>
                <a:cs typeface="Perpetua"/>
              </a:rPr>
              <a:t>using </a:t>
            </a:r>
            <a:r>
              <a:rPr sz="2800" spc="-5" dirty="0">
                <a:solidFill>
                  <a:srgbClr val="FF0000"/>
                </a:solidFill>
                <a:latin typeface="Perpetua"/>
                <a:cs typeface="Perpetua"/>
              </a:rPr>
              <a:t>programming languages and tools  </a:t>
            </a:r>
            <a:r>
              <a:rPr sz="2800" spc="5" dirty="0">
                <a:solidFill>
                  <a:srgbClr val="FF0000"/>
                </a:solidFill>
                <a:latin typeface="Perpetua"/>
                <a:cs typeface="Perpetua"/>
              </a:rPr>
              <a:t>supported </a:t>
            </a:r>
            <a:r>
              <a:rPr sz="2800" spc="-25" dirty="0">
                <a:solidFill>
                  <a:srgbClr val="FF0000"/>
                </a:solidFill>
                <a:latin typeface="Perpetua"/>
                <a:cs typeface="Perpetua"/>
              </a:rPr>
              <a:t>by </a:t>
            </a:r>
            <a:r>
              <a:rPr sz="2800" spc="-5" dirty="0">
                <a:solidFill>
                  <a:srgbClr val="FF0000"/>
                </a:solidFill>
                <a:latin typeface="Perpetua"/>
                <a:cs typeface="Perpetua"/>
              </a:rPr>
              <a:t>the</a:t>
            </a:r>
            <a:r>
              <a:rPr sz="2800" spc="-10" dirty="0">
                <a:solidFill>
                  <a:srgbClr val="FF0000"/>
                </a:solidFill>
                <a:latin typeface="Perpetua"/>
                <a:cs typeface="Perpetua"/>
              </a:rPr>
              <a:t> </a:t>
            </a:r>
            <a:r>
              <a:rPr sz="2800" spc="-40" dirty="0">
                <a:solidFill>
                  <a:srgbClr val="FF0000"/>
                </a:solidFill>
                <a:latin typeface="Perpetua"/>
                <a:cs typeface="Perpetua"/>
              </a:rPr>
              <a:t>provider.</a:t>
            </a:r>
            <a:endParaRPr sz="2800" dirty="0">
              <a:latin typeface="Perpetua"/>
              <a:cs typeface="Perpetua"/>
            </a:endParaRPr>
          </a:p>
          <a:p>
            <a:pPr marL="286385" marR="267335" indent="-274320" algn="just">
              <a:lnSpc>
                <a:spcPct val="100000"/>
              </a:lnSpc>
              <a:spcBef>
                <a:spcPts val="600"/>
              </a:spcBef>
              <a:buClr>
                <a:srgbClr val="D24717"/>
              </a:buClr>
              <a:buSzPct val="84615"/>
              <a:buFont typeface="Wingdings 2"/>
              <a:buChar char=""/>
              <a:tabLst>
                <a:tab pos="287020" algn="l"/>
              </a:tabLst>
            </a:pPr>
            <a:r>
              <a:rPr sz="2800" dirty="0">
                <a:latin typeface="Perpetua"/>
                <a:cs typeface="Perpetua"/>
              </a:rPr>
              <a:t>The </a:t>
            </a:r>
            <a:r>
              <a:rPr sz="2800" spc="-5" dirty="0">
                <a:latin typeface="Perpetua"/>
                <a:cs typeface="Perpetua"/>
              </a:rPr>
              <a:t>consumer </a:t>
            </a:r>
            <a:r>
              <a:rPr sz="2800" dirty="0">
                <a:latin typeface="Perpetua"/>
                <a:cs typeface="Perpetua"/>
              </a:rPr>
              <a:t>does </a:t>
            </a:r>
            <a:r>
              <a:rPr sz="2800" spc="-5" dirty="0">
                <a:latin typeface="Perpetua"/>
                <a:cs typeface="Perpetua"/>
              </a:rPr>
              <a:t>not manage </a:t>
            </a:r>
            <a:r>
              <a:rPr sz="2800" dirty="0">
                <a:latin typeface="Perpetua"/>
                <a:cs typeface="Perpetua"/>
              </a:rPr>
              <a:t>or </a:t>
            </a:r>
            <a:r>
              <a:rPr sz="2800" spc="-5" dirty="0">
                <a:latin typeface="Perpetua"/>
                <a:cs typeface="Perpetua"/>
              </a:rPr>
              <a:t>control the underlying  cloud infrastructure including </a:t>
            </a:r>
            <a:r>
              <a:rPr sz="2800" spc="-15" dirty="0">
                <a:latin typeface="Perpetua"/>
                <a:cs typeface="Perpetua"/>
              </a:rPr>
              <a:t>network, </a:t>
            </a:r>
            <a:r>
              <a:rPr sz="2800" spc="10" dirty="0">
                <a:latin typeface="Perpetua"/>
                <a:cs typeface="Perpetua"/>
              </a:rPr>
              <a:t>servers,</a:t>
            </a:r>
            <a:r>
              <a:rPr sz="2800" spc="-105" dirty="0">
                <a:latin typeface="Perpetua"/>
                <a:cs typeface="Perpetua"/>
              </a:rPr>
              <a:t> </a:t>
            </a:r>
            <a:r>
              <a:rPr sz="2800" spc="-5" dirty="0">
                <a:latin typeface="Perpetua"/>
                <a:cs typeface="Perpetua"/>
              </a:rPr>
              <a:t>operating  </a:t>
            </a:r>
            <a:r>
              <a:rPr sz="2800" dirty="0">
                <a:latin typeface="Perpetua"/>
                <a:cs typeface="Perpetua"/>
              </a:rPr>
              <a:t>systems, or </a:t>
            </a:r>
            <a:r>
              <a:rPr sz="2800" spc="-10" dirty="0">
                <a:latin typeface="Perpetua"/>
                <a:cs typeface="Perpetua"/>
              </a:rPr>
              <a:t>storage, but </a:t>
            </a:r>
            <a:r>
              <a:rPr sz="2800" dirty="0">
                <a:latin typeface="Perpetua"/>
                <a:cs typeface="Perpetua"/>
              </a:rPr>
              <a:t>has </a:t>
            </a:r>
            <a:r>
              <a:rPr sz="2800" spc="-5" dirty="0">
                <a:solidFill>
                  <a:srgbClr val="FF0000"/>
                </a:solidFill>
                <a:latin typeface="Perpetua"/>
                <a:cs typeface="Perpetua"/>
              </a:rPr>
              <a:t>control </a:t>
            </a:r>
            <a:r>
              <a:rPr sz="2800" spc="-35" dirty="0">
                <a:solidFill>
                  <a:srgbClr val="FF0000"/>
                </a:solidFill>
                <a:latin typeface="Perpetua"/>
                <a:cs typeface="Perpetua"/>
              </a:rPr>
              <a:t>over </a:t>
            </a:r>
            <a:r>
              <a:rPr sz="2800" dirty="0">
                <a:solidFill>
                  <a:srgbClr val="FF0000"/>
                </a:solidFill>
                <a:latin typeface="Perpetua"/>
                <a:cs typeface="Perpetua"/>
              </a:rPr>
              <a:t>the </a:t>
            </a:r>
            <a:r>
              <a:rPr sz="2800" spc="-20" dirty="0">
                <a:solidFill>
                  <a:srgbClr val="FF0000"/>
                </a:solidFill>
                <a:latin typeface="Perpetua"/>
                <a:cs typeface="Perpetua"/>
              </a:rPr>
              <a:t>deployed  </a:t>
            </a:r>
            <a:r>
              <a:rPr sz="2800" spc="-10" dirty="0">
                <a:solidFill>
                  <a:srgbClr val="FF0000"/>
                </a:solidFill>
                <a:latin typeface="Perpetua"/>
                <a:cs typeface="Perpetua"/>
              </a:rPr>
              <a:t>applications </a:t>
            </a:r>
            <a:r>
              <a:rPr sz="2800" spc="-5" dirty="0">
                <a:solidFill>
                  <a:srgbClr val="FF0000"/>
                </a:solidFill>
                <a:latin typeface="Perpetua"/>
                <a:cs typeface="Perpetua"/>
              </a:rPr>
              <a:t>and </a:t>
            </a:r>
            <a:r>
              <a:rPr sz="2800" spc="-25" dirty="0">
                <a:solidFill>
                  <a:srgbClr val="FF0000"/>
                </a:solidFill>
                <a:latin typeface="Perpetua"/>
                <a:cs typeface="Perpetua"/>
              </a:rPr>
              <a:t>Possibly </a:t>
            </a:r>
            <a:r>
              <a:rPr sz="2800" spc="-10" dirty="0">
                <a:solidFill>
                  <a:srgbClr val="FF0000"/>
                </a:solidFill>
                <a:latin typeface="Perpetua"/>
                <a:cs typeface="Perpetua"/>
              </a:rPr>
              <a:t>application </a:t>
            </a:r>
            <a:r>
              <a:rPr sz="2800" dirty="0">
                <a:solidFill>
                  <a:srgbClr val="FF0000"/>
                </a:solidFill>
                <a:latin typeface="Perpetua"/>
                <a:cs typeface="Perpetua"/>
              </a:rPr>
              <a:t>hosting </a:t>
            </a:r>
            <a:r>
              <a:rPr sz="2800" spc="-10" dirty="0">
                <a:solidFill>
                  <a:srgbClr val="FF0000"/>
                </a:solidFill>
                <a:latin typeface="Perpetua"/>
                <a:cs typeface="Perpetua"/>
              </a:rPr>
              <a:t>environment  configurations.</a:t>
            </a:r>
            <a:endParaRPr sz="2800" dirty="0">
              <a:latin typeface="Perpetua"/>
              <a:cs typeface="Perpetua"/>
            </a:endParaRPr>
          </a:p>
        </p:txBody>
      </p:sp>
      <p:sp>
        <p:nvSpPr>
          <p:cNvPr id="3" name="object 3"/>
          <p:cNvSpPr/>
          <p:nvPr/>
        </p:nvSpPr>
        <p:spPr>
          <a:xfrm>
            <a:off x="146304" y="6210300"/>
            <a:ext cx="457200" cy="457200"/>
          </a:xfrm>
          <a:custGeom>
            <a:avLst/>
            <a:gdLst/>
            <a:ahLst/>
            <a:cxnLst/>
            <a:rect l="l" t="t" r="r" b="b"/>
            <a:pathLst>
              <a:path w="457200" h="457200">
                <a:moveTo>
                  <a:pt x="228600" y="0"/>
                </a:moveTo>
                <a:lnTo>
                  <a:pt x="182529" y="4644"/>
                </a:lnTo>
                <a:lnTo>
                  <a:pt x="139619" y="17964"/>
                </a:lnTo>
                <a:lnTo>
                  <a:pt x="100788" y="39041"/>
                </a:lnTo>
                <a:lnTo>
                  <a:pt x="66955" y="66955"/>
                </a:lnTo>
                <a:lnTo>
                  <a:pt x="39041" y="100788"/>
                </a:lnTo>
                <a:lnTo>
                  <a:pt x="17964" y="139619"/>
                </a:lnTo>
                <a:lnTo>
                  <a:pt x="4644" y="182529"/>
                </a:lnTo>
                <a:lnTo>
                  <a:pt x="0" y="228600"/>
                </a:lnTo>
                <a:lnTo>
                  <a:pt x="4644" y="274670"/>
                </a:lnTo>
                <a:lnTo>
                  <a:pt x="17964" y="317580"/>
                </a:lnTo>
                <a:lnTo>
                  <a:pt x="39041" y="356411"/>
                </a:lnTo>
                <a:lnTo>
                  <a:pt x="66955" y="390244"/>
                </a:lnTo>
                <a:lnTo>
                  <a:pt x="100788" y="418158"/>
                </a:lnTo>
                <a:lnTo>
                  <a:pt x="139619" y="439235"/>
                </a:lnTo>
                <a:lnTo>
                  <a:pt x="182529" y="452555"/>
                </a:lnTo>
                <a:lnTo>
                  <a:pt x="228600" y="457200"/>
                </a:lnTo>
                <a:lnTo>
                  <a:pt x="274670" y="452555"/>
                </a:lnTo>
                <a:lnTo>
                  <a:pt x="317580" y="439235"/>
                </a:lnTo>
                <a:lnTo>
                  <a:pt x="356411" y="418158"/>
                </a:lnTo>
                <a:lnTo>
                  <a:pt x="390244" y="390244"/>
                </a:lnTo>
                <a:lnTo>
                  <a:pt x="418158" y="356411"/>
                </a:lnTo>
                <a:lnTo>
                  <a:pt x="439235" y="317580"/>
                </a:lnTo>
                <a:lnTo>
                  <a:pt x="452555" y="274670"/>
                </a:lnTo>
                <a:lnTo>
                  <a:pt x="457200" y="228600"/>
                </a:lnTo>
                <a:lnTo>
                  <a:pt x="452555" y="182529"/>
                </a:lnTo>
                <a:lnTo>
                  <a:pt x="439235" y="139619"/>
                </a:lnTo>
                <a:lnTo>
                  <a:pt x="418158" y="100788"/>
                </a:lnTo>
                <a:lnTo>
                  <a:pt x="390244" y="66955"/>
                </a:lnTo>
                <a:lnTo>
                  <a:pt x="356411" y="39041"/>
                </a:lnTo>
                <a:lnTo>
                  <a:pt x="317580" y="17964"/>
                </a:lnTo>
                <a:lnTo>
                  <a:pt x="274670" y="4644"/>
                </a:lnTo>
                <a:lnTo>
                  <a:pt x="228600" y="0"/>
                </a:lnTo>
                <a:close/>
              </a:path>
            </a:pathLst>
          </a:custGeom>
          <a:solidFill>
            <a:srgbClr val="D24717"/>
          </a:solidFill>
        </p:spPr>
        <p:txBody>
          <a:bodyPr wrap="square" lIns="0" tIns="0" rIns="0" bIns="0" rtlCol="0"/>
          <a:lstStyle/>
          <a:p>
            <a:endParaRPr/>
          </a:p>
        </p:txBody>
      </p:sp>
      <p:sp>
        <p:nvSpPr>
          <p:cNvPr id="6" name="Date Placeholder 5">
            <a:extLst>
              <a:ext uri="{FF2B5EF4-FFF2-40B4-BE49-F238E27FC236}">
                <a16:creationId xmlns:a16="http://schemas.microsoft.com/office/drawing/2014/main" id="{9C96C9D6-7CF9-440B-9134-D2C7436F1904}"/>
              </a:ext>
            </a:extLst>
          </p:cNvPr>
          <p:cNvSpPr>
            <a:spLocks noGrp="1"/>
          </p:cNvSpPr>
          <p:nvPr>
            <p:ph type="dt" sz="half" idx="6"/>
          </p:nvPr>
        </p:nvSpPr>
        <p:spPr/>
        <p:txBody>
          <a:bodyPr/>
          <a:lstStyle/>
          <a:p>
            <a:fld id="{548A7293-11F6-43B3-BFA7-A7B1608FD3B9}" type="datetime2">
              <a:rPr lang="en-US" smtClean="0"/>
              <a:t>Monday, August 26, 2019</a:t>
            </a:fld>
            <a:endParaRPr lang="en-US"/>
          </a:p>
        </p:txBody>
      </p:sp>
      <p:sp>
        <p:nvSpPr>
          <p:cNvPr id="4" name="Slide Number Placeholder 3">
            <a:extLst>
              <a:ext uri="{FF2B5EF4-FFF2-40B4-BE49-F238E27FC236}">
                <a16:creationId xmlns:a16="http://schemas.microsoft.com/office/drawing/2014/main" id="{B7EC18C6-857E-411E-AC33-D59E99AE066E}"/>
              </a:ext>
            </a:extLst>
          </p:cNvPr>
          <p:cNvSpPr>
            <a:spLocks noGrp="1"/>
          </p:cNvSpPr>
          <p:nvPr>
            <p:ph type="sldNum" sz="quarter" idx="7"/>
          </p:nvPr>
        </p:nvSpPr>
        <p:spPr/>
        <p:txBody>
          <a:bodyPr/>
          <a:lstStyle/>
          <a:p>
            <a:pPr marL="25400">
              <a:lnSpc>
                <a:spcPts val="1664"/>
              </a:lnSpc>
            </a:pPr>
            <a:fld id="{81D60167-4931-47E6-BA6A-407CBD079E47}" type="slidenum">
              <a:rPr lang="en-IN" smtClean="0"/>
              <a:t>68</a:t>
            </a:fld>
            <a:endParaRPr lang="en-I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 Cloud Computing for Beginners">
            <a:extLst>
              <a:ext uri="{FF2B5EF4-FFF2-40B4-BE49-F238E27FC236}">
                <a16:creationId xmlns:a16="http://schemas.microsoft.com/office/drawing/2014/main" id="{6E2EF51A-BB41-4545-9F8E-D63F0C44C2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2200" y="185367"/>
            <a:ext cx="2768057" cy="1948233"/>
          </a:xfrm>
          <a:prstGeom prst="rect">
            <a:avLst/>
          </a:prstGeom>
          <a:noFill/>
          <a:extLst>
            <a:ext uri="{909E8E84-426E-40DD-AFC4-6F175D3DCCD1}">
              <a14:hiddenFill xmlns:a14="http://schemas.microsoft.com/office/drawing/2010/main">
                <a:solidFill>
                  <a:srgbClr val="FFFFFF"/>
                </a:solidFill>
              </a14:hiddenFill>
            </a:ext>
          </a:extLst>
        </p:spPr>
      </p:pic>
      <p:sp>
        <p:nvSpPr>
          <p:cNvPr id="2" name="object 2"/>
          <p:cNvSpPr txBox="1">
            <a:spLocks noGrp="1"/>
          </p:cNvSpPr>
          <p:nvPr>
            <p:ph type="title"/>
          </p:nvPr>
        </p:nvSpPr>
        <p:spPr>
          <a:xfrm>
            <a:off x="993444" y="688974"/>
            <a:ext cx="1139825" cy="635000"/>
          </a:xfrm>
          <a:prstGeom prst="rect">
            <a:avLst/>
          </a:prstGeom>
        </p:spPr>
        <p:txBody>
          <a:bodyPr vert="horz" wrap="square" lIns="0" tIns="12065" rIns="0" bIns="0" rtlCol="0">
            <a:spAutoFit/>
          </a:bodyPr>
          <a:lstStyle/>
          <a:p>
            <a:pPr marL="12700">
              <a:lnSpc>
                <a:spcPct val="100000"/>
              </a:lnSpc>
              <a:spcBef>
                <a:spcPts val="95"/>
              </a:spcBef>
            </a:pPr>
            <a:r>
              <a:rPr spc="-10" dirty="0">
                <a:solidFill>
                  <a:srgbClr val="696363"/>
                </a:solidFill>
              </a:rPr>
              <a:t>SaaS</a:t>
            </a:r>
          </a:p>
        </p:txBody>
      </p:sp>
      <p:sp>
        <p:nvSpPr>
          <p:cNvPr id="3" name="object 3"/>
          <p:cNvSpPr txBox="1"/>
          <p:nvPr/>
        </p:nvSpPr>
        <p:spPr>
          <a:xfrm>
            <a:off x="990600" y="1619783"/>
            <a:ext cx="7617156" cy="4791696"/>
          </a:xfrm>
          <a:prstGeom prst="rect">
            <a:avLst/>
          </a:prstGeom>
        </p:spPr>
        <p:txBody>
          <a:bodyPr vert="horz" wrap="square" lIns="0" tIns="13335" rIns="0" bIns="0" rtlCol="0">
            <a:spAutoFit/>
          </a:bodyPr>
          <a:lstStyle/>
          <a:p>
            <a:pPr marL="286385" marR="5080" indent="-274320" algn="just">
              <a:spcBef>
                <a:spcPts val="105"/>
              </a:spcBef>
              <a:buClr>
                <a:srgbClr val="D24717"/>
              </a:buClr>
              <a:buSzPct val="84615"/>
              <a:buFont typeface="Wingdings 2"/>
              <a:buChar char=""/>
              <a:tabLst>
                <a:tab pos="287020" algn="l"/>
              </a:tabLst>
            </a:pPr>
            <a:endParaRPr lang="en-US" sz="2800" b="1" i="1" dirty="0">
              <a:latin typeface="Perpetua" panose="02020502060401020303" pitchFamily="18" charset="0"/>
            </a:endParaRPr>
          </a:p>
          <a:p>
            <a:pPr marL="286385" marR="5080" indent="-274320" algn="just">
              <a:spcBef>
                <a:spcPts val="105"/>
              </a:spcBef>
              <a:buClr>
                <a:srgbClr val="D24717"/>
              </a:buClr>
              <a:buSzPct val="84615"/>
              <a:buFont typeface="Wingdings 2"/>
              <a:buChar char=""/>
              <a:tabLst>
                <a:tab pos="287020" algn="l"/>
              </a:tabLst>
            </a:pPr>
            <a:r>
              <a:rPr lang="en-US" sz="2800" b="1" i="1" dirty="0">
                <a:latin typeface="Perpetua" panose="02020502060401020303" pitchFamily="18" charset="0"/>
              </a:rPr>
              <a:t>Software as a Service (SaaS): </a:t>
            </a:r>
            <a:r>
              <a:rPr lang="en-US" sz="2800" dirty="0">
                <a:latin typeface="Perpetua" panose="02020502060401020303" pitchFamily="18" charset="0"/>
              </a:rPr>
              <a:t>The consumer uses an application, but does not control the operating system, hardware or network infrastructure on which it's running. E.g. </a:t>
            </a:r>
            <a:r>
              <a:rPr lang="en-US" sz="2800" b="1" i="1" dirty="0" err="1">
                <a:latin typeface="Perpetua" panose="02020502060401020303" pitchFamily="18" charset="0"/>
              </a:rPr>
              <a:t>Zoho</a:t>
            </a:r>
            <a:r>
              <a:rPr lang="en-US" sz="2800" b="1" i="1" dirty="0">
                <a:latin typeface="Perpetua" panose="02020502060401020303" pitchFamily="18" charset="0"/>
              </a:rPr>
              <a:t> </a:t>
            </a:r>
            <a:r>
              <a:rPr lang="en-US" sz="2800" dirty="0">
                <a:latin typeface="Perpetua" panose="02020502060401020303" pitchFamily="18" charset="0"/>
              </a:rPr>
              <a:t>is a SaaS provider offering a variety of office applications online.</a:t>
            </a:r>
          </a:p>
          <a:p>
            <a:pPr marL="286385" marR="5080" indent="-274320" algn="just">
              <a:lnSpc>
                <a:spcPct val="100000"/>
              </a:lnSpc>
              <a:spcBef>
                <a:spcPts val="105"/>
              </a:spcBef>
              <a:buClr>
                <a:srgbClr val="D24717"/>
              </a:buClr>
              <a:buSzPct val="84615"/>
              <a:buFont typeface="Wingdings 2"/>
              <a:buChar char=""/>
              <a:tabLst>
                <a:tab pos="287020" algn="l"/>
              </a:tabLst>
            </a:pPr>
            <a:endParaRPr lang="en-IN" sz="2800" dirty="0">
              <a:latin typeface="Perpetua" panose="02020502060401020303" pitchFamily="18" charset="0"/>
              <a:cs typeface="Perpetua"/>
            </a:endParaRPr>
          </a:p>
          <a:p>
            <a:pPr marL="286385" marR="5080" indent="-274320" algn="just">
              <a:lnSpc>
                <a:spcPct val="100000"/>
              </a:lnSpc>
              <a:spcBef>
                <a:spcPts val="105"/>
              </a:spcBef>
              <a:buClr>
                <a:srgbClr val="D24717"/>
              </a:buClr>
              <a:buSzPct val="84615"/>
              <a:buFont typeface="Wingdings 2"/>
              <a:buChar char=""/>
              <a:tabLst>
                <a:tab pos="287020" algn="l"/>
              </a:tabLst>
            </a:pPr>
            <a:r>
              <a:rPr sz="2800" dirty="0">
                <a:latin typeface="Perpetua" panose="02020502060401020303" pitchFamily="18" charset="0"/>
                <a:cs typeface="Perpetua"/>
              </a:rPr>
              <a:t>In the </a:t>
            </a:r>
            <a:r>
              <a:rPr sz="2800" spc="-5" dirty="0">
                <a:latin typeface="Perpetua" panose="02020502060401020303" pitchFamily="18" charset="0"/>
                <a:cs typeface="Perpetua"/>
              </a:rPr>
              <a:t>SaaS model, cloud </a:t>
            </a:r>
            <a:r>
              <a:rPr sz="2800" spc="-10" dirty="0">
                <a:latin typeface="Perpetua" panose="02020502060401020303" pitchFamily="18" charset="0"/>
                <a:cs typeface="Perpetua"/>
              </a:rPr>
              <a:t>providers deliver </a:t>
            </a:r>
            <a:r>
              <a:rPr sz="2800" spc="-5" dirty="0">
                <a:latin typeface="Perpetua" panose="02020502060401020303" pitchFamily="18" charset="0"/>
                <a:cs typeface="Perpetua"/>
              </a:rPr>
              <a:t>the needed  </a:t>
            </a:r>
            <a:r>
              <a:rPr sz="2800" spc="-10" dirty="0">
                <a:latin typeface="Perpetua" panose="02020502060401020303" pitchFamily="18" charset="0"/>
                <a:cs typeface="Perpetua"/>
              </a:rPr>
              <a:t>application required </a:t>
            </a:r>
            <a:r>
              <a:rPr sz="2800" spc="-25" dirty="0">
                <a:latin typeface="Perpetua" panose="02020502060401020303" pitchFamily="18" charset="0"/>
                <a:cs typeface="Perpetua"/>
              </a:rPr>
              <a:t>by </a:t>
            </a:r>
            <a:r>
              <a:rPr sz="2800" dirty="0">
                <a:latin typeface="Perpetua" panose="02020502060401020303" pitchFamily="18" charset="0"/>
                <a:cs typeface="Perpetua"/>
              </a:rPr>
              <a:t>the end user </a:t>
            </a:r>
            <a:r>
              <a:rPr sz="2800" spc="5" dirty="0">
                <a:latin typeface="Perpetua" panose="02020502060401020303" pitchFamily="18" charset="0"/>
                <a:cs typeface="Perpetua"/>
              </a:rPr>
              <a:t>running </a:t>
            </a:r>
            <a:r>
              <a:rPr sz="2800" dirty="0">
                <a:latin typeface="Perpetua" panose="02020502060401020303" pitchFamily="18" charset="0"/>
                <a:cs typeface="Perpetua"/>
              </a:rPr>
              <a:t>on </a:t>
            </a:r>
            <a:r>
              <a:rPr sz="2800" spc="-5" dirty="0">
                <a:latin typeface="Perpetua" panose="02020502060401020303" pitchFamily="18" charset="0"/>
                <a:cs typeface="Perpetua"/>
              </a:rPr>
              <a:t>cloud  </a:t>
            </a:r>
            <a:r>
              <a:rPr sz="2800" dirty="0">
                <a:latin typeface="Perpetua" panose="02020502060401020303" pitchFamily="18" charset="0"/>
                <a:cs typeface="Perpetua"/>
              </a:rPr>
              <a:t>platform </a:t>
            </a:r>
            <a:r>
              <a:rPr sz="2800" spc="-5" dirty="0">
                <a:latin typeface="Perpetua" panose="02020502060401020303" pitchFamily="18" charset="0"/>
                <a:cs typeface="Perpetua"/>
              </a:rPr>
              <a:t>and the </a:t>
            </a:r>
            <a:r>
              <a:rPr sz="2800" dirty="0">
                <a:latin typeface="Perpetua" panose="02020502060401020303" pitchFamily="18" charset="0"/>
                <a:cs typeface="Perpetua"/>
              </a:rPr>
              <a:t>end user need </a:t>
            </a:r>
            <a:r>
              <a:rPr sz="2800" spc="-5" dirty="0">
                <a:latin typeface="Perpetua" panose="02020502060401020303" pitchFamily="18" charset="0"/>
                <a:cs typeface="Perpetua"/>
              </a:rPr>
              <a:t>not </a:t>
            </a:r>
            <a:r>
              <a:rPr sz="2800" dirty="0">
                <a:latin typeface="Perpetua" panose="02020502060401020303" pitchFamily="18" charset="0"/>
                <a:cs typeface="Perpetua"/>
              </a:rPr>
              <a:t>to </a:t>
            </a:r>
            <a:r>
              <a:rPr sz="2800" spc="-5" dirty="0">
                <a:latin typeface="Perpetua" panose="02020502060401020303" pitchFamily="18" charset="0"/>
                <a:cs typeface="Perpetua"/>
              </a:rPr>
              <a:t>maintain </a:t>
            </a:r>
            <a:r>
              <a:rPr sz="2800" dirty="0">
                <a:latin typeface="Perpetua" panose="02020502060401020303" pitchFamily="18" charset="0"/>
                <a:cs typeface="Perpetua"/>
              </a:rPr>
              <a:t>the  </a:t>
            </a:r>
            <a:r>
              <a:rPr sz="2800" spc="-15" dirty="0">
                <a:latin typeface="Perpetua" panose="02020502060401020303" pitchFamily="18" charset="0"/>
                <a:cs typeface="Perpetua"/>
              </a:rPr>
              <a:t>Hardware </a:t>
            </a:r>
            <a:r>
              <a:rPr sz="2800" dirty="0">
                <a:latin typeface="Perpetua" panose="02020502060401020303" pitchFamily="18" charset="0"/>
                <a:cs typeface="Perpetua"/>
              </a:rPr>
              <a:t>or the OS or the </a:t>
            </a:r>
            <a:r>
              <a:rPr sz="2800" spc="-5" dirty="0">
                <a:latin typeface="Perpetua" panose="02020502060401020303" pitchFamily="18" charset="0"/>
                <a:cs typeface="Perpetua"/>
              </a:rPr>
              <a:t>actual Application</a:t>
            </a:r>
            <a:r>
              <a:rPr sz="2800" spc="-215" dirty="0">
                <a:latin typeface="Perpetua" panose="02020502060401020303" pitchFamily="18" charset="0"/>
                <a:cs typeface="Perpetua"/>
              </a:rPr>
              <a:t> </a:t>
            </a:r>
            <a:r>
              <a:rPr sz="2800" dirty="0">
                <a:latin typeface="Perpetua" panose="02020502060401020303" pitchFamily="18" charset="0"/>
                <a:cs typeface="Perpetua"/>
              </a:rPr>
              <a:t>itself</a:t>
            </a:r>
          </a:p>
        </p:txBody>
      </p:sp>
      <p:sp>
        <p:nvSpPr>
          <p:cNvPr id="4" name="object 4"/>
          <p:cNvSpPr/>
          <p:nvPr/>
        </p:nvSpPr>
        <p:spPr>
          <a:xfrm>
            <a:off x="146304" y="6210300"/>
            <a:ext cx="457200" cy="457200"/>
          </a:xfrm>
          <a:custGeom>
            <a:avLst/>
            <a:gdLst/>
            <a:ahLst/>
            <a:cxnLst/>
            <a:rect l="l" t="t" r="r" b="b"/>
            <a:pathLst>
              <a:path w="457200" h="457200">
                <a:moveTo>
                  <a:pt x="228600" y="0"/>
                </a:moveTo>
                <a:lnTo>
                  <a:pt x="182529" y="4644"/>
                </a:lnTo>
                <a:lnTo>
                  <a:pt x="139619" y="17964"/>
                </a:lnTo>
                <a:lnTo>
                  <a:pt x="100788" y="39041"/>
                </a:lnTo>
                <a:lnTo>
                  <a:pt x="66955" y="66955"/>
                </a:lnTo>
                <a:lnTo>
                  <a:pt x="39041" y="100788"/>
                </a:lnTo>
                <a:lnTo>
                  <a:pt x="17964" y="139619"/>
                </a:lnTo>
                <a:lnTo>
                  <a:pt x="4644" y="182529"/>
                </a:lnTo>
                <a:lnTo>
                  <a:pt x="0" y="228600"/>
                </a:lnTo>
                <a:lnTo>
                  <a:pt x="4644" y="274670"/>
                </a:lnTo>
                <a:lnTo>
                  <a:pt x="17964" y="317580"/>
                </a:lnTo>
                <a:lnTo>
                  <a:pt x="39041" y="356411"/>
                </a:lnTo>
                <a:lnTo>
                  <a:pt x="66955" y="390244"/>
                </a:lnTo>
                <a:lnTo>
                  <a:pt x="100788" y="418158"/>
                </a:lnTo>
                <a:lnTo>
                  <a:pt x="139619" y="439235"/>
                </a:lnTo>
                <a:lnTo>
                  <a:pt x="182529" y="452555"/>
                </a:lnTo>
                <a:lnTo>
                  <a:pt x="228600" y="457200"/>
                </a:lnTo>
                <a:lnTo>
                  <a:pt x="274670" y="452555"/>
                </a:lnTo>
                <a:lnTo>
                  <a:pt x="317580" y="439235"/>
                </a:lnTo>
                <a:lnTo>
                  <a:pt x="356411" y="418158"/>
                </a:lnTo>
                <a:lnTo>
                  <a:pt x="390244" y="390244"/>
                </a:lnTo>
                <a:lnTo>
                  <a:pt x="418158" y="356411"/>
                </a:lnTo>
                <a:lnTo>
                  <a:pt x="439235" y="317580"/>
                </a:lnTo>
                <a:lnTo>
                  <a:pt x="452555" y="274670"/>
                </a:lnTo>
                <a:lnTo>
                  <a:pt x="457200" y="228600"/>
                </a:lnTo>
                <a:lnTo>
                  <a:pt x="452555" y="182529"/>
                </a:lnTo>
                <a:lnTo>
                  <a:pt x="439235" y="139619"/>
                </a:lnTo>
                <a:lnTo>
                  <a:pt x="418158" y="100788"/>
                </a:lnTo>
                <a:lnTo>
                  <a:pt x="390244" y="66955"/>
                </a:lnTo>
                <a:lnTo>
                  <a:pt x="356411" y="39041"/>
                </a:lnTo>
                <a:lnTo>
                  <a:pt x="317580" y="17964"/>
                </a:lnTo>
                <a:lnTo>
                  <a:pt x="274670" y="4644"/>
                </a:lnTo>
                <a:lnTo>
                  <a:pt x="228600" y="0"/>
                </a:lnTo>
                <a:close/>
              </a:path>
            </a:pathLst>
          </a:custGeom>
          <a:solidFill>
            <a:srgbClr val="D24717"/>
          </a:solidFill>
        </p:spPr>
        <p:txBody>
          <a:bodyPr wrap="square" lIns="0" tIns="0" rIns="0" bIns="0" rtlCol="0"/>
          <a:lstStyle/>
          <a:p>
            <a:endParaRPr/>
          </a:p>
        </p:txBody>
      </p:sp>
      <p:sp>
        <p:nvSpPr>
          <p:cNvPr id="7" name="Date Placeholder 6">
            <a:extLst>
              <a:ext uri="{FF2B5EF4-FFF2-40B4-BE49-F238E27FC236}">
                <a16:creationId xmlns:a16="http://schemas.microsoft.com/office/drawing/2014/main" id="{1B32AA37-20AB-4054-BC48-7A1EF7C8E4D6}"/>
              </a:ext>
            </a:extLst>
          </p:cNvPr>
          <p:cNvSpPr>
            <a:spLocks noGrp="1"/>
          </p:cNvSpPr>
          <p:nvPr>
            <p:ph type="dt" sz="half" idx="6"/>
          </p:nvPr>
        </p:nvSpPr>
        <p:spPr/>
        <p:txBody>
          <a:bodyPr/>
          <a:lstStyle/>
          <a:p>
            <a:fld id="{AD88D19E-BF5C-4CA9-A96A-5A155671E858}" type="datetime2">
              <a:rPr lang="en-US" smtClean="0"/>
              <a:t>Monday, August 26, 2019</a:t>
            </a:fld>
            <a:endParaRPr lang="en-US" dirty="0"/>
          </a:p>
        </p:txBody>
      </p:sp>
      <p:sp>
        <p:nvSpPr>
          <p:cNvPr id="5" name="Slide Number Placeholder 4">
            <a:extLst>
              <a:ext uri="{FF2B5EF4-FFF2-40B4-BE49-F238E27FC236}">
                <a16:creationId xmlns:a16="http://schemas.microsoft.com/office/drawing/2014/main" id="{E079726C-8564-44F3-B18E-6A629B41565E}"/>
              </a:ext>
            </a:extLst>
          </p:cNvPr>
          <p:cNvSpPr>
            <a:spLocks noGrp="1"/>
          </p:cNvSpPr>
          <p:nvPr>
            <p:ph type="sldNum" sz="quarter" idx="7"/>
          </p:nvPr>
        </p:nvSpPr>
        <p:spPr/>
        <p:txBody>
          <a:bodyPr/>
          <a:lstStyle/>
          <a:p>
            <a:pPr marL="25400">
              <a:lnSpc>
                <a:spcPts val="1664"/>
              </a:lnSpc>
            </a:pPr>
            <a:fld id="{81D60167-4931-47E6-BA6A-407CBD079E47}" type="slidenum">
              <a:rPr lang="en-IN" smtClean="0"/>
              <a:t>69</a:t>
            </a:fld>
            <a:endParaRPr lang="en-I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93444" y="688974"/>
            <a:ext cx="2522855" cy="635000"/>
          </a:xfrm>
          <a:prstGeom prst="rect">
            <a:avLst/>
          </a:prstGeom>
        </p:spPr>
        <p:txBody>
          <a:bodyPr vert="horz" wrap="square" lIns="0" tIns="12065" rIns="0" bIns="0" rtlCol="0">
            <a:spAutoFit/>
          </a:bodyPr>
          <a:lstStyle/>
          <a:p>
            <a:pPr marL="12700">
              <a:lnSpc>
                <a:spcPct val="100000"/>
              </a:lnSpc>
              <a:spcBef>
                <a:spcPts val="95"/>
              </a:spcBef>
            </a:pPr>
            <a:r>
              <a:rPr spc="-30" dirty="0">
                <a:solidFill>
                  <a:srgbClr val="696363"/>
                </a:solidFill>
              </a:rPr>
              <a:t>Why</a:t>
            </a:r>
            <a:r>
              <a:rPr spc="-60" dirty="0">
                <a:solidFill>
                  <a:srgbClr val="696363"/>
                </a:solidFill>
              </a:rPr>
              <a:t> </a:t>
            </a:r>
            <a:r>
              <a:rPr spc="-10" dirty="0">
                <a:solidFill>
                  <a:srgbClr val="696363"/>
                </a:solidFill>
              </a:rPr>
              <a:t>Cloud?</a:t>
            </a:r>
          </a:p>
        </p:txBody>
      </p:sp>
      <p:sp>
        <p:nvSpPr>
          <p:cNvPr id="3" name="object 3"/>
          <p:cNvSpPr txBox="1"/>
          <p:nvPr/>
        </p:nvSpPr>
        <p:spPr>
          <a:xfrm>
            <a:off x="993444" y="1362604"/>
            <a:ext cx="7442200" cy="3949700"/>
          </a:xfrm>
          <a:prstGeom prst="rect">
            <a:avLst/>
          </a:prstGeom>
        </p:spPr>
        <p:txBody>
          <a:bodyPr vert="horz" wrap="square" lIns="0" tIns="80010" rIns="0" bIns="0" rtlCol="0">
            <a:spAutoFit/>
          </a:bodyPr>
          <a:lstStyle/>
          <a:p>
            <a:pPr marL="286385" indent="-274320">
              <a:lnSpc>
                <a:spcPct val="100000"/>
              </a:lnSpc>
              <a:spcBef>
                <a:spcPts val="630"/>
              </a:spcBef>
              <a:buClr>
                <a:srgbClr val="D24717"/>
              </a:buClr>
              <a:buSzPct val="83928"/>
              <a:buFont typeface="Wingdings 2"/>
              <a:buChar char=""/>
              <a:tabLst>
                <a:tab pos="287020" algn="l"/>
              </a:tabLst>
            </a:pPr>
            <a:r>
              <a:rPr sz="2800" spc="-5" dirty="0">
                <a:latin typeface="Perpetua"/>
                <a:cs typeface="Perpetua"/>
              </a:rPr>
              <a:t>A Business </a:t>
            </a:r>
            <a:r>
              <a:rPr sz="2800" spc="-10" dirty="0">
                <a:latin typeface="Perpetua"/>
                <a:cs typeface="Perpetua"/>
              </a:rPr>
              <a:t>Case </a:t>
            </a:r>
            <a:r>
              <a:rPr sz="2800" spc="-5" dirty="0">
                <a:latin typeface="Perpetua"/>
                <a:cs typeface="Perpetua"/>
              </a:rPr>
              <a:t>of e-commerce</a:t>
            </a:r>
            <a:r>
              <a:rPr sz="2800" spc="5" dirty="0">
                <a:latin typeface="Perpetua"/>
                <a:cs typeface="Perpetua"/>
              </a:rPr>
              <a:t> </a:t>
            </a:r>
            <a:r>
              <a:rPr sz="2800" dirty="0">
                <a:latin typeface="Perpetua"/>
                <a:cs typeface="Perpetua"/>
              </a:rPr>
              <a:t>industry</a:t>
            </a:r>
          </a:p>
          <a:p>
            <a:pPr marL="560705" marR="338455" lvl="1" indent="-228600" algn="just">
              <a:lnSpc>
                <a:spcPct val="100000"/>
              </a:lnSpc>
              <a:spcBef>
                <a:spcPts val="459"/>
              </a:spcBef>
              <a:buClr>
                <a:srgbClr val="9B2C1F"/>
              </a:buClr>
              <a:buSzPct val="85416"/>
              <a:buFont typeface="Wingdings 2"/>
              <a:buChar char=""/>
              <a:tabLst>
                <a:tab pos="561340" algn="l"/>
              </a:tabLst>
            </a:pPr>
            <a:r>
              <a:rPr sz="2400" spc="-5" dirty="0">
                <a:solidFill>
                  <a:srgbClr val="FF0000"/>
                </a:solidFill>
                <a:latin typeface="Perpetua"/>
                <a:cs typeface="Perpetua"/>
              </a:rPr>
              <a:t>Amazon </a:t>
            </a:r>
            <a:r>
              <a:rPr sz="2400" dirty="0">
                <a:solidFill>
                  <a:srgbClr val="FF0000"/>
                </a:solidFill>
                <a:latin typeface="Perpetua"/>
                <a:cs typeface="Perpetua"/>
              </a:rPr>
              <a:t>needs 1000 </a:t>
            </a:r>
            <a:r>
              <a:rPr sz="2400" spc="-10" dirty="0">
                <a:solidFill>
                  <a:srgbClr val="FF0000"/>
                </a:solidFill>
                <a:latin typeface="Perpetua"/>
                <a:cs typeface="Perpetua"/>
              </a:rPr>
              <a:t>more </a:t>
            </a:r>
            <a:r>
              <a:rPr sz="2400" spc="10" dirty="0">
                <a:solidFill>
                  <a:srgbClr val="FF0000"/>
                </a:solidFill>
                <a:latin typeface="Perpetua"/>
                <a:cs typeface="Perpetua"/>
              </a:rPr>
              <a:t>servers </a:t>
            </a:r>
            <a:r>
              <a:rPr sz="2400" spc="5" dirty="0">
                <a:solidFill>
                  <a:srgbClr val="FF0000"/>
                </a:solidFill>
                <a:latin typeface="Perpetua"/>
                <a:cs typeface="Perpetua"/>
              </a:rPr>
              <a:t>during </a:t>
            </a:r>
            <a:r>
              <a:rPr sz="2400" spc="-10" dirty="0">
                <a:solidFill>
                  <a:srgbClr val="FF0000"/>
                </a:solidFill>
                <a:latin typeface="Perpetua"/>
                <a:cs typeface="Perpetua"/>
              </a:rPr>
              <a:t>Diwali </a:t>
            </a:r>
            <a:r>
              <a:rPr sz="2400" dirty="0">
                <a:solidFill>
                  <a:srgbClr val="FF0000"/>
                </a:solidFill>
                <a:latin typeface="Perpetua"/>
                <a:cs typeface="Perpetua"/>
              </a:rPr>
              <a:t>to  </a:t>
            </a:r>
            <a:r>
              <a:rPr sz="2400" spc="-5" dirty="0">
                <a:solidFill>
                  <a:srgbClr val="FF0000"/>
                </a:solidFill>
                <a:latin typeface="Perpetua"/>
                <a:cs typeface="Perpetua"/>
              </a:rPr>
              <a:t>accommodate </a:t>
            </a:r>
            <a:r>
              <a:rPr sz="2400" dirty="0">
                <a:solidFill>
                  <a:srgbClr val="FF0000"/>
                </a:solidFill>
                <a:latin typeface="Perpetua"/>
                <a:cs typeface="Perpetua"/>
              </a:rPr>
              <a:t>high number of </a:t>
            </a:r>
            <a:r>
              <a:rPr sz="2400" spc="10" dirty="0">
                <a:solidFill>
                  <a:srgbClr val="FF0000"/>
                </a:solidFill>
                <a:latin typeface="Perpetua"/>
                <a:cs typeface="Perpetua"/>
              </a:rPr>
              <a:t>users </a:t>
            </a:r>
            <a:r>
              <a:rPr sz="2400" dirty="0">
                <a:solidFill>
                  <a:srgbClr val="FF0000"/>
                </a:solidFill>
                <a:latin typeface="Perpetua"/>
                <a:cs typeface="Perpetua"/>
              </a:rPr>
              <a:t>visiting the </a:t>
            </a:r>
            <a:r>
              <a:rPr sz="2400" spc="-15" dirty="0">
                <a:solidFill>
                  <a:srgbClr val="FF0000"/>
                </a:solidFill>
                <a:latin typeface="Perpetua"/>
                <a:cs typeface="Perpetua"/>
              </a:rPr>
              <a:t>website</a:t>
            </a:r>
            <a:r>
              <a:rPr sz="2400" spc="-170" dirty="0">
                <a:solidFill>
                  <a:srgbClr val="FF0000"/>
                </a:solidFill>
                <a:latin typeface="Perpetua"/>
                <a:cs typeface="Perpetua"/>
              </a:rPr>
              <a:t> </a:t>
            </a:r>
            <a:r>
              <a:rPr sz="2400" spc="-5" dirty="0">
                <a:solidFill>
                  <a:srgbClr val="FF0000"/>
                </a:solidFill>
                <a:latin typeface="Perpetua"/>
                <a:cs typeface="Perpetua"/>
              </a:rPr>
              <a:t>and  after </a:t>
            </a:r>
            <a:r>
              <a:rPr sz="2400" spc="-10" dirty="0">
                <a:solidFill>
                  <a:srgbClr val="FF0000"/>
                </a:solidFill>
                <a:latin typeface="Perpetua"/>
                <a:cs typeface="Perpetua"/>
              </a:rPr>
              <a:t>that </a:t>
            </a:r>
            <a:r>
              <a:rPr sz="2400" spc="5" dirty="0">
                <a:solidFill>
                  <a:srgbClr val="FF0000"/>
                </a:solidFill>
                <a:latin typeface="Perpetua"/>
                <a:cs typeface="Perpetua"/>
              </a:rPr>
              <a:t>period </a:t>
            </a:r>
            <a:r>
              <a:rPr sz="2400" dirty="0">
                <a:solidFill>
                  <a:srgbClr val="FF0000"/>
                </a:solidFill>
                <a:latin typeface="Perpetua"/>
                <a:cs typeface="Perpetua"/>
              </a:rPr>
              <a:t>it does not need those</a:t>
            </a:r>
            <a:r>
              <a:rPr sz="2400" spc="-75" dirty="0">
                <a:solidFill>
                  <a:srgbClr val="FF0000"/>
                </a:solidFill>
                <a:latin typeface="Perpetua"/>
                <a:cs typeface="Perpetua"/>
              </a:rPr>
              <a:t> </a:t>
            </a:r>
            <a:r>
              <a:rPr sz="2400" spc="5" dirty="0">
                <a:solidFill>
                  <a:srgbClr val="FF0000"/>
                </a:solidFill>
                <a:latin typeface="Perpetua"/>
                <a:cs typeface="Perpetua"/>
              </a:rPr>
              <a:t>servers.</a:t>
            </a:r>
            <a:endParaRPr sz="2400" dirty="0">
              <a:latin typeface="Perpetua"/>
              <a:cs typeface="Perpetua"/>
            </a:endParaRPr>
          </a:p>
          <a:p>
            <a:pPr marL="286385" indent="-274320">
              <a:lnSpc>
                <a:spcPct val="100000"/>
              </a:lnSpc>
              <a:spcBef>
                <a:spcPts val="570"/>
              </a:spcBef>
              <a:buClr>
                <a:srgbClr val="D24717"/>
              </a:buClr>
              <a:buSzPct val="84615"/>
              <a:buFont typeface="Wingdings 2"/>
              <a:buChar char=""/>
              <a:tabLst>
                <a:tab pos="287020" algn="l"/>
              </a:tabLst>
            </a:pPr>
            <a:r>
              <a:rPr sz="2600" b="1" dirty="0">
                <a:solidFill>
                  <a:srgbClr val="6F2F9F"/>
                </a:solidFill>
                <a:latin typeface="Perpetua"/>
                <a:cs typeface="Perpetua"/>
              </a:rPr>
              <a:t>Solution</a:t>
            </a:r>
            <a:endParaRPr sz="2600" dirty="0">
              <a:latin typeface="Perpetua"/>
              <a:cs typeface="Perpetua"/>
            </a:endParaRPr>
          </a:p>
          <a:p>
            <a:pPr marL="560705" marR="273050" lvl="1" indent="-228600">
              <a:lnSpc>
                <a:spcPct val="100000"/>
              </a:lnSpc>
              <a:spcBef>
                <a:spcPts val="380"/>
              </a:spcBef>
              <a:buClr>
                <a:srgbClr val="9B2C1F"/>
              </a:buClr>
              <a:buSzPct val="83928"/>
              <a:buFont typeface="Wingdings 2"/>
              <a:buChar char=""/>
              <a:tabLst>
                <a:tab pos="561340" algn="l"/>
              </a:tabLst>
            </a:pPr>
            <a:r>
              <a:rPr sz="2800" spc="-10" dirty="0">
                <a:latin typeface="Perpetua"/>
                <a:cs typeface="Perpetua"/>
              </a:rPr>
              <a:t>Cloud </a:t>
            </a:r>
            <a:r>
              <a:rPr sz="2800" spc="-5" dirty="0">
                <a:latin typeface="Perpetua"/>
                <a:cs typeface="Perpetua"/>
              </a:rPr>
              <a:t>is the solution with </a:t>
            </a:r>
            <a:r>
              <a:rPr sz="2800" spc="-10" dirty="0">
                <a:latin typeface="Perpetua"/>
                <a:cs typeface="Perpetua"/>
              </a:rPr>
              <a:t>dynamic </a:t>
            </a:r>
            <a:r>
              <a:rPr sz="2800" spc="-35" dirty="0">
                <a:latin typeface="Perpetua"/>
                <a:cs typeface="Perpetua"/>
              </a:rPr>
              <a:t>ways </a:t>
            </a:r>
            <a:r>
              <a:rPr sz="2800" spc="-5" dirty="0">
                <a:latin typeface="Perpetua"/>
                <a:cs typeface="Perpetua"/>
              </a:rPr>
              <a:t>to </a:t>
            </a:r>
            <a:r>
              <a:rPr sz="2800" spc="-5" dirty="0">
                <a:solidFill>
                  <a:srgbClr val="FF0000"/>
                </a:solidFill>
                <a:latin typeface="Perpetua"/>
                <a:cs typeface="Perpetua"/>
              </a:rPr>
              <a:t>scale up  and scale </a:t>
            </a:r>
            <a:r>
              <a:rPr sz="2800" spc="-25" dirty="0">
                <a:solidFill>
                  <a:srgbClr val="FF0000"/>
                </a:solidFill>
                <a:latin typeface="Perpetua"/>
                <a:cs typeface="Perpetua"/>
              </a:rPr>
              <a:t>down </a:t>
            </a:r>
            <a:r>
              <a:rPr sz="2800" spc="-5" dirty="0">
                <a:latin typeface="Perpetua"/>
                <a:cs typeface="Perpetua"/>
              </a:rPr>
              <a:t>the </a:t>
            </a:r>
            <a:r>
              <a:rPr sz="2800" spc="10" dirty="0">
                <a:latin typeface="Perpetua"/>
                <a:cs typeface="Perpetua"/>
              </a:rPr>
              <a:t>services </a:t>
            </a:r>
            <a:r>
              <a:rPr sz="2800" spc="-5" dirty="0">
                <a:latin typeface="Perpetua"/>
                <a:cs typeface="Perpetua"/>
              </a:rPr>
              <a:t>when</a:t>
            </a:r>
            <a:r>
              <a:rPr sz="2800" spc="25" dirty="0">
                <a:latin typeface="Perpetua"/>
                <a:cs typeface="Perpetua"/>
              </a:rPr>
              <a:t> </a:t>
            </a:r>
            <a:r>
              <a:rPr sz="2800" spc="-10" dirty="0">
                <a:latin typeface="Perpetua"/>
                <a:cs typeface="Perpetua"/>
              </a:rPr>
              <a:t>required</a:t>
            </a:r>
            <a:endParaRPr sz="2800" dirty="0">
              <a:latin typeface="Perpetua"/>
              <a:cs typeface="Perpetua"/>
            </a:endParaRPr>
          </a:p>
          <a:p>
            <a:pPr marL="560705" marR="5080" lvl="1" indent="-228600">
              <a:lnSpc>
                <a:spcPct val="100000"/>
              </a:lnSpc>
              <a:spcBef>
                <a:spcPts val="395"/>
              </a:spcBef>
              <a:buClr>
                <a:srgbClr val="9B2C1F"/>
              </a:buClr>
              <a:buSzPct val="83928"/>
              <a:buFont typeface="Wingdings 2"/>
              <a:buChar char=""/>
              <a:tabLst>
                <a:tab pos="561340" algn="l"/>
              </a:tabLst>
            </a:pPr>
            <a:r>
              <a:rPr sz="2800" spc="-10" dirty="0">
                <a:latin typeface="Perpetua"/>
                <a:cs typeface="Perpetua"/>
              </a:rPr>
              <a:t>Cloud </a:t>
            </a:r>
            <a:r>
              <a:rPr sz="2800" spc="-5" dirty="0">
                <a:latin typeface="Perpetua"/>
                <a:cs typeface="Perpetua"/>
              </a:rPr>
              <a:t>computing means </a:t>
            </a:r>
            <a:r>
              <a:rPr sz="2800" spc="-10" dirty="0">
                <a:latin typeface="Perpetua"/>
                <a:cs typeface="Perpetua"/>
              </a:rPr>
              <a:t>data </a:t>
            </a:r>
            <a:r>
              <a:rPr sz="2800" spc="-5" dirty="0">
                <a:latin typeface="Perpetua"/>
                <a:cs typeface="Perpetua"/>
              </a:rPr>
              <a:t>is </a:t>
            </a:r>
            <a:r>
              <a:rPr sz="2800" spc="-10" dirty="0">
                <a:latin typeface="Perpetua"/>
                <a:cs typeface="Perpetua"/>
              </a:rPr>
              <a:t>stored </a:t>
            </a:r>
            <a:r>
              <a:rPr sz="2800" spc="-15" dirty="0">
                <a:latin typeface="Perpetua"/>
                <a:cs typeface="Perpetua"/>
              </a:rPr>
              <a:t>at </a:t>
            </a:r>
            <a:r>
              <a:rPr sz="2800" spc="-5" dirty="0">
                <a:latin typeface="Perpetua"/>
                <a:cs typeface="Perpetua"/>
              </a:rPr>
              <a:t>a </a:t>
            </a:r>
            <a:r>
              <a:rPr sz="2800" spc="-10" dirty="0">
                <a:solidFill>
                  <a:srgbClr val="FF0000"/>
                </a:solidFill>
                <a:latin typeface="Perpetua"/>
                <a:cs typeface="Perpetua"/>
              </a:rPr>
              <a:t>remote  </a:t>
            </a:r>
            <a:r>
              <a:rPr sz="2800" spc="-5" dirty="0">
                <a:solidFill>
                  <a:srgbClr val="FF0000"/>
                </a:solidFill>
                <a:latin typeface="Perpetua"/>
                <a:cs typeface="Perpetua"/>
              </a:rPr>
              <a:t>place </a:t>
            </a:r>
            <a:r>
              <a:rPr sz="2800" spc="-5" dirty="0">
                <a:latin typeface="Perpetua"/>
                <a:cs typeface="Perpetua"/>
              </a:rPr>
              <a:t>and is </a:t>
            </a:r>
            <a:r>
              <a:rPr sz="2800" dirty="0">
                <a:latin typeface="Perpetua"/>
                <a:cs typeface="Perpetua"/>
              </a:rPr>
              <a:t>synchronized </a:t>
            </a:r>
            <a:r>
              <a:rPr sz="2800" spc="-10" dirty="0">
                <a:latin typeface="Perpetua"/>
                <a:cs typeface="Perpetua"/>
              </a:rPr>
              <a:t>with </a:t>
            </a:r>
            <a:r>
              <a:rPr sz="2800" spc="-5" dirty="0">
                <a:latin typeface="Perpetua"/>
                <a:cs typeface="Perpetua"/>
              </a:rPr>
              <a:t>other </a:t>
            </a:r>
            <a:r>
              <a:rPr sz="2800" spc="-40" dirty="0">
                <a:latin typeface="Perpetua"/>
                <a:cs typeface="Perpetua"/>
              </a:rPr>
              <a:t>web</a:t>
            </a:r>
            <a:r>
              <a:rPr sz="2800" spc="40" dirty="0">
                <a:latin typeface="Perpetua"/>
                <a:cs typeface="Perpetua"/>
              </a:rPr>
              <a:t> </a:t>
            </a:r>
            <a:r>
              <a:rPr sz="2800" dirty="0">
                <a:latin typeface="Perpetua"/>
                <a:cs typeface="Perpetua"/>
              </a:rPr>
              <a:t>information</a:t>
            </a:r>
          </a:p>
        </p:txBody>
      </p:sp>
      <p:sp>
        <p:nvSpPr>
          <p:cNvPr id="4" name="object 4"/>
          <p:cNvSpPr/>
          <p:nvPr/>
        </p:nvSpPr>
        <p:spPr>
          <a:xfrm>
            <a:off x="146304" y="6210300"/>
            <a:ext cx="457200" cy="457200"/>
          </a:xfrm>
          <a:custGeom>
            <a:avLst/>
            <a:gdLst/>
            <a:ahLst/>
            <a:cxnLst/>
            <a:rect l="l" t="t" r="r" b="b"/>
            <a:pathLst>
              <a:path w="457200" h="457200">
                <a:moveTo>
                  <a:pt x="228600" y="0"/>
                </a:moveTo>
                <a:lnTo>
                  <a:pt x="182529" y="4644"/>
                </a:lnTo>
                <a:lnTo>
                  <a:pt x="139619" y="17964"/>
                </a:lnTo>
                <a:lnTo>
                  <a:pt x="100788" y="39041"/>
                </a:lnTo>
                <a:lnTo>
                  <a:pt x="66955" y="66955"/>
                </a:lnTo>
                <a:lnTo>
                  <a:pt x="39041" y="100788"/>
                </a:lnTo>
                <a:lnTo>
                  <a:pt x="17964" y="139619"/>
                </a:lnTo>
                <a:lnTo>
                  <a:pt x="4644" y="182529"/>
                </a:lnTo>
                <a:lnTo>
                  <a:pt x="0" y="228600"/>
                </a:lnTo>
                <a:lnTo>
                  <a:pt x="4644" y="274670"/>
                </a:lnTo>
                <a:lnTo>
                  <a:pt x="17964" y="317580"/>
                </a:lnTo>
                <a:lnTo>
                  <a:pt x="39041" y="356411"/>
                </a:lnTo>
                <a:lnTo>
                  <a:pt x="66955" y="390244"/>
                </a:lnTo>
                <a:lnTo>
                  <a:pt x="100788" y="418158"/>
                </a:lnTo>
                <a:lnTo>
                  <a:pt x="139619" y="439235"/>
                </a:lnTo>
                <a:lnTo>
                  <a:pt x="182529" y="452555"/>
                </a:lnTo>
                <a:lnTo>
                  <a:pt x="228600" y="457200"/>
                </a:lnTo>
                <a:lnTo>
                  <a:pt x="274670" y="452555"/>
                </a:lnTo>
                <a:lnTo>
                  <a:pt x="317580" y="439235"/>
                </a:lnTo>
                <a:lnTo>
                  <a:pt x="356411" y="418158"/>
                </a:lnTo>
                <a:lnTo>
                  <a:pt x="390244" y="390244"/>
                </a:lnTo>
                <a:lnTo>
                  <a:pt x="418158" y="356411"/>
                </a:lnTo>
                <a:lnTo>
                  <a:pt x="439235" y="317580"/>
                </a:lnTo>
                <a:lnTo>
                  <a:pt x="452555" y="274670"/>
                </a:lnTo>
                <a:lnTo>
                  <a:pt x="457200" y="228600"/>
                </a:lnTo>
                <a:lnTo>
                  <a:pt x="452555" y="182529"/>
                </a:lnTo>
                <a:lnTo>
                  <a:pt x="439235" y="139619"/>
                </a:lnTo>
                <a:lnTo>
                  <a:pt x="418158" y="100788"/>
                </a:lnTo>
                <a:lnTo>
                  <a:pt x="390244" y="66955"/>
                </a:lnTo>
                <a:lnTo>
                  <a:pt x="356411" y="39041"/>
                </a:lnTo>
                <a:lnTo>
                  <a:pt x="317580" y="17964"/>
                </a:lnTo>
                <a:lnTo>
                  <a:pt x="274670" y="4644"/>
                </a:lnTo>
                <a:lnTo>
                  <a:pt x="228600" y="0"/>
                </a:lnTo>
                <a:close/>
              </a:path>
            </a:pathLst>
          </a:custGeom>
          <a:solidFill>
            <a:srgbClr val="D24717"/>
          </a:solidFill>
        </p:spPr>
        <p:txBody>
          <a:bodyPr wrap="square" lIns="0" tIns="0" rIns="0" bIns="0" rtlCol="0"/>
          <a:lstStyle/>
          <a:p>
            <a:endParaRPr/>
          </a:p>
        </p:txBody>
      </p:sp>
      <p:sp>
        <p:nvSpPr>
          <p:cNvPr id="6" name="object 6"/>
          <p:cNvSpPr txBox="1"/>
          <p:nvPr/>
        </p:nvSpPr>
        <p:spPr>
          <a:xfrm>
            <a:off x="244652" y="6329531"/>
            <a:ext cx="258445" cy="227965"/>
          </a:xfrm>
          <a:prstGeom prst="rect">
            <a:avLst/>
          </a:prstGeom>
        </p:spPr>
        <p:txBody>
          <a:bodyPr vert="horz" wrap="square" lIns="0" tIns="0" rIns="0" bIns="0" rtlCol="0">
            <a:spAutoFit/>
          </a:bodyPr>
          <a:lstStyle/>
          <a:p>
            <a:pPr marL="25400">
              <a:lnSpc>
                <a:spcPts val="1664"/>
              </a:lnSpc>
            </a:pPr>
            <a:fld id="{81D60167-4931-47E6-BA6A-407CBD079E47}" type="slidenum">
              <a:rPr sz="1400" dirty="0">
                <a:solidFill>
                  <a:srgbClr val="FFFFFF"/>
                </a:solidFill>
                <a:latin typeface="Franklin Gothic Book"/>
                <a:cs typeface="Franklin Gothic Book"/>
              </a:rPr>
              <a:t>7</a:t>
            </a:fld>
            <a:endParaRPr sz="1400">
              <a:latin typeface="Franklin Gothic Book"/>
              <a:cs typeface="Franklin Gothic Book"/>
            </a:endParaRPr>
          </a:p>
        </p:txBody>
      </p:sp>
      <p:sp>
        <p:nvSpPr>
          <p:cNvPr id="7" name="Date Placeholder 6">
            <a:extLst>
              <a:ext uri="{FF2B5EF4-FFF2-40B4-BE49-F238E27FC236}">
                <a16:creationId xmlns:a16="http://schemas.microsoft.com/office/drawing/2014/main" id="{C600BFF2-97DF-49A5-BC0C-8BF88AA8763F}"/>
              </a:ext>
            </a:extLst>
          </p:cNvPr>
          <p:cNvSpPr>
            <a:spLocks noGrp="1"/>
          </p:cNvSpPr>
          <p:nvPr>
            <p:ph type="dt" sz="half" idx="6"/>
          </p:nvPr>
        </p:nvSpPr>
        <p:spPr/>
        <p:txBody>
          <a:bodyPr/>
          <a:lstStyle/>
          <a:p>
            <a:fld id="{8F7DC8BA-5722-4BA5-A507-D86413BA1ED7}" type="datetime2">
              <a:rPr lang="en-US" smtClean="0"/>
              <a:t>Monday, August 26, 2019</a:t>
            </a:fld>
            <a:endParaRPr lang="en-US" dirty="0"/>
          </a:p>
        </p:txBody>
      </p:sp>
      <p:sp>
        <p:nvSpPr>
          <p:cNvPr id="5" name="Slide Number Placeholder 4">
            <a:extLst>
              <a:ext uri="{FF2B5EF4-FFF2-40B4-BE49-F238E27FC236}">
                <a16:creationId xmlns:a16="http://schemas.microsoft.com/office/drawing/2014/main" id="{FC0A2BB0-D99A-416E-84C0-EF2FDD386504}"/>
              </a:ext>
            </a:extLst>
          </p:cNvPr>
          <p:cNvSpPr>
            <a:spLocks noGrp="1"/>
          </p:cNvSpPr>
          <p:nvPr>
            <p:ph type="sldNum" sz="quarter" idx="7"/>
          </p:nvPr>
        </p:nvSpPr>
        <p:spPr/>
        <p:txBody>
          <a:bodyPr/>
          <a:lstStyle/>
          <a:p>
            <a:pPr marL="25400">
              <a:lnSpc>
                <a:spcPts val="1664"/>
              </a:lnSpc>
            </a:pPr>
            <a:fld id="{81D60167-4931-47E6-BA6A-407CBD079E47}" type="slidenum">
              <a:rPr lang="en-IN" smtClean="0"/>
              <a:t>7</a:t>
            </a:fld>
            <a:endParaRPr lang="en-IN" dirty="0"/>
          </a:p>
        </p:txBody>
      </p:sp>
    </p:spTree>
    <p:extLst>
      <p:ext uri="{BB962C8B-B14F-4D97-AF65-F5344CB8AC3E}">
        <p14:creationId xmlns:p14="http://schemas.microsoft.com/office/powerpoint/2010/main" val="417544195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9C8DA3-FEBF-4F2B-9F63-AFC98FE26FF8}"/>
              </a:ext>
            </a:extLst>
          </p:cNvPr>
          <p:cNvSpPr>
            <a:spLocks noGrp="1"/>
          </p:cNvSpPr>
          <p:nvPr>
            <p:ph type="title"/>
          </p:nvPr>
        </p:nvSpPr>
        <p:spPr/>
        <p:txBody>
          <a:bodyPr/>
          <a:lstStyle/>
          <a:p>
            <a:r>
              <a:rPr lang="en-IN" dirty="0"/>
              <a:t>SaaS</a:t>
            </a:r>
          </a:p>
        </p:txBody>
      </p:sp>
      <p:sp>
        <p:nvSpPr>
          <p:cNvPr id="3" name="Text Placeholder 2">
            <a:extLst>
              <a:ext uri="{FF2B5EF4-FFF2-40B4-BE49-F238E27FC236}">
                <a16:creationId xmlns:a16="http://schemas.microsoft.com/office/drawing/2014/main" id="{C0BCB003-55EE-490B-80C5-29EF07809A8E}"/>
              </a:ext>
            </a:extLst>
          </p:cNvPr>
          <p:cNvSpPr>
            <a:spLocks noGrp="1"/>
          </p:cNvSpPr>
          <p:nvPr>
            <p:ph type="body" idx="1"/>
          </p:nvPr>
        </p:nvSpPr>
        <p:spPr>
          <a:xfrm>
            <a:off x="819539" y="4127407"/>
            <a:ext cx="7755229" cy="1723549"/>
          </a:xfrm>
        </p:spPr>
        <p:txBody>
          <a:bodyPr/>
          <a:lstStyle/>
          <a:p>
            <a:pPr algn="just"/>
            <a:r>
              <a:rPr lang="en-US" sz="2800" b="1" kern="1200" dirty="0"/>
              <a:t>Software as a Service (SaaS)</a:t>
            </a:r>
            <a:r>
              <a:rPr lang="en-US" sz="2800" kern="1200" dirty="0"/>
              <a:t> means you use a complete application running on someone else's system. </a:t>
            </a:r>
            <a:r>
              <a:rPr lang="en-US" sz="2800" b="1" kern="1200" dirty="0"/>
              <a:t>Web-based email</a:t>
            </a:r>
            <a:r>
              <a:rPr lang="en-US" sz="2800" kern="1200" dirty="0"/>
              <a:t> and </a:t>
            </a:r>
            <a:r>
              <a:rPr lang="en-US" sz="2800" b="1" kern="1200" dirty="0"/>
              <a:t>Google Documents </a:t>
            </a:r>
            <a:r>
              <a:rPr lang="en-US" sz="2800" kern="1200" dirty="0"/>
              <a:t>are perhaps the best-known examples</a:t>
            </a:r>
            <a:endParaRPr lang="en-IN" dirty="0"/>
          </a:p>
        </p:txBody>
      </p:sp>
      <p:sp>
        <p:nvSpPr>
          <p:cNvPr id="4" name="Date Placeholder 3">
            <a:extLst>
              <a:ext uri="{FF2B5EF4-FFF2-40B4-BE49-F238E27FC236}">
                <a16:creationId xmlns:a16="http://schemas.microsoft.com/office/drawing/2014/main" id="{D0056E58-14CB-4807-A62B-3E06BCEBF532}"/>
              </a:ext>
            </a:extLst>
          </p:cNvPr>
          <p:cNvSpPr>
            <a:spLocks noGrp="1"/>
          </p:cNvSpPr>
          <p:nvPr>
            <p:ph type="dt" sz="half" idx="6"/>
          </p:nvPr>
        </p:nvSpPr>
        <p:spPr/>
        <p:txBody>
          <a:bodyPr/>
          <a:lstStyle/>
          <a:p>
            <a:fld id="{2EE5B8DB-B91C-495E-9C71-A8A6F8739A78}" type="datetime2">
              <a:rPr lang="en-US" smtClean="0"/>
              <a:t>Monday, August 26, 2019</a:t>
            </a:fld>
            <a:endParaRPr lang="en-US" dirty="0"/>
          </a:p>
        </p:txBody>
      </p:sp>
      <p:sp>
        <p:nvSpPr>
          <p:cNvPr id="5" name="Slide Number Placeholder 4">
            <a:extLst>
              <a:ext uri="{FF2B5EF4-FFF2-40B4-BE49-F238E27FC236}">
                <a16:creationId xmlns:a16="http://schemas.microsoft.com/office/drawing/2014/main" id="{DD9B6715-D9BA-4042-BBB7-DDEFF1CE03CA}"/>
              </a:ext>
            </a:extLst>
          </p:cNvPr>
          <p:cNvSpPr>
            <a:spLocks noGrp="1"/>
          </p:cNvSpPr>
          <p:nvPr>
            <p:ph type="sldNum" sz="quarter" idx="7"/>
          </p:nvPr>
        </p:nvSpPr>
        <p:spPr/>
        <p:txBody>
          <a:bodyPr/>
          <a:lstStyle/>
          <a:p>
            <a:pPr marL="25400">
              <a:lnSpc>
                <a:spcPts val="1664"/>
              </a:lnSpc>
            </a:pPr>
            <a:fld id="{81D60167-4931-47E6-BA6A-407CBD079E47}" type="slidenum">
              <a:rPr lang="en-IN" smtClean="0"/>
              <a:t>70</a:t>
            </a:fld>
            <a:endParaRPr lang="en-IN" dirty="0"/>
          </a:p>
        </p:txBody>
      </p:sp>
      <p:pic>
        <p:nvPicPr>
          <p:cNvPr id="6" name="Picture 5">
            <a:extLst>
              <a:ext uri="{FF2B5EF4-FFF2-40B4-BE49-F238E27FC236}">
                <a16:creationId xmlns:a16="http://schemas.microsoft.com/office/drawing/2014/main" id="{66CDE8D2-683C-429D-864F-9C7CD94C91FA}"/>
              </a:ext>
            </a:extLst>
          </p:cNvPr>
          <p:cNvPicPr>
            <a:picLocks noChangeAspect="1"/>
          </p:cNvPicPr>
          <p:nvPr/>
        </p:nvPicPr>
        <p:blipFill>
          <a:blip r:embed="rId2"/>
          <a:stretch>
            <a:fillRect/>
          </a:stretch>
        </p:blipFill>
        <p:spPr>
          <a:xfrm>
            <a:off x="569232" y="1237503"/>
            <a:ext cx="7755229" cy="2573053"/>
          </a:xfrm>
          <a:prstGeom prst="rect">
            <a:avLst/>
          </a:prstGeom>
        </p:spPr>
      </p:pic>
    </p:spTree>
    <p:extLst>
      <p:ext uri="{BB962C8B-B14F-4D97-AF65-F5344CB8AC3E}">
        <p14:creationId xmlns:p14="http://schemas.microsoft.com/office/powerpoint/2010/main" val="2668809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A85EF-BA38-4993-8B29-BD0AED77652D}"/>
              </a:ext>
            </a:extLst>
          </p:cNvPr>
          <p:cNvSpPr>
            <a:spLocks noGrp="1"/>
          </p:cNvSpPr>
          <p:nvPr>
            <p:ph type="title"/>
          </p:nvPr>
        </p:nvSpPr>
        <p:spPr/>
        <p:txBody>
          <a:bodyPr/>
          <a:lstStyle/>
          <a:p>
            <a:r>
              <a:rPr lang="en-IN" dirty="0"/>
              <a:t>Cloud Architecture</a:t>
            </a:r>
          </a:p>
        </p:txBody>
      </p:sp>
      <p:sp>
        <p:nvSpPr>
          <p:cNvPr id="3" name="Text Placeholder 2">
            <a:extLst>
              <a:ext uri="{FF2B5EF4-FFF2-40B4-BE49-F238E27FC236}">
                <a16:creationId xmlns:a16="http://schemas.microsoft.com/office/drawing/2014/main" id="{EB4A6C67-40F5-4638-8100-7083A0BF15A6}"/>
              </a:ext>
            </a:extLst>
          </p:cNvPr>
          <p:cNvSpPr>
            <a:spLocks noGrp="1"/>
          </p:cNvSpPr>
          <p:nvPr>
            <p:ph type="body" idx="1"/>
          </p:nvPr>
        </p:nvSpPr>
        <p:spPr/>
        <p:txBody>
          <a:bodyPr/>
          <a:lstStyle/>
          <a:p>
            <a:endParaRPr lang="en-IN"/>
          </a:p>
        </p:txBody>
      </p:sp>
      <p:sp>
        <p:nvSpPr>
          <p:cNvPr id="4" name="Date Placeholder 3">
            <a:extLst>
              <a:ext uri="{FF2B5EF4-FFF2-40B4-BE49-F238E27FC236}">
                <a16:creationId xmlns:a16="http://schemas.microsoft.com/office/drawing/2014/main" id="{F0BF4E47-EE5F-4976-99A3-58792CC7B33B}"/>
              </a:ext>
            </a:extLst>
          </p:cNvPr>
          <p:cNvSpPr>
            <a:spLocks noGrp="1"/>
          </p:cNvSpPr>
          <p:nvPr>
            <p:ph type="dt" sz="half" idx="6"/>
          </p:nvPr>
        </p:nvSpPr>
        <p:spPr/>
        <p:txBody>
          <a:bodyPr/>
          <a:lstStyle/>
          <a:p>
            <a:fld id="{EEE29B32-576B-4899-91D6-A7BD6B751105}" type="datetime2">
              <a:rPr lang="en-US" smtClean="0"/>
              <a:t>Monday, August 26, 2019</a:t>
            </a:fld>
            <a:endParaRPr lang="en-US" dirty="0"/>
          </a:p>
        </p:txBody>
      </p:sp>
      <p:pic>
        <p:nvPicPr>
          <p:cNvPr id="5" name="Picture 4">
            <a:extLst>
              <a:ext uri="{FF2B5EF4-FFF2-40B4-BE49-F238E27FC236}">
                <a16:creationId xmlns:a16="http://schemas.microsoft.com/office/drawing/2014/main" id="{96A07245-E0C0-44FD-B6E7-7B584F8472DE}"/>
              </a:ext>
            </a:extLst>
          </p:cNvPr>
          <p:cNvPicPr>
            <a:picLocks noChangeAspect="1"/>
          </p:cNvPicPr>
          <p:nvPr/>
        </p:nvPicPr>
        <p:blipFill>
          <a:blip r:embed="rId2"/>
          <a:stretch>
            <a:fillRect/>
          </a:stretch>
        </p:blipFill>
        <p:spPr>
          <a:xfrm>
            <a:off x="1298955" y="980302"/>
            <a:ext cx="6877891" cy="5628587"/>
          </a:xfrm>
          <a:prstGeom prst="rect">
            <a:avLst/>
          </a:prstGeom>
        </p:spPr>
      </p:pic>
      <p:sp>
        <p:nvSpPr>
          <p:cNvPr id="6" name="Slide Number Placeholder 5">
            <a:extLst>
              <a:ext uri="{FF2B5EF4-FFF2-40B4-BE49-F238E27FC236}">
                <a16:creationId xmlns:a16="http://schemas.microsoft.com/office/drawing/2014/main" id="{3746C031-B919-40CA-BB55-F0B68810AAC2}"/>
              </a:ext>
            </a:extLst>
          </p:cNvPr>
          <p:cNvSpPr>
            <a:spLocks noGrp="1"/>
          </p:cNvSpPr>
          <p:nvPr>
            <p:ph type="sldNum" sz="quarter" idx="7"/>
          </p:nvPr>
        </p:nvSpPr>
        <p:spPr/>
        <p:txBody>
          <a:bodyPr/>
          <a:lstStyle/>
          <a:p>
            <a:pPr marL="25400">
              <a:lnSpc>
                <a:spcPts val="1664"/>
              </a:lnSpc>
            </a:pPr>
            <a:fld id="{81D60167-4931-47E6-BA6A-407CBD079E47}" type="slidenum">
              <a:rPr lang="en-IN" smtClean="0"/>
              <a:t>71</a:t>
            </a:fld>
            <a:endParaRPr lang="en-IN" dirty="0"/>
          </a:p>
        </p:txBody>
      </p:sp>
    </p:spTree>
    <p:extLst>
      <p:ext uri="{BB962C8B-B14F-4D97-AF65-F5344CB8AC3E}">
        <p14:creationId xmlns:p14="http://schemas.microsoft.com/office/powerpoint/2010/main" val="420082822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55575" y="332651"/>
            <a:ext cx="8736965" cy="618236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46304" y="6210300"/>
            <a:ext cx="457200" cy="457200"/>
          </a:xfrm>
          <a:custGeom>
            <a:avLst/>
            <a:gdLst/>
            <a:ahLst/>
            <a:cxnLst/>
            <a:rect l="l" t="t" r="r" b="b"/>
            <a:pathLst>
              <a:path w="457200" h="457200">
                <a:moveTo>
                  <a:pt x="228600" y="0"/>
                </a:moveTo>
                <a:lnTo>
                  <a:pt x="182529" y="4644"/>
                </a:lnTo>
                <a:lnTo>
                  <a:pt x="139619" y="17964"/>
                </a:lnTo>
                <a:lnTo>
                  <a:pt x="100788" y="39041"/>
                </a:lnTo>
                <a:lnTo>
                  <a:pt x="66955" y="66955"/>
                </a:lnTo>
                <a:lnTo>
                  <a:pt x="39041" y="100788"/>
                </a:lnTo>
                <a:lnTo>
                  <a:pt x="17964" y="139619"/>
                </a:lnTo>
                <a:lnTo>
                  <a:pt x="4644" y="182529"/>
                </a:lnTo>
                <a:lnTo>
                  <a:pt x="0" y="228600"/>
                </a:lnTo>
                <a:lnTo>
                  <a:pt x="4644" y="274670"/>
                </a:lnTo>
                <a:lnTo>
                  <a:pt x="17964" y="317580"/>
                </a:lnTo>
                <a:lnTo>
                  <a:pt x="39041" y="356411"/>
                </a:lnTo>
                <a:lnTo>
                  <a:pt x="66955" y="390244"/>
                </a:lnTo>
                <a:lnTo>
                  <a:pt x="100788" y="418158"/>
                </a:lnTo>
                <a:lnTo>
                  <a:pt x="139619" y="439235"/>
                </a:lnTo>
                <a:lnTo>
                  <a:pt x="182529" y="452555"/>
                </a:lnTo>
                <a:lnTo>
                  <a:pt x="228600" y="457200"/>
                </a:lnTo>
                <a:lnTo>
                  <a:pt x="274670" y="452555"/>
                </a:lnTo>
                <a:lnTo>
                  <a:pt x="317580" y="439235"/>
                </a:lnTo>
                <a:lnTo>
                  <a:pt x="356411" y="418158"/>
                </a:lnTo>
                <a:lnTo>
                  <a:pt x="390244" y="390244"/>
                </a:lnTo>
                <a:lnTo>
                  <a:pt x="418158" y="356411"/>
                </a:lnTo>
                <a:lnTo>
                  <a:pt x="439235" y="317580"/>
                </a:lnTo>
                <a:lnTo>
                  <a:pt x="452555" y="274670"/>
                </a:lnTo>
                <a:lnTo>
                  <a:pt x="457200" y="228600"/>
                </a:lnTo>
                <a:lnTo>
                  <a:pt x="452555" y="182529"/>
                </a:lnTo>
                <a:lnTo>
                  <a:pt x="439235" y="139619"/>
                </a:lnTo>
                <a:lnTo>
                  <a:pt x="418158" y="100788"/>
                </a:lnTo>
                <a:lnTo>
                  <a:pt x="390244" y="66955"/>
                </a:lnTo>
                <a:lnTo>
                  <a:pt x="356411" y="39041"/>
                </a:lnTo>
                <a:lnTo>
                  <a:pt x="317580" y="17964"/>
                </a:lnTo>
                <a:lnTo>
                  <a:pt x="274670" y="4644"/>
                </a:lnTo>
                <a:lnTo>
                  <a:pt x="228600" y="0"/>
                </a:lnTo>
                <a:close/>
              </a:path>
            </a:pathLst>
          </a:custGeom>
          <a:solidFill>
            <a:srgbClr val="D24717"/>
          </a:solidFill>
        </p:spPr>
        <p:txBody>
          <a:bodyPr wrap="square" lIns="0" tIns="0" rIns="0" bIns="0" rtlCol="0"/>
          <a:lstStyle/>
          <a:p>
            <a:endParaRPr/>
          </a:p>
        </p:txBody>
      </p:sp>
      <p:sp>
        <p:nvSpPr>
          <p:cNvPr id="6" name="Date Placeholder 5">
            <a:extLst>
              <a:ext uri="{FF2B5EF4-FFF2-40B4-BE49-F238E27FC236}">
                <a16:creationId xmlns:a16="http://schemas.microsoft.com/office/drawing/2014/main" id="{29EF877E-C17F-48D6-B9CF-F6E1A4FDA757}"/>
              </a:ext>
            </a:extLst>
          </p:cNvPr>
          <p:cNvSpPr>
            <a:spLocks noGrp="1"/>
          </p:cNvSpPr>
          <p:nvPr>
            <p:ph type="dt" sz="half" idx="6"/>
          </p:nvPr>
        </p:nvSpPr>
        <p:spPr>
          <a:xfrm>
            <a:off x="1143000" y="6326501"/>
            <a:ext cx="2971800" cy="198848"/>
          </a:xfrm>
        </p:spPr>
        <p:txBody>
          <a:bodyPr/>
          <a:lstStyle/>
          <a:p>
            <a:fld id="{C0DC9DE7-2908-456F-BAE2-718ACFFD60C8}" type="datetime2">
              <a:rPr lang="en-US" smtClean="0"/>
              <a:t>Monday, August 26, 2019</a:t>
            </a:fld>
            <a:endParaRPr lang="en-US" dirty="0"/>
          </a:p>
        </p:txBody>
      </p:sp>
      <p:sp>
        <p:nvSpPr>
          <p:cNvPr id="4" name="Slide Number Placeholder 3">
            <a:extLst>
              <a:ext uri="{FF2B5EF4-FFF2-40B4-BE49-F238E27FC236}">
                <a16:creationId xmlns:a16="http://schemas.microsoft.com/office/drawing/2014/main" id="{CF1E989F-492C-42FB-95EC-98935BAD33EB}"/>
              </a:ext>
            </a:extLst>
          </p:cNvPr>
          <p:cNvSpPr>
            <a:spLocks noGrp="1"/>
          </p:cNvSpPr>
          <p:nvPr>
            <p:ph type="sldNum" sz="quarter" idx="7"/>
          </p:nvPr>
        </p:nvSpPr>
        <p:spPr/>
        <p:txBody>
          <a:bodyPr/>
          <a:lstStyle/>
          <a:p>
            <a:pPr marL="25400">
              <a:lnSpc>
                <a:spcPts val="1664"/>
              </a:lnSpc>
            </a:pPr>
            <a:fld id="{81D60167-4931-47E6-BA6A-407CBD079E47}" type="slidenum">
              <a:rPr lang="en-IN" smtClean="0"/>
              <a:t>72</a:t>
            </a:fld>
            <a:endParaRPr lang="en-IN" dirty="0"/>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115170"/>
            <a:ext cx="8001000" cy="483783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46304" y="6210300"/>
            <a:ext cx="457200" cy="457200"/>
          </a:xfrm>
          <a:custGeom>
            <a:avLst/>
            <a:gdLst/>
            <a:ahLst/>
            <a:cxnLst/>
            <a:rect l="l" t="t" r="r" b="b"/>
            <a:pathLst>
              <a:path w="457200" h="457200">
                <a:moveTo>
                  <a:pt x="228600" y="0"/>
                </a:moveTo>
                <a:lnTo>
                  <a:pt x="182529" y="4644"/>
                </a:lnTo>
                <a:lnTo>
                  <a:pt x="139619" y="17964"/>
                </a:lnTo>
                <a:lnTo>
                  <a:pt x="100788" y="39041"/>
                </a:lnTo>
                <a:lnTo>
                  <a:pt x="66955" y="66955"/>
                </a:lnTo>
                <a:lnTo>
                  <a:pt x="39041" y="100788"/>
                </a:lnTo>
                <a:lnTo>
                  <a:pt x="17964" y="139619"/>
                </a:lnTo>
                <a:lnTo>
                  <a:pt x="4644" y="182529"/>
                </a:lnTo>
                <a:lnTo>
                  <a:pt x="0" y="228600"/>
                </a:lnTo>
                <a:lnTo>
                  <a:pt x="4644" y="274670"/>
                </a:lnTo>
                <a:lnTo>
                  <a:pt x="17964" y="317580"/>
                </a:lnTo>
                <a:lnTo>
                  <a:pt x="39041" y="356411"/>
                </a:lnTo>
                <a:lnTo>
                  <a:pt x="66955" y="390244"/>
                </a:lnTo>
                <a:lnTo>
                  <a:pt x="100788" y="418158"/>
                </a:lnTo>
                <a:lnTo>
                  <a:pt x="139619" y="439235"/>
                </a:lnTo>
                <a:lnTo>
                  <a:pt x="182529" y="452555"/>
                </a:lnTo>
                <a:lnTo>
                  <a:pt x="228600" y="457200"/>
                </a:lnTo>
                <a:lnTo>
                  <a:pt x="274670" y="452555"/>
                </a:lnTo>
                <a:lnTo>
                  <a:pt x="317580" y="439235"/>
                </a:lnTo>
                <a:lnTo>
                  <a:pt x="356411" y="418158"/>
                </a:lnTo>
                <a:lnTo>
                  <a:pt x="390244" y="390244"/>
                </a:lnTo>
                <a:lnTo>
                  <a:pt x="418158" y="356411"/>
                </a:lnTo>
                <a:lnTo>
                  <a:pt x="439235" y="317580"/>
                </a:lnTo>
                <a:lnTo>
                  <a:pt x="452555" y="274670"/>
                </a:lnTo>
                <a:lnTo>
                  <a:pt x="457200" y="228600"/>
                </a:lnTo>
                <a:lnTo>
                  <a:pt x="452555" y="182529"/>
                </a:lnTo>
                <a:lnTo>
                  <a:pt x="439235" y="139619"/>
                </a:lnTo>
                <a:lnTo>
                  <a:pt x="418158" y="100788"/>
                </a:lnTo>
                <a:lnTo>
                  <a:pt x="390244" y="66955"/>
                </a:lnTo>
                <a:lnTo>
                  <a:pt x="356411" y="39041"/>
                </a:lnTo>
                <a:lnTo>
                  <a:pt x="317580" y="17964"/>
                </a:lnTo>
                <a:lnTo>
                  <a:pt x="274670" y="4644"/>
                </a:lnTo>
                <a:lnTo>
                  <a:pt x="228600" y="0"/>
                </a:lnTo>
                <a:close/>
              </a:path>
            </a:pathLst>
          </a:custGeom>
          <a:solidFill>
            <a:srgbClr val="D24717"/>
          </a:solidFill>
        </p:spPr>
        <p:txBody>
          <a:bodyPr wrap="square" lIns="0" tIns="0" rIns="0" bIns="0" rtlCol="0"/>
          <a:lstStyle/>
          <a:p>
            <a:endParaRPr/>
          </a:p>
        </p:txBody>
      </p:sp>
      <p:sp>
        <p:nvSpPr>
          <p:cNvPr id="6" name="Date Placeholder 5">
            <a:extLst>
              <a:ext uri="{FF2B5EF4-FFF2-40B4-BE49-F238E27FC236}">
                <a16:creationId xmlns:a16="http://schemas.microsoft.com/office/drawing/2014/main" id="{BD732141-7BBD-4EDF-A7AE-102C6620951F}"/>
              </a:ext>
            </a:extLst>
          </p:cNvPr>
          <p:cNvSpPr>
            <a:spLocks noGrp="1"/>
          </p:cNvSpPr>
          <p:nvPr>
            <p:ph type="dt" sz="half" idx="6"/>
          </p:nvPr>
        </p:nvSpPr>
        <p:spPr/>
        <p:txBody>
          <a:bodyPr/>
          <a:lstStyle/>
          <a:p>
            <a:fld id="{5A892152-0695-4AC8-AAFC-D1F9566AB58C}" type="datetime2">
              <a:rPr lang="en-US" smtClean="0"/>
              <a:t>Monday, August 26, 2019</a:t>
            </a:fld>
            <a:endParaRPr lang="en-US"/>
          </a:p>
        </p:txBody>
      </p:sp>
      <p:pic>
        <p:nvPicPr>
          <p:cNvPr id="4" name="Picture 3">
            <a:extLst>
              <a:ext uri="{FF2B5EF4-FFF2-40B4-BE49-F238E27FC236}">
                <a16:creationId xmlns:a16="http://schemas.microsoft.com/office/drawing/2014/main" id="{16880E14-195A-41FC-953A-42DF8538FE8E}"/>
              </a:ext>
            </a:extLst>
          </p:cNvPr>
          <p:cNvPicPr>
            <a:picLocks noChangeAspect="1"/>
          </p:cNvPicPr>
          <p:nvPr/>
        </p:nvPicPr>
        <p:blipFill>
          <a:blip r:embed="rId3"/>
          <a:stretch>
            <a:fillRect/>
          </a:stretch>
        </p:blipFill>
        <p:spPr>
          <a:xfrm>
            <a:off x="3429000" y="4696878"/>
            <a:ext cx="5539388" cy="1911163"/>
          </a:xfrm>
          <a:prstGeom prst="rect">
            <a:avLst/>
          </a:prstGeom>
        </p:spPr>
      </p:pic>
      <p:sp>
        <p:nvSpPr>
          <p:cNvPr id="5" name="Slide Number Placeholder 4">
            <a:extLst>
              <a:ext uri="{FF2B5EF4-FFF2-40B4-BE49-F238E27FC236}">
                <a16:creationId xmlns:a16="http://schemas.microsoft.com/office/drawing/2014/main" id="{8C9A2366-533D-4166-8135-2C8FD8D0D5FC}"/>
              </a:ext>
            </a:extLst>
          </p:cNvPr>
          <p:cNvSpPr>
            <a:spLocks noGrp="1"/>
          </p:cNvSpPr>
          <p:nvPr>
            <p:ph type="sldNum" sz="quarter" idx="7"/>
          </p:nvPr>
        </p:nvSpPr>
        <p:spPr/>
        <p:txBody>
          <a:bodyPr/>
          <a:lstStyle/>
          <a:p>
            <a:pPr marL="25400">
              <a:lnSpc>
                <a:spcPts val="1664"/>
              </a:lnSpc>
            </a:pPr>
            <a:fld id="{81D60167-4931-47E6-BA6A-407CBD079E47}" type="slidenum">
              <a:rPr lang="en-IN" smtClean="0"/>
              <a:t>73</a:t>
            </a:fld>
            <a:endParaRPr lang="en-IN" dirty="0"/>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93444" y="688974"/>
            <a:ext cx="3187700" cy="635000"/>
          </a:xfrm>
          <a:prstGeom prst="rect">
            <a:avLst/>
          </a:prstGeom>
        </p:spPr>
        <p:txBody>
          <a:bodyPr vert="horz" wrap="square" lIns="0" tIns="12065" rIns="0" bIns="0" rtlCol="0">
            <a:spAutoFit/>
          </a:bodyPr>
          <a:lstStyle/>
          <a:p>
            <a:pPr marL="12700">
              <a:lnSpc>
                <a:spcPct val="100000"/>
              </a:lnSpc>
              <a:spcBef>
                <a:spcPts val="95"/>
              </a:spcBef>
            </a:pPr>
            <a:r>
              <a:rPr spc="-30" dirty="0">
                <a:solidFill>
                  <a:srgbClr val="696363"/>
                </a:solidFill>
              </a:rPr>
              <a:t>Market</a:t>
            </a:r>
            <a:r>
              <a:rPr spc="-60" dirty="0">
                <a:solidFill>
                  <a:srgbClr val="696363"/>
                </a:solidFill>
              </a:rPr>
              <a:t> </a:t>
            </a:r>
            <a:r>
              <a:rPr spc="-25" dirty="0">
                <a:solidFill>
                  <a:srgbClr val="696363"/>
                </a:solidFill>
              </a:rPr>
              <a:t>Players</a:t>
            </a:r>
          </a:p>
        </p:txBody>
      </p:sp>
      <p:sp>
        <p:nvSpPr>
          <p:cNvPr id="3" name="object 3"/>
          <p:cNvSpPr/>
          <p:nvPr/>
        </p:nvSpPr>
        <p:spPr>
          <a:xfrm>
            <a:off x="1166138" y="1711496"/>
            <a:ext cx="6738292" cy="4286075"/>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146304" y="6210300"/>
            <a:ext cx="457200" cy="457200"/>
          </a:xfrm>
          <a:custGeom>
            <a:avLst/>
            <a:gdLst/>
            <a:ahLst/>
            <a:cxnLst/>
            <a:rect l="l" t="t" r="r" b="b"/>
            <a:pathLst>
              <a:path w="457200" h="457200">
                <a:moveTo>
                  <a:pt x="228600" y="0"/>
                </a:moveTo>
                <a:lnTo>
                  <a:pt x="182529" y="4644"/>
                </a:lnTo>
                <a:lnTo>
                  <a:pt x="139619" y="17964"/>
                </a:lnTo>
                <a:lnTo>
                  <a:pt x="100788" y="39041"/>
                </a:lnTo>
                <a:lnTo>
                  <a:pt x="66955" y="66955"/>
                </a:lnTo>
                <a:lnTo>
                  <a:pt x="39041" y="100788"/>
                </a:lnTo>
                <a:lnTo>
                  <a:pt x="17964" y="139619"/>
                </a:lnTo>
                <a:lnTo>
                  <a:pt x="4644" y="182529"/>
                </a:lnTo>
                <a:lnTo>
                  <a:pt x="0" y="228600"/>
                </a:lnTo>
                <a:lnTo>
                  <a:pt x="4644" y="274670"/>
                </a:lnTo>
                <a:lnTo>
                  <a:pt x="17964" y="317580"/>
                </a:lnTo>
                <a:lnTo>
                  <a:pt x="39041" y="356411"/>
                </a:lnTo>
                <a:lnTo>
                  <a:pt x="66955" y="390244"/>
                </a:lnTo>
                <a:lnTo>
                  <a:pt x="100788" y="418158"/>
                </a:lnTo>
                <a:lnTo>
                  <a:pt x="139619" y="439235"/>
                </a:lnTo>
                <a:lnTo>
                  <a:pt x="182529" y="452555"/>
                </a:lnTo>
                <a:lnTo>
                  <a:pt x="228600" y="457200"/>
                </a:lnTo>
                <a:lnTo>
                  <a:pt x="274670" y="452555"/>
                </a:lnTo>
                <a:lnTo>
                  <a:pt x="317580" y="439235"/>
                </a:lnTo>
                <a:lnTo>
                  <a:pt x="356411" y="418158"/>
                </a:lnTo>
                <a:lnTo>
                  <a:pt x="390244" y="390244"/>
                </a:lnTo>
                <a:lnTo>
                  <a:pt x="418158" y="356411"/>
                </a:lnTo>
                <a:lnTo>
                  <a:pt x="439235" y="317580"/>
                </a:lnTo>
                <a:lnTo>
                  <a:pt x="452555" y="274670"/>
                </a:lnTo>
                <a:lnTo>
                  <a:pt x="457200" y="228600"/>
                </a:lnTo>
                <a:lnTo>
                  <a:pt x="452555" y="182529"/>
                </a:lnTo>
                <a:lnTo>
                  <a:pt x="439235" y="139619"/>
                </a:lnTo>
                <a:lnTo>
                  <a:pt x="418158" y="100788"/>
                </a:lnTo>
                <a:lnTo>
                  <a:pt x="390244" y="66955"/>
                </a:lnTo>
                <a:lnTo>
                  <a:pt x="356411" y="39041"/>
                </a:lnTo>
                <a:lnTo>
                  <a:pt x="317580" y="17964"/>
                </a:lnTo>
                <a:lnTo>
                  <a:pt x="274670" y="4644"/>
                </a:lnTo>
                <a:lnTo>
                  <a:pt x="228600" y="0"/>
                </a:lnTo>
                <a:close/>
              </a:path>
            </a:pathLst>
          </a:custGeom>
          <a:solidFill>
            <a:srgbClr val="D24717"/>
          </a:solidFill>
        </p:spPr>
        <p:txBody>
          <a:bodyPr wrap="square" lIns="0" tIns="0" rIns="0" bIns="0" rtlCol="0"/>
          <a:lstStyle/>
          <a:p>
            <a:endParaRPr/>
          </a:p>
        </p:txBody>
      </p:sp>
      <p:sp>
        <p:nvSpPr>
          <p:cNvPr id="7" name="Date Placeholder 6">
            <a:extLst>
              <a:ext uri="{FF2B5EF4-FFF2-40B4-BE49-F238E27FC236}">
                <a16:creationId xmlns:a16="http://schemas.microsoft.com/office/drawing/2014/main" id="{D6C9B5CF-C5E0-4BD7-B47B-7370FAB80635}"/>
              </a:ext>
            </a:extLst>
          </p:cNvPr>
          <p:cNvSpPr>
            <a:spLocks noGrp="1"/>
          </p:cNvSpPr>
          <p:nvPr>
            <p:ph type="dt" sz="half" idx="6"/>
          </p:nvPr>
        </p:nvSpPr>
        <p:spPr/>
        <p:txBody>
          <a:bodyPr/>
          <a:lstStyle/>
          <a:p>
            <a:fld id="{E16075FF-CB26-442E-8F9D-31A6FE4FF47D}" type="datetime2">
              <a:rPr lang="en-US" smtClean="0"/>
              <a:t>Monday, August 26, 2019</a:t>
            </a:fld>
            <a:endParaRPr lang="en-US"/>
          </a:p>
        </p:txBody>
      </p:sp>
      <p:sp>
        <p:nvSpPr>
          <p:cNvPr id="5" name="Slide Number Placeholder 4">
            <a:extLst>
              <a:ext uri="{FF2B5EF4-FFF2-40B4-BE49-F238E27FC236}">
                <a16:creationId xmlns:a16="http://schemas.microsoft.com/office/drawing/2014/main" id="{8BF8ED02-E18A-42AB-A73C-2B46076D56A3}"/>
              </a:ext>
            </a:extLst>
          </p:cNvPr>
          <p:cNvSpPr>
            <a:spLocks noGrp="1"/>
          </p:cNvSpPr>
          <p:nvPr>
            <p:ph type="sldNum" sz="quarter" idx="7"/>
          </p:nvPr>
        </p:nvSpPr>
        <p:spPr/>
        <p:txBody>
          <a:bodyPr/>
          <a:lstStyle/>
          <a:p>
            <a:pPr marL="25400">
              <a:lnSpc>
                <a:spcPts val="1664"/>
              </a:lnSpc>
            </a:pPr>
            <a:fld id="{81D60167-4931-47E6-BA6A-407CBD079E47}" type="slidenum">
              <a:rPr lang="en-IN" smtClean="0"/>
              <a:t>74</a:t>
            </a:fld>
            <a:endParaRPr lang="en-IN" dirty="0"/>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83564" y="583895"/>
            <a:ext cx="7991094" cy="586994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46304" y="6210300"/>
            <a:ext cx="457200" cy="457200"/>
          </a:xfrm>
          <a:custGeom>
            <a:avLst/>
            <a:gdLst/>
            <a:ahLst/>
            <a:cxnLst/>
            <a:rect l="l" t="t" r="r" b="b"/>
            <a:pathLst>
              <a:path w="457200" h="457200">
                <a:moveTo>
                  <a:pt x="228600" y="0"/>
                </a:moveTo>
                <a:lnTo>
                  <a:pt x="182529" y="4644"/>
                </a:lnTo>
                <a:lnTo>
                  <a:pt x="139619" y="17964"/>
                </a:lnTo>
                <a:lnTo>
                  <a:pt x="100788" y="39041"/>
                </a:lnTo>
                <a:lnTo>
                  <a:pt x="66955" y="66955"/>
                </a:lnTo>
                <a:lnTo>
                  <a:pt x="39041" y="100788"/>
                </a:lnTo>
                <a:lnTo>
                  <a:pt x="17964" y="139619"/>
                </a:lnTo>
                <a:lnTo>
                  <a:pt x="4644" y="182529"/>
                </a:lnTo>
                <a:lnTo>
                  <a:pt x="0" y="228600"/>
                </a:lnTo>
                <a:lnTo>
                  <a:pt x="4644" y="274670"/>
                </a:lnTo>
                <a:lnTo>
                  <a:pt x="17964" y="317580"/>
                </a:lnTo>
                <a:lnTo>
                  <a:pt x="39041" y="356411"/>
                </a:lnTo>
                <a:lnTo>
                  <a:pt x="66955" y="390244"/>
                </a:lnTo>
                <a:lnTo>
                  <a:pt x="100788" y="418158"/>
                </a:lnTo>
                <a:lnTo>
                  <a:pt x="139619" y="439235"/>
                </a:lnTo>
                <a:lnTo>
                  <a:pt x="182529" y="452555"/>
                </a:lnTo>
                <a:lnTo>
                  <a:pt x="228600" y="457200"/>
                </a:lnTo>
                <a:lnTo>
                  <a:pt x="274670" y="452555"/>
                </a:lnTo>
                <a:lnTo>
                  <a:pt x="317580" y="439235"/>
                </a:lnTo>
                <a:lnTo>
                  <a:pt x="356411" y="418158"/>
                </a:lnTo>
                <a:lnTo>
                  <a:pt x="390244" y="390244"/>
                </a:lnTo>
                <a:lnTo>
                  <a:pt x="418158" y="356411"/>
                </a:lnTo>
                <a:lnTo>
                  <a:pt x="439235" y="317580"/>
                </a:lnTo>
                <a:lnTo>
                  <a:pt x="452555" y="274670"/>
                </a:lnTo>
                <a:lnTo>
                  <a:pt x="457200" y="228600"/>
                </a:lnTo>
                <a:lnTo>
                  <a:pt x="452555" y="182529"/>
                </a:lnTo>
                <a:lnTo>
                  <a:pt x="439235" y="139619"/>
                </a:lnTo>
                <a:lnTo>
                  <a:pt x="418158" y="100788"/>
                </a:lnTo>
                <a:lnTo>
                  <a:pt x="390244" y="66955"/>
                </a:lnTo>
                <a:lnTo>
                  <a:pt x="356411" y="39041"/>
                </a:lnTo>
                <a:lnTo>
                  <a:pt x="317580" y="17964"/>
                </a:lnTo>
                <a:lnTo>
                  <a:pt x="274670" y="4644"/>
                </a:lnTo>
                <a:lnTo>
                  <a:pt x="228600" y="0"/>
                </a:lnTo>
                <a:close/>
              </a:path>
            </a:pathLst>
          </a:custGeom>
          <a:solidFill>
            <a:srgbClr val="D24717"/>
          </a:solidFill>
        </p:spPr>
        <p:txBody>
          <a:bodyPr wrap="square" lIns="0" tIns="0" rIns="0" bIns="0" rtlCol="0"/>
          <a:lstStyle/>
          <a:p>
            <a:endParaRPr/>
          </a:p>
        </p:txBody>
      </p:sp>
      <p:sp>
        <p:nvSpPr>
          <p:cNvPr id="6" name="Date Placeholder 5">
            <a:extLst>
              <a:ext uri="{FF2B5EF4-FFF2-40B4-BE49-F238E27FC236}">
                <a16:creationId xmlns:a16="http://schemas.microsoft.com/office/drawing/2014/main" id="{092951CB-B517-4298-A55E-00DB3A225A10}"/>
              </a:ext>
            </a:extLst>
          </p:cNvPr>
          <p:cNvSpPr>
            <a:spLocks noGrp="1"/>
          </p:cNvSpPr>
          <p:nvPr>
            <p:ph type="dt" sz="half" idx="6"/>
          </p:nvPr>
        </p:nvSpPr>
        <p:spPr/>
        <p:txBody>
          <a:bodyPr/>
          <a:lstStyle/>
          <a:p>
            <a:fld id="{2B5D6EB6-7FC8-499A-B046-25DC4EFB4CF8}" type="datetime2">
              <a:rPr lang="en-US" smtClean="0"/>
              <a:t>Monday, August 26, 2019</a:t>
            </a:fld>
            <a:endParaRPr lang="en-US"/>
          </a:p>
        </p:txBody>
      </p:sp>
      <p:sp>
        <p:nvSpPr>
          <p:cNvPr id="4" name="Slide Number Placeholder 3">
            <a:extLst>
              <a:ext uri="{FF2B5EF4-FFF2-40B4-BE49-F238E27FC236}">
                <a16:creationId xmlns:a16="http://schemas.microsoft.com/office/drawing/2014/main" id="{C9F144C9-CC8A-4996-8697-AF06E9B2A090}"/>
              </a:ext>
            </a:extLst>
          </p:cNvPr>
          <p:cNvSpPr>
            <a:spLocks noGrp="1"/>
          </p:cNvSpPr>
          <p:nvPr>
            <p:ph type="sldNum" sz="quarter" idx="7"/>
          </p:nvPr>
        </p:nvSpPr>
        <p:spPr/>
        <p:txBody>
          <a:bodyPr/>
          <a:lstStyle/>
          <a:p>
            <a:pPr marL="25400">
              <a:lnSpc>
                <a:spcPts val="1664"/>
              </a:lnSpc>
            </a:pPr>
            <a:fld id="{81D60167-4931-47E6-BA6A-407CBD079E47}" type="slidenum">
              <a:rPr lang="en-IN" smtClean="0"/>
              <a:t>75</a:t>
            </a:fld>
            <a:endParaRPr lang="en-IN" dirty="0"/>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top 10 cloud service providers 2018">
            <a:extLst>
              <a:ext uri="{FF2B5EF4-FFF2-40B4-BE49-F238E27FC236}">
                <a16:creationId xmlns:a16="http://schemas.microsoft.com/office/drawing/2014/main" id="{801AAA37-DBA8-4A32-A8D4-F2C5E4710A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914400"/>
            <a:ext cx="8762999" cy="5257799"/>
          </a:xfrm>
          <a:prstGeom prst="rect">
            <a:avLst/>
          </a:prstGeom>
          <a:noFill/>
          <a:extLst>
            <a:ext uri="{909E8E84-426E-40DD-AFC4-6F175D3DCCD1}">
              <a14:hiddenFill xmlns:a14="http://schemas.microsoft.com/office/drawing/2010/main">
                <a:solidFill>
                  <a:srgbClr val="FFFFFF"/>
                </a:solidFill>
              </a14:hiddenFill>
            </a:ext>
          </a:extLst>
        </p:spPr>
      </p:pic>
      <p:sp>
        <p:nvSpPr>
          <p:cNvPr id="2" name="object 2"/>
          <p:cNvSpPr/>
          <p:nvPr/>
        </p:nvSpPr>
        <p:spPr>
          <a:xfrm>
            <a:off x="402118" y="533400"/>
            <a:ext cx="7903682" cy="5793101"/>
          </a:xfrm>
          <a:prstGeom prst="rect">
            <a:avLst/>
          </a:prstGeom>
          <a:blipFill>
            <a:blip r:embed="rId4" cstate="print"/>
            <a:stretch>
              <a:fillRect/>
            </a:stretch>
          </a:blipFill>
        </p:spPr>
        <p:txBody>
          <a:bodyPr wrap="square" lIns="0" tIns="0" rIns="0" bIns="0" rtlCol="0"/>
          <a:lstStyle/>
          <a:p>
            <a:endParaRPr dirty="0"/>
          </a:p>
        </p:txBody>
      </p:sp>
      <p:sp>
        <p:nvSpPr>
          <p:cNvPr id="3" name="object 3"/>
          <p:cNvSpPr/>
          <p:nvPr/>
        </p:nvSpPr>
        <p:spPr>
          <a:xfrm>
            <a:off x="146304" y="6210300"/>
            <a:ext cx="457200" cy="457200"/>
          </a:xfrm>
          <a:custGeom>
            <a:avLst/>
            <a:gdLst/>
            <a:ahLst/>
            <a:cxnLst/>
            <a:rect l="l" t="t" r="r" b="b"/>
            <a:pathLst>
              <a:path w="457200" h="457200">
                <a:moveTo>
                  <a:pt x="228600" y="0"/>
                </a:moveTo>
                <a:lnTo>
                  <a:pt x="182529" y="4644"/>
                </a:lnTo>
                <a:lnTo>
                  <a:pt x="139619" y="17964"/>
                </a:lnTo>
                <a:lnTo>
                  <a:pt x="100788" y="39041"/>
                </a:lnTo>
                <a:lnTo>
                  <a:pt x="66955" y="66955"/>
                </a:lnTo>
                <a:lnTo>
                  <a:pt x="39041" y="100788"/>
                </a:lnTo>
                <a:lnTo>
                  <a:pt x="17964" y="139619"/>
                </a:lnTo>
                <a:lnTo>
                  <a:pt x="4644" y="182529"/>
                </a:lnTo>
                <a:lnTo>
                  <a:pt x="0" y="228600"/>
                </a:lnTo>
                <a:lnTo>
                  <a:pt x="4644" y="274670"/>
                </a:lnTo>
                <a:lnTo>
                  <a:pt x="17964" y="317580"/>
                </a:lnTo>
                <a:lnTo>
                  <a:pt x="39041" y="356411"/>
                </a:lnTo>
                <a:lnTo>
                  <a:pt x="66955" y="390244"/>
                </a:lnTo>
                <a:lnTo>
                  <a:pt x="100788" y="418158"/>
                </a:lnTo>
                <a:lnTo>
                  <a:pt x="139619" y="439235"/>
                </a:lnTo>
                <a:lnTo>
                  <a:pt x="182529" y="452555"/>
                </a:lnTo>
                <a:lnTo>
                  <a:pt x="228600" y="457200"/>
                </a:lnTo>
                <a:lnTo>
                  <a:pt x="274670" y="452555"/>
                </a:lnTo>
                <a:lnTo>
                  <a:pt x="317580" y="439235"/>
                </a:lnTo>
                <a:lnTo>
                  <a:pt x="356411" y="418158"/>
                </a:lnTo>
                <a:lnTo>
                  <a:pt x="390244" y="390244"/>
                </a:lnTo>
                <a:lnTo>
                  <a:pt x="418158" y="356411"/>
                </a:lnTo>
                <a:lnTo>
                  <a:pt x="439235" y="317580"/>
                </a:lnTo>
                <a:lnTo>
                  <a:pt x="452555" y="274670"/>
                </a:lnTo>
                <a:lnTo>
                  <a:pt x="457200" y="228600"/>
                </a:lnTo>
                <a:lnTo>
                  <a:pt x="452555" y="182529"/>
                </a:lnTo>
                <a:lnTo>
                  <a:pt x="439235" y="139619"/>
                </a:lnTo>
                <a:lnTo>
                  <a:pt x="418158" y="100788"/>
                </a:lnTo>
                <a:lnTo>
                  <a:pt x="390244" y="66955"/>
                </a:lnTo>
                <a:lnTo>
                  <a:pt x="356411" y="39041"/>
                </a:lnTo>
                <a:lnTo>
                  <a:pt x="317580" y="17964"/>
                </a:lnTo>
                <a:lnTo>
                  <a:pt x="274670" y="4644"/>
                </a:lnTo>
                <a:lnTo>
                  <a:pt x="228600" y="0"/>
                </a:lnTo>
                <a:close/>
              </a:path>
            </a:pathLst>
          </a:custGeom>
          <a:solidFill>
            <a:srgbClr val="D24717"/>
          </a:solidFill>
        </p:spPr>
        <p:txBody>
          <a:bodyPr wrap="square" lIns="0" tIns="0" rIns="0" bIns="0" rtlCol="0"/>
          <a:lstStyle/>
          <a:p>
            <a:endParaRPr/>
          </a:p>
        </p:txBody>
      </p:sp>
      <p:sp>
        <p:nvSpPr>
          <p:cNvPr id="6" name="Date Placeholder 5">
            <a:extLst>
              <a:ext uri="{FF2B5EF4-FFF2-40B4-BE49-F238E27FC236}">
                <a16:creationId xmlns:a16="http://schemas.microsoft.com/office/drawing/2014/main" id="{12CE3F89-8315-4669-8752-B6769F9E4EC3}"/>
              </a:ext>
            </a:extLst>
          </p:cNvPr>
          <p:cNvSpPr>
            <a:spLocks noGrp="1"/>
          </p:cNvSpPr>
          <p:nvPr>
            <p:ph type="dt" sz="half" idx="6"/>
          </p:nvPr>
        </p:nvSpPr>
        <p:spPr>
          <a:xfrm>
            <a:off x="1143000" y="6326501"/>
            <a:ext cx="2667000" cy="226698"/>
          </a:xfrm>
        </p:spPr>
        <p:txBody>
          <a:bodyPr/>
          <a:lstStyle/>
          <a:p>
            <a:fld id="{C34411F8-541B-4369-B191-1EDA7D1C0886}" type="datetime2">
              <a:rPr lang="en-US" smtClean="0"/>
              <a:t>Monday, August 26, 2019</a:t>
            </a:fld>
            <a:endParaRPr lang="en-US" dirty="0"/>
          </a:p>
        </p:txBody>
      </p:sp>
      <p:sp>
        <p:nvSpPr>
          <p:cNvPr id="4" name="Slide Number Placeholder 3">
            <a:extLst>
              <a:ext uri="{FF2B5EF4-FFF2-40B4-BE49-F238E27FC236}">
                <a16:creationId xmlns:a16="http://schemas.microsoft.com/office/drawing/2014/main" id="{5FC97534-B6D8-4D44-A19F-57509769989B}"/>
              </a:ext>
            </a:extLst>
          </p:cNvPr>
          <p:cNvSpPr>
            <a:spLocks noGrp="1"/>
          </p:cNvSpPr>
          <p:nvPr>
            <p:ph type="sldNum" sz="quarter" idx="7"/>
          </p:nvPr>
        </p:nvSpPr>
        <p:spPr/>
        <p:txBody>
          <a:bodyPr/>
          <a:lstStyle/>
          <a:p>
            <a:pPr marL="25400">
              <a:lnSpc>
                <a:spcPts val="1664"/>
              </a:lnSpc>
            </a:pPr>
            <a:fld id="{81D60167-4931-47E6-BA6A-407CBD079E47}" type="slidenum">
              <a:rPr lang="en-IN" smtClean="0"/>
              <a:t>76</a:t>
            </a:fld>
            <a:endParaRPr lang="en-I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56769AF-2E43-415B-A841-683EFCF593B5}"/>
              </a:ext>
            </a:extLst>
          </p:cNvPr>
          <p:cNvSpPr>
            <a:spLocks noGrp="1"/>
          </p:cNvSpPr>
          <p:nvPr>
            <p:ph type="dt" sz="half" idx="6"/>
          </p:nvPr>
        </p:nvSpPr>
        <p:spPr/>
        <p:txBody>
          <a:bodyPr/>
          <a:lstStyle/>
          <a:p>
            <a:fld id="{0D87C794-32AA-48E7-824A-B467E90CC546}" type="datetime2">
              <a:rPr lang="en-US" smtClean="0"/>
              <a:t>Monday, August 26, 2019</a:t>
            </a:fld>
            <a:endParaRPr lang="en-US"/>
          </a:p>
        </p:txBody>
      </p:sp>
      <p:sp>
        <p:nvSpPr>
          <p:cNvPr id="3" name="Text Placeholder 2">
            <a:extLst>
              <a:ext uri="{FF2B5EF4-FFF2-40B4-BE49-F238E27FC236}">
                <a16:creationId xmlns:a16="http://schemas.microsoft.com/office/drawing/2014/main" id="{F4EF049C-0A3C-4B11-AFD4-818C23FCB1C4}"/>
              </a:ext>
            </a:extLst>
          </p:cNvPr>
          <p:cNvSpPr>
            <a:spLocks noGrp="1"/>
          </p:cNvSpPr>
          <p:nvPr>
            <p:ph type="body" sz="quarter" idx="10"/>
          </p:nvPr>
        </p:nvSpPr>
        <p:spPr/>
        <p:txBody>
          <a:bodyPr/>
          <a:lstStyle/>
          <a:p>
            <a:endParaRPr lang="en-IN"/>
          </a:p>
        </p:txBody>
      </p:sp>
      <p:pic>
        <p:nvPicPr>
          <p:cNvPr id="1026" name="Picture 2">
            <a:extLst>
              <a:ext uri="{FF2B5EF4-FFF2-40B4-BE49-F238E27FC236}">
                <a16:creationId xmlns:a16="http://schemas.microsoft.com/office/drawing/2014/main" id="{293786F9-6971-4E3A-B097-B6AEC91ABF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0862" y="188599"/>
            <a:ext cx="6715125" cy="358430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04D30FD0-5379-4148-84D4-BD0DF7A55C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00200" y="3344760"/>
            <a:ext cx="6715125" cy="3409888"/>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465E03BC-C330-437E-8F84-D57D90012401}"/>
              </a:ext>
            </a:extLst>
          </p:cNvPr>
          <p:cNvSpPr>
            <a:spLocks noGrp="1"/>
          </p:cNvSpPr>
          <p:nvPr>
            <p:ph type="sldNum" sz="quarter" idx="7"/>
          </p:nvPr>
        </p:nvSpPr>
        <p:spPr/>
        <p:txBody>
          <a:bodyPr/>
          <a:lstStyle/>
          <a:p>
            <a:pPr marL="25400">
              <a:lnSpc>
                <a:spcPts val="1664"/>
              </a:lnSpc>
            </a:pPr>
            <a:fld id="{81D60167-4931-47E6-BA6A-407CBD079E47}" type="slidenum">
              <a:rPr lang="en-IN" smtClean="0"/>
              <a:t>77</a:t>
            </a:fld>
            <a:endParaRPr lang="en-IN" dirty="0"/>
          </a:p>
        </p:txBody>
      </p:sp>
    </p:spTree>
    <p:extLst>
      <p:ext uri="{BB962C8B-B14F-4D97-AF65-F5344CB8AC3E}">
        <p14:creationId xmlns:p14="http://schemas.microsoft.com/office/powerpoint/2010/main" val="3206926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93444" y="688974"/>
            <a:ext cx="6626859" cy="635000"/>
          </a:xfrm>
          <a:prstGeom prst="rect">
            <a:avLst/>
          </a:prstGeom>
        </p:spPr>
        <p:txBody>
          <a:bodyPr vert="horz" wrap="square" lIns="0" tIns="12065" rIns="0" bIns="0" rtlCol="0">
            <a:spAutoFit/>
          </a:bodyPr>
          <a:lstStyle/>
          <a:p>
            <a:pPr marL="12700">
              <a:lnSpc>
                <a:spcPct val="100000"/>
              </a:lnSpc>
              <a:spcBef>
                <a:spcPts val="95"/>
              </a:spcBef>
            </a:pPr>
            <a:r>
              <a:rPr spc="-15" dirty="0">
                <a:solidFill>
                  <a:srgbClr val="696363"/>
                </a:solidFill>
              </a:rPr>
              <a:t>Advantages </a:t>
            </a:r>
            <a:r>
              <a:rPr spc="-5" dirty="0">
                <a:solidFill>
                  <a:srgbClr val="696363"/>
                </a:solidFill>
              </a:rPr>
              <a:t>– </a:t>
            </a:r>
            <a:r>
              <a:rPr spc="-10" dirty="0">
                <a:solidFill>
                  <a:srgbClr val="696363"/>
                </a:solidFill>
              </a:rPr>
              <a:t>Business</a:t>
            </a:r>
            <a:r>
              <a:rPr spc="-20" dirty="0">
                <a:solidFill>
                  <a:srgbClr val="696363"/>
                </a:solidFill>
              </a:rPr>
              <a:t> </a:t>
            </a:r>
            <a:r>
              <a:rPr spc="-10" dirty="0">
                <a:solidFill>
                  <a:srgbClr val="696363"/>
                </a:solidFill>
              </a:rPr>
              <a:t>Drivers</a:t>
            </a:r>
          </a:p>
        </p:txBody>
      </p:sp>
      <p:sp>
        <p:nvSpPr>
          <p:cNvPr id="3" name="object 3"/>
          <p:cNvSpPr txBox="1"/>
          <p:nvPr/>
        </p:nvSpPr>
        <p:spPr>
          <a:xfrm>
            <a:off x="993444" y="1358239"/>
            <a:ext cx="7464756" cy="4490973"/>
          </a:xfrm>
          <a:prstGeom prst="rect">
            <a:avLst/>
          </a:prstGeom>
        </p:spPr>
        <p:txBody>
          <a:bodyPr vert="horz" wrap="square" lIns="0" tIns="88900" rIns="0" bIns="0" rtlCol="0">
            <a:spAutoFit/>
          </a:bodyPr>
          <a:lstStyle/>
          <a:p>
            <a:pPr marL="286385" indent="-274320">
              <a:lnSpc>
                <a:spcPct val="100000"/>
              </a:lnSpc>
              <a:spcBef>
                <a:spcPts val="700"/>
              </a:spcBef>
              <a:buClr>
                <a:srgbClr val="D24717"/>
              </a:buClr>
              <a:buSzPct val="84615"/>
              <a:buFont typeface="Wingdings 2"/>
              <a:buChar char=""/>
              <a:tabLst>
                <a:tab pos="287020" algn="l"/>
              </a:tabLst>
            </a:pPr>
            <a:r>
              <a:rPr sz="3200" spc="-5" dirty="0">
                <a:latin typeface="Perpetua"/>
                <a:cs typeface="Perpetua"/>
              </a:rPr>
              <a:t>Scalability </a:t>
            </a:r>
            <a:r>
              <a:rPr sz="3200" dirty="0">
                <a:latin typeface="Perpetua"/>
                <a:cs typeface="Perpetua"/>
              </a:rPr>
              <a:t>– </a:t>
            </a:r>
            <a:r>
              <a:rPr sz="3200" spc="-5" dirty="0">
                <a:latin typeface="Perpetua"/>
                <a:cs typeface="Perpetua"/>
              </a:rPr>
              <a:t>scale </a:t>
            </a:r>
            <a:r>
              <a:rPr sz="3200" dirty="0">
                <a:latin typeface="Perpetua"/>
                <a:cs typeface="Perpetua"/>
              </a:rPr>
              <a:t>up </a:t>
            </a:r>
            <a:r>
              <a:rPr sz="3200" spc="-5" dirty="0">
                <a:latin typeface="Perpetua"/>
                <a:cs typeface="Perpetua"/>
              </a:rPr>
              <a:t>and </a:t>
            </a:r>
            <a:r>
              <a:rPr sz="3200" spc="-20" dirty="0">
                <a:latin typeface="Perpetua"/>
                <a:cs typeface="Perpetua"/>
              </a:rPr>
              <a:t>down</a:t>
            </a:r>
            <a:r>
              <a:rPr sz="3200" spc="-10" dirty="0">
                <a:latin typeface="Perpetua"/>
                <a:cs typeface="Perpetua"/>
              </a:rPr>
              <a:t> easily</a:t>
            </a:r>
            <a:endParaRPr sz="3200" dirty="0">
              <a:latin typeface="Perpetua"/>
              <a:cs typeface="Perpetua"/>
            </a:endParaRPr>
          </a:p>
          <a:p>
            <a:pPr marL="286385" indent="-274320">
              <a:lnSpc>
                <a:spcPct val="100000"/>
              </a:lnSpc>
              <a:spcBef>
                <a:spcPts val="600"/>
              </a:spcBef>
              <a:buClr>
                <a:srgbClr val="D24717"/>
              </a:buClr>
              <a:buSzPct val="84615"/>
              <a:buFont typeface="Wingdings 2"/>
              <a:buChar char=""/>
              <a:tabLst>
                <a:tab pos="287020" algn="l"/>
              </a:tabLst>
            </a:pPr>
            <a:r>
              <a:rPr sz="3200" spc="-5" dirty="0">
                <a:latin typeface="Perpetua"/>
                <a:cs typeface="Perpetua"/>
              </a:rPr>
              <a:t>Reduced Cost </a:t>
            </a:r>
            <a:r>
              <a:rPr sz="3200" dirty="0">
                <a:latin typeface="Perpetua"/>
                <a:cs typeface="Perpetua"/>
              </a:rPr>
              <a:t>–</a:t>
            </a:r>
            <a:r>
              <a:rPr sz="3200" spc="-15" dirty="0">
                <a:latin typeface="Perpetua"/>
                <a:cs typeface="Perpetua"/>
              </a:rPr>
              <a:t> pay-as-you-go</a:t>
            </a:r>
            <a:endParaRPr sz="3200" dirty="0">
              <a:latin typeface="Perpetua"/>
              <a:cs typeface="Perpetua"/>
            </a:endParaRPr>
          </a:p>
          <a:p>
            <a:pPr marL="286385" indent="-274320">
              <a:lnSpc>
                <a:spcPct val="100000"/>
              </a:lnSpc>
              <a:spcBef>
                <a:spcPts val="600"/>
              </a:spcBef>
              <a:buClr>
                <a:srgbClr val="D24717"/>
              </a:buClr>
              <a:buSzPct val="84615"/>
              <a:buFont typeface="Wingdings 2"/>
              <a:buChar char=""/>
              <a:tabLst>
                <a:tab pos="287020" algn="l"/>
              </a:tabLst>
            </a:pPr>
            <a:r>
              <a:rPr sz="3200" spc="5" dirty="0">
                <a:latin typeface="Perpetua"/>
                <a:cs typeface="Perpetua"/>
              </a:rPr>
              <a:t>Agility </a:t>
            </a:r>
            <a:r>
              <a:rPr sz="3200" dirty="0">
                <a:latin typeface="Perpetua"/>
                <a:cs typeface="Perpetua"/>
              </a:rPr>
              <a:t>– </a:t>
            </a:r>
            <a:r>
              <a:rPr sz="3200" spc="-5" dirty="0">
                <a:latin typeface="Perpetua"/>
                <a:cs typeface="Perpetua"/>
              </a:rPr>
              <a:t>ability </a:t>
            </a:r>
            <a:r>
              <a:rPr sz="3200" dirty="0">
                <a:latin typeface="Perpetua"/>
                <a:cs typeface="Perpetua"/>
              </a:rPr>
              <a:t>to </a:t>
            </a:r>
            <a:r>
              <a:rPr sz="3200" spc="-10" dirty="0">
                <a:latin typeface="Perpetua"/>
                <a:cs typeface="Perpetua"/>
              </a:rPr>
              <a:t>rapidly</a:t>
            </a:r>
            <a:r>
              <a:rPr sz="3200" spc="15" dirty="0">
                <a:latin typeface="Perpetua"/>
                <a:cs typeface="Perpetua"/>
              </a:rPr>
              <a:t> </a:t>
            </a:r>
            <a:r>
              <a:rPr sz="3200" spc="-15" dirty="0">
                <a:latin typeface="Perpetua"/>
                <a:cs typeface="Perpetua"/>
              </a:rPr>
              <a:t>provision</a:t>
            </a:r>
            <a:endParaRPr sz="3200" dirty="0">
              <a:latin typeface="Perpetua"/>
              <a:cs typeface="Perpetua"/>
            </a:endParaRPr>
          </a:p>
          <a:p>
            <a:pPr marL="286385" marR="5080" indent="-274320">
              <a:lnSpc>
                <a:spcPct val="100000"/>
              </a:lnSpc>
              <a:spcBef>
                <a:spcPts val="600"/>
              </a:spcBef>
              <a:buClr>
                <a:srgbClr val="D24717"/>
              </a:buClr>
              <a:buSzPct val="84615"/>
              <a:buFont typeface="Wingdings 2"/>
              <a:buChar char=""/>
              <a:tabLst>
                <a:tab pos="287020" algn="l"/>
              </a:tabLst>
            </a:pPr>
            <a:r>
              <a:rPr sz="3200" spc="-15" dirty="0">
                <a:latin typeface="Perpetua"/>
                <a:cs typeface="Perpetua"/>
              </a:rPr>
              <a:t>Automation </a:t>
            </a:r>
            <a:r>
              <a:rPr sz="3200" dirty="0">
                <a:latin typeface="Perpetua"/>
                <a:cs typeface="Perpetua"/>
              </a:rPr>
              <a:t>– </a:t>
            </a:r>
            <a:r>
              <a:rPr sz="3200" spc="10" dirty="0">
                <a:latin typeface="Perpetua"/>
                <a:cs typeface="Perpetua"/>
              </a:rPr>
              <a:t>services </a:t>
            </a:r>
            <a:r>
              <a:rPr sz="3200" spc="-10" dirty="0">
                <a:latin typeface="Perpetua"/>
                <a:cs typeface="Perpetua"/>
              </a:rPr>
              <a:t>are automatically </a:t>
            </a:r>
            <a:r>
              <a:rPr sz="3200" dirty="0">
                <a:latin typeface="Perpetua"/>
                <a:cs typeface="Perpetua"/>
              </a:rPr>
              <a:t>attached on  </a:t>
            </a:r>
            <a:r>
              <a:rPr sz="3200" spc="-5" dirty="0">
                <a:latin typeface="Perpetua"/>
                <a:cs typeface="Perpetua"/>
              </a:rPr>
              <a:t>specifications</a:t>
            </a:r>
            <a:endParaRPr sz="3200" dirty="0">
              <a:latin typeface="Perpetua"/>
              <a:cs typeface="Perpetua"/>
            </a:endParaRPr>
          </a:p>
          <a:p>
            <a:pPr marL="286385" indent="-274320">
              <a:lnSpc>
                <a:spcPct val="100000"/>
              </a:lnSpc>
              <a:spcBef>
                <a:spcPts val="605"/>
              </a:spcBef>
              <a:buClr>
                <a:srgbClr val="D24717"/>
              </a:buClr>
              <a:buSzPct val="84615"/>
              <a:buFont typeface="Wingdings 2"/>
              <a:buChar char=""/>
              <a:tabLst>
                <a:tab pos="287020" algn="l"/>
              </a:tabLst>
            </a:pPr>
            <a:r>
              <a:rPr sz="3200" spc="5" dirty="0">
                <a:latin typeface="Perpetua"/>
                <a:cs typeface="Perpetua"/>
              </a:rPr>
              <a:t>Backup </a:t>
            </a:r>
            <a:r>
              <a:rPr sz="3200" spc="-5" dirty="0">
                <a:latin typeface="Perpetua"/>
                <a:cs typeface="Perpetua"/>
              </a:rPr>
              <a:t>and </a:t>
            </a:r>
            <a:r>
              <a:rPr sz="3200" spc="-15" dirty="0">
                <a:latin typeface="Perpetua"/>
                <a:cs typeface="Perpetua"/>
              </a:rPr>
              <a:t>Recovery </a:t>
            </a:r>
            <a:r>
              <a:rPr sz="3200" dirty="0">
                <a:latin typeface="Perpetua"/>
                <a:cs typeface="Perpetua"/>
              </a:rPr>
              <a:t>– </a:t>
            </a:r>
            <a:r>
              <a:rPr sz="3200" spc="-10" dirty="0">
                <a:latin typeface="Perpetua"/>
                <a:cs typeface="Perpetua"/>
              </a:rPr>
              <a:t>replicate</a:t>
            </a:r>
            <a:r>
              <a:rPr sz="3200" spc="-25" dirty="0">
                <a:latin typeface="Perpetua"/>
                <a:cs typeface="Perpetua"/>
              </a:rPr>
              <a:t> </a:t>
            </a:r>
            <a:r>
              <a:rPr sz="3200" spc="-15" dirty="0">
                <a:latin typeface="Perpetua"/>
                <a:cs typeface="Perpetua"/>
              </a:rPr>
              <a:t>easily</a:t>
            </a:r>
            <a:endParaRPr sz="3200" dirty="0">
              <a:latin typeface="Perpetua"/>
              <a:cs typeface="Perpetua"/>
            </a:endParaRPr>
          </a:p>
          <a:p>
            <a:pPr marL="286385" indent="-274320">
              <a:lnSpc>
                <a:spcPct val="100000"/>
              </a:lnSpc>
              <a:spcBef>
                <a:spcPts val="600"/>
              </a:spcBef>
              <a:buClr>
                <a:srgbClr val="D24717"/>
              </a:buClr>
              <a:buSzPct val="84615"/>
              <a:buFont typeface="Wingdings 2"/>
              <a:buChar char=""/>
              <a:tabLst>
                <a:tab pos="287020" algn="l"/>
              </a:tabLst>
            </a:pPr>
            <a:r>
              <a:rPr sz="3200" spc="-5" dirty="0">
                <a:latin typeface="Perpetua"/>
                <a:cs typeface="Perpetua"/>
              </a:rPr>
              <a:t>Remote Update </a:t>
            </a:r>
            <a:r>
              <a:rPr sz="3200" dirty="0">
                <a:latin typeface="Perpetua"/>
                <a:cs typeface="Perpetua"/>
              </a:rPr>
              <a:t>– </a:t>
            </a:r>
            <a:r>
              <a:rPr sz="3200" spc="-5" dirty="0">
                <a:latin typeface="Perpetua"/>
                <a:cs typeface="Perpetua"/>
              </a:rPr>
              <a:t>access </a:t>
            </a:r>
            <a:r>
              <a:rPr sz="3200" spc="-10" dirty="0">
                <a:latin typeface="Perpetua"/>
                <a:cs typeface="Perpetua"/>
              </a:rPr>
              <a:t>from</a:t>
            </a:r>
            <a:r>
              <a:rPr sz="3200" dirty="0">
                <a:latin typeface="Perpetua"/>
                <a:cs typeface="Perpetua"/>
              </a:rPr>
              <a:t> </a:t>
            </a:r>
            <a:r>
              <a:rPr sz="3200" spc="-10" dirty="0">
                <a:latin typeface="Perpetua"/>
                <a:cs typeface="Perpetua"/>
              </a:rPr>
              <a:t>anywhere</a:t>
            </a:r>
            <a:endParaRPr sz="3200" dirty="0">
              <a:latin typeface="Perpetua"/>
              <a:cs typeface="Perpetua"/>
            </a:endParaRPr>
          </a:p>
          <a:p>
            <a:pPr marL="286385" indent="-274320">
              <a:lnSpc>
                <a:spcPct val="100000"/>
              </a:lnSpc>
              <a:spcBef>
                <a:spcPts val="600"/>
              </a:spcBef>
              <a:buClr>
                <a:srgbClr val="D24717"/>
              </a:buClr>
              <a:buSzPct val="84615"/>
              <a:buFont typeface="Wingdings 2"/>
              <a:buChar char=""/>
              <a:tabLst>
                <a:tab pos="287020" algn="l"/>
              </a:tabLst>
            </a:pPr>
            <a:r>
              <a:rPr sz="3200" dirty="0">
                <a:latin typeface="Perpetua"/>
                <a:cs typeface="Perpetua"/>
              </a:rPr>
              <a:t>Resiliency – the </a:t>
            </a:r>
            <a:r>
              <a:rPr sz="3200" spc="-5" dirty="0">
                <a:latin typeface="Perpetua"/>
                <a:cs typeface="Perpetua"/>
              </a:rPr>
              <a:t>capacity </a:t>
            </a:r>
            <a:r>
              <a:rPr sz="3200" dirty="0">
                <a:latin typeface="Perpetua"/>
                <a:cs typeface="Perpetua"/>
              </a:rPr>
              <a:t>to </a:t>
            </a:r>
            <a:r>
              <a:rPr sz="3200" spc="-25" dirty="0">
                <a:latin typeface="Perpetua"/>
                <a:cs typeface="Perpetua"/>
              </a:rPr>
              <a:t>recover </a:t>
            </a:r>
            <a:r>
              <a:rPr sz="3200" spc="-10" dirty="0">
                <a:latin typeface="Perpetua"/>
                <a:cs typeface="Perpetua"/>
              </a:rPr>
              <a:t>from</a:t>
            </a:r>
            <a:r>
              <a:rPr sz="3200" spc="25" dirty="0">
                <a:latin typeface="Perpetua"/>
                <a:cs typeface="Perpetua"/>
              </a:rPr>
              <a:t> </a:t>
            </a:r>
            <a:r>
              <a:rPr sz="3200" spc="-10" dirty="0">
                <a:latin typeface="Perpetua"/>
                <a:cs typeface="Perpetua"/>
              </a:rPr>
              <a:t>failures</a:t>
            </a:r>
            <a:endParaRPr sz="3200" dirty="0">
              <a:latin typeface="Perpetua"/>
              <a:cs typeface="Perpetua"/>
            </a:endParaRPr>
          </a:p>
        </p:txBody>
      </p:sp>
      <p:sp>
        <p:nvSpPr>
          <p:cNvPr id="4" name="object 4"/>
          <p:cNvSpPr/>
          <p:nvPr/>
        </p:nvSpPr>
        <p:spPr>
          <a:xfrm>
            <a:off x="146304" y="6210300"/>
            <a:ext cx="457200" cy="457200"/>
          </a:xfrm>
          <a:custGeom>
            <a:avLst/>
            <a:gdLst/>
            <a:ahLst/>
            <a:cxnLst/>
            <a:rect l="l" t="t" r="r" b="b"/>
            <a:pathLst>
              <a:path w="457200" h="457200">
                <a:moveTo>
                  <a:pt x="228600" y="0"/>
                </a:moveTo>
                <a:lnTo>
                  <a:pt x="182529" y="4644"/>
                </a:lnTo>
                <a:lnTo>
                  <a:pt x="139619" y="17964"/>
                </a:lnTo>
                <a:lnTo>
                  <a:pt x="100788" y="39041"/>
                </a:lnTo>
                <a:lnTo>
                  <a:pt x="66955" y="66955"/>
                </a:lnTo>
                <a:lnTo>
                  <a:pt x="39041" y="100788"/>
                </a:lnTo>
                <a:lnTo>
                  <a:pt x="17964" y="139619"/>
                </a:lnTo>
                <a:lnTo>
                  <a:pt x="4644" y="182529"/>
                </a:lnTo>
                <a:lnTo>
                  <a:pt x="0" y="228600"/>
                </a:lnTo>
                <a:lnTo>
                  <a:pt x="4644" y="274670"/>
                </a:lnTo>
                <a:lnTo>
                  <a:pt x="17964" y="317580"/>
                </a:lnTo>
                <a:lnTo>
                  <a:pt x="39041" y="356411"/>
                </a:lnTo>
                <a:lnTo>
                  <a:pt x="66955" y="390244"/>
                </a:lnTo>
                <a:lnTo>
                  <a:pt x="100788" y="418158"/>
                </a:lnTo>
                <a:lnTo>
                  <a:pt x="139619" y="439235"/>
                </a:lnTo>
                <a:lnTo>
                  <a:pt x="182529" y="452555"/>
                </a:lnTo>
                <a:lnTo>
                  <a:pt x="228600" y="457200"/>
                </a:lnTo>
                <a:lnTo>
                  <a:pt x="274670" y="452555"/>
                </a:lnTo>
                <a:lnTo>
                  <a:pt x="317580" y="439235"/>
                </a:lnTo>
                <a:lnTo>
                  <a:pt x="356411" y="418158"/>
                </a:lnTo>
                <a:lnTo>
                  <a:pt x="390244" y="390244"/>
                </a:lnTo>
                <a:lnTo>
                  <a:pt x="418158" y="356411"/>
                </a:lnTo>
                <a:lnTo>
                  <a:pt x="439235" y="317580"/>
                </a:lnTo>
                <a:lnTo>
                  <a:pt x="452555" y="274670"/>
                </a:lnTo>
                <a:lnTo>
                  <a:pt x="457200" y="228600"/>
                </a:lnTo>
                <a:lnTo>
                  <a:pt x="452555" y="182529"/>
                </a:lnTo>
                <a:lnTo>
                  <a:pt x="439235" y="139619"/>
                </a:lnTo>
                <a:lnTo>
                  <a:pt x="418158" y="100788"/>
                </a:lnTo>
                <a:lnTo>
                  <a:pt x="390244" y="66955"/>
                </a:lnTo>
                <a:lnTo>
                  <a:pt x="356411" y="39041"/>
                </a:lnTo>
                <a:lnTo>
                  <a:pt x="317580" y="17964"/>
                </a:lnTo>
                <a:lnTo>
                  <a:pt x="274670" y="4644"/>
                </a:lnTo>
                <a:lnTo>
                  <a:pt x="228600" y="0"/>
                </a:lnTo>
                <a:close/>
              </a:path>
            </a:pathLst>
          </a:custGeom>
          <a:solidFill>
            <a:srgbClr val="D24717"/>
          </a:solidFill>
        </p:spPr>
        <p:txBody>
          <a:bodyPr wrap="square" lIns="0" tIns="0" rIns="0" bIns="0" rtlCol="0"/>
          <a:lstStyle/>
          <a:p>
            <a:endParaRPr/>
          </a:p>
        </p:txBody>
      </p:sp>
      <p:sp>
        <p:nvSpPr>
          <p:cNvPr id="7" name="Date Placeholder 6">
            <a:extLst>
              <a:ext uri="{FF2B5EF4-FFF2-40B4-BE49-F238E27FC236}">
                <a16:creationId xmlns:a16="http://schemas.microsoft.com/office/drawing/2014/main" id="{9175D20C-61BC-4DB7-9820-34F2D0A3C9EE}"/>
              </a:ext>
            </a:extLst>
          </p:cNvPr>
          <p:cNvSpPr>
            <a:spLocks noGrp="1"/>
          </p:cNvSpPr>
          <p:nvPr>
            <p:ph type="dt" sz="half" idx="6"/>
          </p:nvPr>
        </p:nvSpPr>
        <p:spPr/>
        <p:txBody>
          <a:bodyPr/>
          <a:lstStyle/>
          <a:p>
            <a:fld id="{96709F0C-7272-4DA3-95E1-55C7F6C60A1C}" type="datetime2">
              <a:rPr lang="en-US" smtClean="0"/>
              <a:t>Monday, August 26, 2019</a:t>
            </a:fld>
            <a:endParaRPr lang="en-US" dirty="0"/>
          </a:p>
        </p:txBody>
      </p:sp>
      <p:sp>
        <p:nvSpPr>
          <p:cNvPr id="5" name="Slide Number Placeholder 4">
            <a:extLst>
              <a:ext uri="{FF2B5EF4-FFF2-40B4-BE49-F238E27FC236}">
                <a16:creationId xmlns:a16="http://schemas.microsoft.com/office/drawing/2014/main" id="{6ECD3BCA-1582-48C0-8426-CDFA30945CD7}"/>
              </a:ext>
            </a:extLst>
          </p:cNvPr>
          <p:cNvSpPr>
            <a:spLocks noGrp="1"/>
          </p:cNvSpPr>
          <p:nvPr>
            <p:ph type="sldNum" sz="quarter" idx="7"/>
          </p:nvPr>
        </p:nvSpPr>
        <p:spPr/>
        <p:txBody>
          <a:bodyPr/>
          <a:lstStyle/>
          <a:p>
            <a:pPr marL="25400">
              <a:lnSpc>
                <a:spcPts val="1664"/>
              </a:lnSpc>
            </a:pPr>
            <a:fld id="{81D60167-4931-47E6-BA6A-407CBD079E47}" type="slidenum">
              <a:rPr lang="en-IN" smtClean="0"/>
              <a:t>78</a:t>
            </a:fld>
            <a:endParaRPr lang="en-I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93444" y="688974"/>
            <a:ext cx="2385695" cy="635000"/>
          </a:xfrm>
          <a:prstGeom prst="rect">
            <a:avLst/>
          </a:prstGeom>
        </p:spPr>
        <p:txBody>
          <a:bodyPr vert="horz" wrap="square" lIns="0" tIns="12065" rIns="0" bIns="0" rtlCol="0">
            <a:spAutoFit/>
          </a:bodyPr>
          <a:lstStyle/>
          <a:p>
            <a:pPr marL="12700">
              <a:lnSpc>
                <a:spcPct val="100000"/>
              </a:lnSpc>
              <a:spcBef>
                <a:spcPts val="95"/>
              </a:spcBef>
            </a:pPr>
            <a:r>
              <a:rPr spc="-5" dirty="0">
                <a:solidFill>
                  <a:srgbClr val="696363"/>
                </a:solidFill>
              </a:rPr>
              <a:t>Challenges</a:t>
            </a:r>
          </a:p>
        </p:txBody>
      </p:sp>
      <p:sp>
        <p:nvSpPr>
          <p:cNvPr id="3" name="object 3"/>
          <p:cNvSpPr txBox="1"/>
          <p:nvPr/>
        </p:nvSpPr>
        <p:spPr>
          <a:xfrm>
            <a:off x="993444" y="1358239"/>
            <a:ext cx="5178756" cy="3829253"/>
          </a:xfrm>
          <a:prstGeom prst="rect">
            <a:avLst/>
          </a:prstGeom>
        </p:spPr>
        <p:txBody>
          <a:bodyPr vert="horz" wrap="square" lIns="0" tIns="88900" rIns="0" bIns="0" rtlCol="0">
            <a:spAutoFit/>
          </a:bodyPr>
          <a:lstStyle/>
          <a:p>
            <a:pPr marL="286385" indent="-274320">
              <a:lnSpc>
                <a:spcPct val="100000"/>
              </a:lnSpc>
              <a:spcBef>
                <a:spcPts val="700"/>
              </a:spcBef>
              <a:buClr>
                <a:srgbClr val="D24717"/>
              </a:buClr>
              <a:buSzPct val="84615"/>
              <a:buFont typeface="Wingdings 2"/>
              <a:buChar char=""/>
              <a:tabLst>
                <a:tab pos="287020" algn="l"/>
              </a:tabLst>
            </a:pPr>
            <a:r>
              <a:rPr sz="2600" dirty="0">
                <a:latin typeface="Perpetua"/>
                <a:cs typeface="Perpetua"/>
              </a:rPr>
              <a:t>Security </a:t>
            </a:r>
            <a:r>
              <a:rPr sz="2600" spc="-5" dirty="0">
                <a:latin typeface="Perpetua"/>
                <a:cs typeface="Perpetua"/>
              </a:rPr>
              <a:t>and</a:t>
            </a:r>
            <a:r>
              <a:rPr sz="2600" spc="-10" dirty="0">
                <a:latin typeface="Perpetua"/>
                <a:cs typeface="Perpetua"/>
              </a:rPr>
              <a:t> </a:t>
            </a:r>
            <a:r>
              <a:rPr sz="2600" spc="5" dirty="0">
                <a:latin typeface="Perpetua"/>
                <a:cs typeface="Perpetua"/>
              </a:rPr>
              <a:t>Privacy</a:t>
            </a:r>
            <a:endParaRPr sz="2600" dirty="0">
              <a:latin typeface="Perpetua"/>
              <a:cs typeface="Perpetua"/>
            </a:endParaRPr>
          </a:p>
          <a:p>
            <a:pPr marL="286385" indent="-274320">
              <a:lnSpc>
                <a:spcPct val="100000"/>
              </a:lnSpc>
              <a:spcBef>
                <a:spcPts val="600"/>
              </a:spcBef>
              <a:buClr>
                <a:srgbClr val="D24717"/>
              </a:buClr>
              <a:buSzPct val="84615"/>
              <a:buFont typeface="Wingdings 2"/>
              <a:buChar char=""/>
              <a:tabLst>
                <a:tab pos="287020" algn="l"/>
              </a:tabLst>
            </a:pPr>
            <a:r>
              <a:rPr sz="2600" spc="-5" dirty="0">
                <a:latin typeface="Perpetua"/>
                <a:cs typeface="Perpetua"/>
              </a:rPr>
              <a:t>Regulatory and </a:t>
            </a:r>
            <a:r>
              <a:rPr sz="2600" dirty="0">
                <a:latin typeface="Perpetua"/>
                <a:cs typeface="Perpetua"/>
              </a:rPr>
              <a:t>Legal</a:t>
            </a:r>
            <a:r>
              <a:rPr sz="2600" spc="-65" dirty="0">
                <a:latin typeface="Perpetua"/>
                <a:cs typeface="Perpetua"/>
              </a:rPr>
              <a:t> </a:t>
            </a:r>
            <a:r>
              <a:rPr sz="2600" dirty="0">
                <a:latin typeface="Perpetua"/>
                <a:cs typeface="Perpetua"/>
              </a:rPr>
              <a:t>issues</a:t>
            </a:r>
          </a:p>
          <a:p>
            <a:pPr marL="286385" indent="-274320">
              <a:lnSpc>
                <a:spcPct val="100000"/>
              </a:lnSpc>
              <a:spcBef>
                <a:spcPts val="600"/>
              </a:spcBef>
              <a:buClr>
                <a:srgbClr val="D24717"/>
              </a:buClr>
              <a:buSzPct val="84615"/>
              <a:buFont typeface="Wingdings 2"/>
              <a:buChar char=""/>
              <a:tabLst>
                <a:tab pos="287020" algn="l"/>
              </a:tabLst>
            </a:pPr>
            <a:r>
              <a:rPr sz="2600" spc="-5" dirty="0">
                <a:latin typeface="Perpetua"/>
                <a:cs typeface="Perpetua"/>
              </a:rPr>
              <a:t>Inter-Operability</a:t>
            </a:r>
            <a:endParaRPr sz="2600" dirty="0">
              <a:latin typeface="Perpetua"/>
              <a:cs typeface="Perpetua"/>
            </a:endParaRPr>
          </a:p>
          <a:p>
            <a:pPr marL="286385" indent="-274320">
              <a:lnSpc>
                <a:spcPct val="100000"/>
              </a:lnSpc>
              <a:spcBef>
                <a:spcPts val="600"/>
              </a:spcBef>
              <a:buClr>
                <a:srgbClr val="D24717"/>
              </a:buClr>
              <a:buSzPct val="84615"/>
              <a:buFont typeface="Wingdings 2"/>
              <a:buChar char=""/>
              <a:tabLst>
                <a:tab pos="287020" algn="l"/>
              </a:tabLst>
            </a:pPr>
            <a:r>
              <a:rPr sz="2600" spc="-5" dirty="0">
                <a:latin typeface="Perpetua"/>
                <a:cs typeface="Perpetua"/>
              </a:rPr>
              <a:t>Performance</a:t>
            </a:r>
            <a:endParaRPr lang="en-IN" sz="2600" spc="-5" dirty="0">
              <a:latin typeface="Perpetua"/>
              <a:cs typeface="Perpetua"/>
            </a:endParaRPr>
          </a:p>
          <a:p>
            <a:pPr marL="286385" indent="-274320">
              <a:lnSpc>
                <a:spcPct val="100000"/>
              </a:lnSpc>
              <a:spcBef>
                <a:spcPts val="600"/>
              </a:spcBef>
              <a:buClr>
                <a:srgbClr val="D24717"/>
              </a:buClr>
              <a:buSzPct val="84615"/>
              <a:buFont typeface="Wingdings 2"/>
              <a:buChar char=""/>
              <a:tabLst>
                <a:tab pos="287020" algn="l"/>
              </a:tabLst>
            </a:pPr>
            <a:r>
              <a:rPr lang="en-IN" sz="2600" spc="-5" dirty="0">
                <a:latin typeface="Perpetua"/>
                <a:cs typeface="Perpetua"/>
              </a:rPr>
              <a:t>Portability</a:t>
            </a:r>
          </a:p>
          <a:p>
            <a:pPr marL="286385" indent="-274320">
              <a:lnSpc>
                <a:spcPct val="100000"/>
              </a:lnSpc>
              <a:spcBef>
                <a:spcPts val="600"/>
              </a:spcBef>
              <a:buClr>
                <a:srgbClr val="D24717"/>
              </a:buClr>
              <a:buSzPct val="84615"/>
              <a:buFont typeface="Wingdings 2"/>
              <a:buChar char=""/>
              <a:tabLst>
                <a:tab pos="287020" algn="l"/>
              </a:tabLst>
            </a:pPr>
            <a:r>
              <a:rPr lang="en-IN" sz="2600" spc="-5" dirty="0">
                <a:latin typeface="Perpetua"/>
                <a:cs typeface="Perpetua"/>
              </a:rPr>
              <a:t>Reliability &amp; Availability</a:t>
            </a:r>
          </a:p>
          <a:p>
            <a:pPr marL="286385" indent="-274320">
              <a:lnSpc>
                <a:spcPct val="100000"/>
              </a:lnSpc>
              <a:spcBef>
                <a:spcPts val="600"/>
              </a:spcBef>
              <a:buClr>
                <a:srgbClr val="D24717"/>
              </a:buClr>
              <a:buSzPct val="84615"/>
              <a:buFont typeface="Wingdings 2"/>
              <a:buChar char=""/>
              <a:tabLst>
                <a:tab pos="287020" algn="l"/>
              </a:tabLst>
            </a:pPr>
            <a:r>
              <a:rPr lang="en-IN" sz="2600" spc="-5" dirty="0">
                <a:latin typeface="Perpetua"/>
                <a:cs typeface="Perpetua"/>
              </a:rPr>
              <a:t>Computing Performance</a:t>
            </a:r>
          </a:p>
          <a:p>
            <a:pPr marL="286385" indent="-274320">
              <a:lnSpc>
                <a:spcPct val="100000"/>
              </a:lnSpc>
              <a:spcBef>
                <a:spcPts val="600"/>
              </a:spcBef>
              <a:buClr>
                <a:srgbClr val="D24717"/>
              </a:buClr>
              <a:buSzPct val="84615"/>
              <a:buFont typeface="Wingdings 2"/>
              <a:buChar char=""/>
              <a:tabLst>
                <a:tab pos="287020" algn="l"/>
              </a:tabLst>
            </a:pPr>
            <a:r>
              <a:rPr lang="en-IN" sz="2600" spc="-5" dirty="0">
                <a:latin typeface="Perpetua"/>
                <a:cs typeface="Perpetua"/>
              </a:rPr>
              <a:t>Service Quality-Service level Agreement</a:t>
            </a:r>
            <a:endParaRPr sz="2600" dirty="0">
              <a:latin typeface="Perpetua"/>
              <a:cs typeface="Perpetua"/>
            </a:endParaRPr>
          </a:p>
        </p:txBody>
      </p:sp>
      <p:sp>
        <p:nvSpPr>
          <p:cNvPr id="4" name="object 4"/>
          <p:cNvSpPr/>
          <p:nvPr/>
        </p:nvSpPr>
        <p:spPr>
          <a:xfrm>
            <a:off x="146304" y="6210300"/>
            <a:ext cx="457200" cy="457200"/>
          </a:xfrm>
          <a:custGeom>
            <a:avLst/>
            <a:gdLst/>
            <a:ahLst/>
            <a:cxnLst/>
            <a:rect l="l" t="t" r="r" b="b"/>
            <a:pathLst>
              <a:path w="457200" h="457200">
                <a:moveTo>
                  <a:pt x="228600" y="0"/>
                </a:moveTo>
                <a:lnTo>
                  <a:pt x="182529" y="4644"/>
                </a:lnTo>
                <a:lnTo>
                  <a:pt x="139619" y="17964"/>
                </a:lnTo>
                <a:lnTo>
                  <a:pt x="100788" y="39041"/>
                </a:lnTo>
                <a:lnTo>
                  <a:pt x="66955" y="66955"/>
                </a:lnTo>
                <a:lnTo>
                  <a:pt x="39041" y="100788"/>
                </a:lnTo>
                <a:lnTo>
                  <a:pt x="17964" y="139619"/>
                </a:lnTo>
                <a:lnTo>
                  <a:pt x="4644" y="182529"/>
                </a:lnTo>
                <a:lnTo>
                  <a:pt x="0" y="228600"/>
                </a:lnTo>
                <a:lnTo>
                  <a:pt x="4644" y="274670"/>
                </a:lnTo>
                <a:lnTo>
                  <a:pt x="17964" y="317580"/>
                </a:lnTo>
                <a:lnTo>
                  <a:pt x="39041" y="356411"/>
                </a:lnTo>
                <a:lnTo>
                  <a:pt x="66955" y="390244"/>
                </a:lnTo>
                <a:lnTo>
                  <a:pt x="100788" y="418158"/>
                </a:lnTo>
                <a:lnTo>
                  <a:pt x="139619" y="439235"/>
                </a:lnTo>
                <a:lnTo>
                  <a:pt x="182529" y="452555"/>
                </a:lnTo>
                <a:lnTo>
                  <a:pt x="228600" y="457200"/>
                </a:lnTo>
                <a:lnTo>
                  <a:pt x="274670" y="452555"/>
                </a:lnTo>
                <a:lnTo>
                  <a:pt x="317580" y="439235"/>
                </a:lnTo>
                <a:lnTo>
                  <a:pt x="356411" y="418158"/>
                </a:lnTo>
                <a:lnTo>
                  <a:pt x="390244" y="390244"/>
                </a:lnTo>
                <a:lnTo>
                  <a:pt x="418158" y="356411"/>
                </a:lnTo>
                <a:lnTo>
                  <a:pt x="439235" y="317580"/>
                </a:lnTo>
                <a:lnTo>
                  <a:pt x="452555" y="274670"/>
                </a:lnTo>
                <a:lnTo>
                  <a:pt x="457200" y="228600"/>
                </a:lnTo>
                <a:lnTo>
                  <a:pt x="452555" y="182529"/>
                </a:lnTo>
                <a:lnTo>
                  <a:pt x="439235" y="139619"/>
                </a:lnTo>
                <a:lnTo>
                  <a:pt x="418158" y="100788"/>
                </a:lnTo>
                <a:lnTo>
                  <a:pt x="390244" y="66955"/>
                </a:lnTo>
                <a:lnTo>
                  <a:pt x="356411" y="39041"/>
                </a:lnTo>
                <a:lnTo>
                  <a:pt x="317580" y="17964"/>
                </a:lnTo>
                <a:lnTo>
                  <a:pt x="274670" y="4644"/>
                </a:lnTo>
                <a:lnTo>
                  <a:pt x="228600" y="0"/>
                </a:lnTo>
                <a:close/>
              </a:path>
            </a:pathLst>
          </a:custGeom>
          <a:solidFill>
            <a:srgbClr val="D24717"/>
          </a:solidFill>
        </p:spPr>
        <p:txBody>
          <a:bodyPr wrap="square" lIns="0" tIns="0" rIns="0" bIns="0" rtlCol="0"/>
          <a:lstStyle/>
          <a:p>
            <a:endParaRPr/>
          </a:p>
        </p:txBody>
      </p:sp>
      <p:sp>
        <p:nvSpPr>
          <p:cNvPr id="7" name="Date Placeholder 6">
            <a:extLst>
              <a:ext uri="{FF2B5EF4-FFF2-40B4-BE49-F238E27FC236}">
                <a16:creationId xmlns:a16="http://schemas.microsoft.com/office/drawing/2014/main" id="{6629F6D7-E213-4C25-ACDD-B307621C8EE0}"/>
              </a:ext>
            </a:extLst>
          </p:cNvPr>
          <p:cNvSpPr>
            <a:spLocks noGrp="1"/>
          </p:cNvSpPr>
          <p:nvPr>
            <p:ph type="dt" sz="half" idx="6"/>
          </p:nvPr>
        </p:nvSpPr>
        <p:spPr/>
        <p:txBody>
          <a:bodyPr/>
          <a:lstStyle/>
          <a:p>
            <a:fld id="{7DC3A519-EA8B-401F-B43A-7B16EEBBB778}" type="datetime2">
              <a:rPr lang="en-US" smtClean="0"/>
              <a:t>Monday, August 26, 2019</a:t>
            </a:fld>
            <a:endParaRPr lang="en-US" dirty="0"/>
          </a:p>
        </p:txBody>
      </p:sp>
      <p:sp>
        <p:nvSpPr>
          <p:cNvPr id="5" name="Slide Number Placeholder 4">
            <a:extLst>
              <a:ext uri="{FF2B5EF4-FFF2-40B4-BE49-F238E27FC236}">
                <a16:creationId xmlns:a16="http://schemas.microsoft.com/office/drawing/2014/main" id="{102911FC-CD4A-426C-9DC3-8C8B32109D0C}"/>
              </a:ext>
            </a:extLst>
          </p:cNvPr>
          <p:cNvSpPr>
            <a:spLocks noGrp="1"/>
          </p:cNvSpPr>
          <p:nvPr>
            <p:ph type="sldNum" sz="quarter" idx="7"/>
          </p:nvPr>
        </p:nvSpPr>
        <p:spPr/>
        <p:txBody>
          <a:bodyPr/>
          <a:lstStyle/>
          <a:p>
            <a:pPr marL="25400">
              <a:lnSpc>
                <a:spcPts val="1664"/>
              </a:lnSpc>
            </a:pPr>
            <a:fld id="{81D60167-4931-47E6-BA6A-407CBD079E47}" type="slidenum">
              <a:rPr lang="en-IN" smtClean="0"/>
              <a:t>79</a:t>
            </a:fld>
            <a:endParaRPr lang="en-IN"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C8D149-CA35-4F6A-BED6-50B5249D2159}"/>
              </a:ext>
            </a:extLst>
          </p:cNvPr>
          <p:cNvSpPr>
            <a:spLocks noGrp="1"/>
          </p:cNvSpPr>
          <p:nvPr>
            <p:ph type="title"/>
          </p:nvPr>
        </p:nvSpPr>
        <p:spPr/>
        <p:txBody>
          <a:bodyPr/>
          <a:lstStyle/>
          <a:p>
            <a:r>
              <a:rPr lang="en-IN" dirty="0"/>
              <a:t>Example</a:t>
            </a:r>
          </a:p>
        </p:txBody>
      </p:sp>
      <p:sp>
        <p:nvSpPr>
          <p:cNvPr id="3" name="Text Placeholder 2">
            <a:extLst>
              <a:ext uri="{FF2B5EF4-FFF2-40B4-BE49-F238E27FC236}">
                <a16:creationId xmlns:a16="http://schemas.microsoft.com/office/drawing/2014/main" id="{DF71E912-C937-46B1-9CE5-620CDC1FE3D8}"/>
              </a:ext>
            </a:extLst>
          </p:cNvPr>
          <p:cNvSpPr>
            <a:spLocks noGrp="1"/>
          </p:cNvSpPr>
          <p:nvPr>
            <p:ph type="body" idx="1"/>
          </p:nvPr>
        </p:nvSpPr>
        <p:spPr>
          <a:xfrm>
            <a:off x="838200" y="1201737"/>
            <a:ext cx="7755229" cy="4401205"/>
          </a:xfrm>
        </p:spPr>
        <p:txBody>
          <a:bodyPr/>
          <a:lstStyle/>
          <a:p>
            <a:pPr marL="457200" indent="-457200" algn="just">
              <a:buFont typeface="Arial" panose="020B0604020202020204" pitchFamily="34" charset="0"/>
              <a:buChar char="•"/>
            </a:pPr>
            <a:r>
              <a:rPr lang="en-US" dirty="0"/>
              <a:t>Whenever you travel through a bus or train, you take a ticket for your destination and hold back to your seat till you reach your destination. </a:t>
            </a:r>
          </a:p>
          <a:p>
            <a:pPr marL="457200" indent="-457200" algn="just">
              <a:buFont typeface="Arial" panose="020B0604020202020204" pitchFamily="34" charset="0"/>
              <a:buChar char="•"/>
            </a:pPr>
            <a:endParaRPr lang="en-US" dirty="0"/>
          </a:p>
          <a:p>
            <a:pPr marL="457200" indent="-457200" algn="just">
              <a:buFont typeface="Arial" panose="020B0604020202020204" pitchFamily="34" charset="0"/>
              <a:buChar char="•"/>
            </a:pPr>
            <a:r>
              <a:rPr lang="en-US" dirty="0"/>
              <a:t>Likewise other passengers also takes ticket and travel in the same bus with you and it hardly bothers you where they go. </a:t>
            </a:r>
          </a:p>
          <a:p>
            <a:pPr marL="457200" indent="-457200" algn="just">
              <a:buFont typeface="Arial" panose="020B0604020202020204" pitchFamily="34" charset="0"/>
              <a:buChar char="•"/>
            </a:pPr>
            <a:endParaRPr lang="en-US" dirty="0"/>
          </a:p>
          <a:p>
            <a:pPr marL="457200" indent="-457200" algn="just">
              <a:buFont typeface="Arial" panose="020B0604020202020204" pitchFamily="34" charset="0"/>
              <a:buChar char="•"/>
            </a:pPr>
            <a:r>
              <a:rPr lang="en-US" dirty="0"/>
              <a:t>When your stop comes you get off the bus thanking the driver. Cloud computing is just like that bus, carrying data and information for different users and allows to use its service with minimal cost.</a:t>
            </a:r>
            <a:endParaRPr lang="en-IN" dirty="0"/>
          </a:p>
        </p:txBody>
      </p:sp>
      <p:sp>
        <p:nvSpPr>
          <p:cNvPr id="4" name="Date Placeholder 3">
            <a:extLst>
              <a:ext uri="{FF2B5EF4-FFF2-40B4-BE49-F238E27FC236}">
                <a16:creationId xmlns:a16="http://schemas.microsoft.com/office/drawing/2014/main" id="{EE155121-3AD2-4F3E-910A-E8589E6FB86D}"/>
              </a:ext>
            </a:extLst>
          </p:cNvPr>
          <p:cNvSpPr>
            <a:spLocks noGrp="1"/>
          </p:cNvSpPr>
          <p:nvPr>
            <p:ph type="dt" sz="half" idx="6"/>
          </p:nvPr>
        </p:nvSpPr>
        <p:spPr/>
        <p:txBody>
          <a:bodyPr/>
          <a:lstStyle/>
          <a:p>
            <a:fld id="{4F10F580-8D54-43A1-A6F7-79A094DB8FE3}" type="datetime2">
              <a:rPr lang="en-US" smtClean="0"/>
              <a:t>Monday, August 26, 2019</a:t>
            </a:fld>
            <a:endParaRPr lang="en-US" dirty="0"/>
          </a:p>
        </p:txBody>
      </p:sp>
      <p:sp>
        <p:nvSpPr>
          <p:cNvPr id="5" name="Slide Number Placeholder 4">
            <a:extLst>
              <a:ext uri="{FF2B5EF4-FFF2-40B4-BE49-F238E27FC236}">
                <a16:creationId xmlns:a16="http://schemas.microsoft.com/office/drawing/2014/main" id="{C9E71177-58E7-486D-A3EC-C154BA9EE47B}"/>
              </a:ext>
            </a:extLst>
          </p:cNvPr>
          <p:cNvSpPr>
            <a:spLocks noGrp="1"/>
          </p:cNvSpPr>
          <p:nvPr>
            <p:ph type="sldNum" sz="quarter" idx="7"/>
          </p:nvPr>
        </p:nvSpPr>
        <p:spPr/>
        <p:txBody>
          <a:bodyPr/>
          <a:lstStyle/>
          <a:p>
            <a:pPr marL="25400">
              <a:lnSpc>
                <a:spcPts val="1664"/>
              </a:lnSpc>
            </a:pPr>
            <a:fld id="{81D60167-4931-47E6-BA6A-407CBD079E47}" type="slidenum">
              <a:rPr lang="en-IN" smtClean="0"/>
              <a:t>8</a:t>
            </a:fld>
            <a:endParaRPr lang="en-IN" dirty="0"/>
          </a:p>
        </p:txBody>
      </p:sp>
    </p:spTree>
    <p:extLst>
      <p:ext uri="{BB962C8B-B14F-4D97-AF65-F5344CB8AC3E}">
        <p14:creationId xmlns:p14="http://schemas.microsoft.com/office/powerpoint/2010/main" val="88976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759076" y="2763392"/>
            <a:ext cx="5909945" cy="635000"/>
          </a:xfrm>
          <a:prstGeom prst="rect">
            <a:avLst/>
          </a:prstGeom>
        </p:spPr>
        <p:txBody>
          <a:bodyPr vert="horz" wrap="square" lIns="0" tIns="12065" rIns="0" bIns="0" rtlCol="0">
            <a:spAutoFit/>
          </a:bodyPr>
          <a:lstStyle/>
          <a:p>
            <a:pPr marL="12700">
              <a:lnSpc>
                <a:spcPct val="100000"/>
              </a:lnSpc>
              <a:spcBef>
                <a:spcPts val="95"/>
              </a:spcBef>
            </a:pPr>
            <a:r>
              <a:rPr spc="-10" dirty="0">
                <a:solidFill>
                  <a:srgbClr val="696363"/>
                </a:solidFill>
              </a:rPr>
              <a:t>Break </a:t>
            </a:r>
            <a:r>
              <a:rPr spc="-40" dirty="0">
                <a:solidFill>
                  <a:srgbClr val="696363"/>
                </a:solidFill>
              </a:rPr>
              <a:t>for </a:t>
            </a:r>
            <a:r>
              <a:rPr spc="-15" dirty="0">
                <a:solidFill>
                  <a:srgbClr val="696363"/>
                </a:solidFill>
              </a:rPr>
              <a:t>Setting </a:t>
            </a:r>
            <a:r>
              <a:rPr spc="-5" dirty="0">
                <a:solidFill>
                  <a:srgbClr val="696363"/>
                </a:solidFill>
              </a:rPr>
              <a:t>up of</a:t>
            </a:r>
            <a:r>
              <a:rPr spc="80" dirty="0">
                <a:solidFill>
                  <a:srgbClr val="696363"/>
                </a:solidFill>
              </a:rPr>
              <a:t> </a:t>
            </a:r>
            <a:r>
              <a:rPr spc="-70" dirty="0">
                <a:solidFill>
                  <a:srgbClr val="696363"/>
                </a:solidFill>
              </a:rPr>
              <a:t>AWS</a:t>
            </a:r>
          </a:p>
        </p:txBody>
      </p:sp>
      <p:sp>
        <p:nvSpPr>
          <p:cNvPr id="3" name="object 3"/>
          <p:cNvSpPr/>
          <p:nvPr/>
        </p:nvSpPr>
        <p:spPr>
          <a:xfrm>
            <a:off x="146304" y="6210300"/>
            <a:ext cx="457200" cy="457200"/>
          </a:xfrm>
          <a:custGeom>
            <a:avLst/>
            <a:gdLst/>
            <a:ahLst/>
            <a:cxnLst/>
            <a:rect l="l" t="t" r="r" b="b"/>
            <a:pathLst>
              <a:path w="457200" h="457200">
                <a:moveTo>
                  <a:pt x="228600" y="0"/>
                </a:moveTo>
                <a:lnTo>
                  <a:pt x="182529" y="4644"/>
                </a:lnTo>
                <a:lnTo>
                  <a:pt x="139619" y="17964"/>
                </a:lnTo>
                <a:lnTo>
                  <a:pt x="100788" y="39041"/>
                </a:lnTo>
                <a:lnTo>
                  <a:pt x="66955" y="66955"/>
                </a:lnTo>
                <a:lnTo>
                  <a:pt x="39041" y="100788"/>
                </a:lnTo>
                <a:lnTo>
                  <a:pt x="17964" y="139619"/>
                </a:lnTo>
                <a:lnTo>
                  <a:pt x="4644" y="182529"/>
                </a:lnTo>
                <a:lnTo>
                  <a:pt x="0" y="228600"/>
                </a:lnTo>
                <a:lnTo>
                  <a:pt x="4644" y="274670"/>
                </a:lnTo>
                <a:lnTo>
                  <a:pt x="17964" y="317580"/>
                </a:lnTo>
                <a:lnTo>
                  <a:pt x="39041" y="356411"/>
                </a:lnTo>
                <a:lnTo>
                  <a:pt x="66955" y="390244"/>
                </a:lnTo>
                <a:lnTo>
                  <a:pt x="100788" y="418158"/>
                </a:lnTo>
                <a:lnTo>
                  <a:pt x="139619" y="439235"/>
                </a:lnTo>
                <a:lnTo>
                  <a:pt x="182529" y="452555"/>
                </a:lnTo>
                <a:lnTo>
                  <a:pt x="228600" y="457200"/>
                </a:lnTo>
                <a:lnTo>
                  <a:pt x="274670" y="452555"/>
                </a:lnTo>
                <a:lnTo>
                  <a:pt x="317580" y="439235"/>
                </a:lnTo>
                <a:lnTo>
                  <a:pt x="356411" y="418158"/>
                </a:lnTo>
                <a:lnTo>
                  <a:pt x="390244" y="390244"/>
                </a:lnTo>
                <a:lnTo>
                  <a:pt x="418158" y="356411"/>
                </a:lnTo>
                <a:lnTo>
                  <a:pt x="439235" y="317580"/>
                </a:lnTo>
                <a:lnTo>
                  <a:pt x="452555" y="274670"/>
                </a:lnTo>
                <a:lnTo>
                  <a:pt x="457200" y="228600"/>
                </a:lnTo>
                <a:lnTo>
                  <a:pt x="452555" y="182529"/>
                </a:lnTo>
                <a:lnTo>
                  <a:pt x="439235" y="139619"/>
                </a:lnTo>
                <a:lnTo>
                  <a:pt x="418158" y="100788"/>
                </a:lnTo>
                <a:lnTo>
                  <a:pt x="390244" y="66955"/>
                </a:lnTo>
                <a:lnTo>
                  <a:pt x="356411" y="39041"/>
                </a:lnTo>
                <a:lnTo>
                  <a:pt x="317580" y="17964"/>
                </a:lnTo>
                <a:lnTo>
                  <a:pt x="274670" y="4644"/>
                </a:lnTo>
                <a:lnTo>
                  <a:pt x="228600" y="0"/>
                </a:lnTo>
                <a:close/>
              </a:path>
            </a:pathLst>
          </a:custGeom>
          <a:solidFill>
            <a:srgbClr val="D24717"/>
          </a:solidFill>
        </p:spPr>
        <p:txBody>
          <a:bodyPr wrap="square" lIns="0" tIns="0" rIns="0" bIns="0" rtlCol="0"/>
          <a:lstStyle/>
          <a:p>
            <a:endParaRPr/>
          </a:p>
        </p:txBody>
      </p:sp>
      <p:sp>
        <p:nvSpPr>
          <p:cNvPr id="6" name="Date Placeholder 5">
            <a:extLst>
              <a:ext uri="{FF2B5EF4-FFF2-40B4-BE49-F238E27FC236}">
                <a16:creationId xmlns:a16="http://schemas.microsoft.com/office/drawing/2014/main" id="{91B52015-F6FE-4383-8E0E-273CDA96C081}"/>
              </a:ext>
            </a:extLst>
          </p:cNvPr>
          <p:cNvSpPr>
            <a:spLocks noGrp="1"/>
          </p:cNvSpPr>
          <p:nvPr>
            <p:ph type="dt" sz="half" idx="6"/>
          </p:nvPr>
        </p:nvSpPr>
        <p:spPr/>
        <p:txBody>
          <a:bodyPr/>
          <a:lstStyle/>
          <a:p>
            <a:fld id="{9396F35B-AC1B-45F3-8BF2-0D3ABE70B067}" type="datetime2">
              <a:rPr lang="en-US" smtClean="0"/>
              <a:t>Monday, August 26, 2019</a:t>
            </a:fld>
            <a:endParaRPr lang="en-US"/>
          </a:p>
        </p:txBody>
      </p:sp>
      <p:sp>
        <p:nvSpPr>
          <p:cNvPr id="4" name="Slide Number Placeholder 3">
            <a:extLst>
              <a:ext uri="{FF2B5EF4-FFF2-40B4-BE49-F238E27FC236}">
                <a16:creationId xmlns:a16="http://schemas.microsoft.com/office/drawing/2014/main" id="{FD051AF2-1F29-478D-A36A-E9180FFC7B3C}"/>
              </a:ext>
            </a:extLst>
          </p:cNvPr>
          <p:cNvSpPr>
            <a:spLocks noGrp="1"/>
          </p:cNvSpPr>
          <p:nvPr>
            <p:ph type="sldNum" sz="quarter" idx="7"/>
          </p:nvPr>
        </p:nvSpPr>
        <p:spPr/>
        <p:txBody>
          <a:bodyPr/>
          <a:lstStyle/>
          <a:p>
            <a:pPr marL="25400">
              <a:lnSpc>
                <a:spcPts val="1664"/>
              </a:lnSpc>
            </a:pPr>
            <a:fld id="{81D60167-4931-47E6-BA6A-407CBD079E47}" type="slidenum">
              <a:rPr lang="en-IN" smtClean="0"/>
              <a:t>80</a:t>
            </a:fld>
            <a:endParaRPr lang="en-IN" dirty="0"/>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E39E5D1-4F86-4B9E-9B11-64A1DAEC81C0}"/>
              </a:ext>
            </a:extLst>
          </p:cNvPr>
          <p:cNvSpPr>
            <a:spLocks noGrp="1"/>
          </p:cNvSpPr>
          <p:nvPr>
            <p:ph type="title"/>
          </p:nvPr>
        </p:nvSpPr>
        <p:spPr>
          <a:xfrm>
            <a:off x="838200" y="345302"/>
            <a:ext cx="7467600" cy="492443"/>
          </a:xfrm>
        </p:spPr>
        <p:txBody>
          <a:bodyPr/>
          <a:lstStyle/>
          <a:p>
            <a:r>
              <a:rPr lang="en-IN" sz="3200" dirty="0"/>
              <a:t>Technology Challenges for  Cloud</a:t>
            </a:r>
          </a:p>
        </p:txBody>
      </p:sp>
      <p:sp>
        <p:nvSpPr>
          <p:cNvPr id="6" name="Text Placeholder 5">
            <a:extLst>
              <a:ext uri="{FF2B5EF4-FFF2-40B4-BE49-F238E27FC236}">
                <a16:creationId xmlns:a16="http://schemas.microsoft.com/office/drawing/2014/main" id="{E1C15500-69E8-4257-A2F3-750EB9C7A847}"/>
              </a:ext>
            </a:extLst>
          </p:cNvPr>
          <p:cNvSpPr>
            <a:spLocks noGrp="1"/>
          </p:cNvSpPr>
          <p:nvPr>
            <p:ph type="body" idx="1"/>
          </p:nvPr>
        </p:nvSpPr>
        <p:spPr>
          <a:xfrm>
            <a:off x="838200" y="1201737"/>
            <a:ext cx="7755229" cy="2400657"/>
          </a:xfrm>
        </p:spPr>
        <p:txBody>
          <a:bodyPr/>
          <a:lstStyle/>
          <a:p>
            <a:pPr algn="just"/>
            <a:r>
              <a:rPr lang="en-US" dirty="0"/>
              <a:t>To scale of cloud computing is much, much larger than that of traditional computing environments – as it will be shared by many users, applications, enterprises , it impact to  service models.</a:t>
            </a:r>
          </a:p>
          <a:p>
            <a:pPr algn="just"/>
            <a:endParaRPr lang="en-US" dirty="0"/>
          </a:p>
          <a:p>
            <a:pPr algn="just"/>
            <a:r>
              <a:rPr lang="en-US" dirty="0"/>
              <a:t>.</a:t>
            </a:r>
            <a:endParaRPr lang="en-IN" dirty="0"/>
          </a:p>
        </p:txBody>
      </p:sp>
      <p:sp>
        <p:nvSpPr>
          <p:cNvPr id="3" name="Date Placeholder 2">
            <a:extLst>
              <a:ext uri="{FF2B5EF4-FFF2-40B4-BE49-F238E27FC236}">
                <a16:creationId xmlns:a16="http://schemas.microsoft.com/office/drawing/2014/main" id="{F8184D6B-FCC9-4D0F-8EB6-2863A028E67D}"/>
              </a:ext>
            </a:extLst>
          </p:cNvPr>
          <p:cNvSpPr>
            <a:spLocks noGrp="1"/>
          </p:cNvSpPr>
          <p:nvPr>
            <p:ph type="dt" sz="half" idx="6"/>
          </p:nvPr>
        </p:nvSpPr>
        <p:spPr/>
        <p:txBody>
          <a:bodyPr/>
          <a:lstStyle/>
          <a:p>
            <a:fld id="{5B7051D7-19BF-402F-AC6B-B357C5CB86EE}" type="datetime2">
              <a:rPr lang="en-US" smtClean="0"/>
              <a:t>Monday, August 26, 2019</a:t>
            </a:fld>
            <a:endParaRPr lang="en-US" dirty="0"/>
          </a:p>
        </p:txBody>
      </p:sp>
      <p:sp>
        <p:nvSpPr>
          <p:cNvPr id="4" name="Slide Number Placeholder 3">
            <a:extLst>
              <a:ext uri="{FF2B5EF4-FFF2-40B4-BE49-F238E27FC236}">
                <a16:creationId xmlns:a16="http://schemas.microsoft.com/office/drawing/2014/main" id="{0B91EC52-4730-4B2F-B218-A3BAA33D180D}"/>
              </a:ext>
            </a:extLst>
          </p:cNvPr>
          <p:cNvSpPr>
            <a:spLocks noGrp="1"/>
          </p:cNvSpPr>
          <p:nvPr>
            <p:ph type="sldNum" sz="quarter" idx="7"/>
          </p:nvPr>
        </p:nvSpPr>
        <p:spPr/>
        <p:txBody>
          <a:bodyPr/>
          <a:lstStyle/>
          <a:p>
            <a:pPr marL="25400">
              <a:lnSpc>
                <a:spcPts val="1664"/>
              </a:lnSpc>
            </a:pPr>
            <a:fld id="{81D60167-4931-47E6-BA6A-407CBD079E47}" type="slidenum">
              <a:rPr lang="en-IN" smtClean="0"/>
              <a:t>81</a:t>
            </a:fld>
            <a:endParaRPr lang="en-IN" dirty="0"/>
          </a:p>
        </p:txBody>
      </p:sp>
      <p:pic>
        <p:nvPicPr>
          <p:cNvPr id="7" name="Picture 6">
            <a:extLst>
              <a:ext uri="{FF2B5EF4-FFF2-40B4-BE49-F238E27FC236}">
                <a16:creationId xmlns:a16="http://schemas.microsoft.com/office/drawing/2014/main" id="{5076F92A-0B4F-4C0A-BE1E-7FFA3BF4E681}"/>
              </a:ext>
            </a:extLst>
          </p:cNvPr>
          <p:cNvPicPr>
            <a:picLocks noChangeAspect="1"/>
          </p:cNvPicPr>
          <p:nvPr/>
        </p:nvPicPr>
        <p:blipFill>
          <a:blip r:embed="rId3"/>
          <a:stretch>
            <a:fillRect/>
          </a:stretch>
        </p:blipFill>
        <p:spPr>
          <a:xfrm>
            <a:off x="2133600" y="2295934"/>
            <a:ext cx="5791200" cy="4343399"/>
          </a:xfrm>
          <a:prstGeom prst="rect">
            <a:avLst/>
          </a:prstGeom>
        </p:spPr>
      </p:pic>
    </p:spTree>
    <p:extLst>
      <p:ext uri="{BB962C8B-B14F-4D97-AF65-F5344CB8AC3E}">
        <p14:creationId xmlns:p14="http://schemas.microsoft.com/office/powerpoint/2010/main" val="116303263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CECE32-9746-40A5-90ED-1ADB46F467E5}"/>
              </a:ext>
            </a:extLst>
          </p:cNvPr>
          <p:cNvSpPr>
            <a:spLocks noGrp="1"/>
          </p:cNvSpPr>
          <p:nvPr>
            <p:ph type="title"/>
          </p:nvPr>
        </p:nvSpPr>
        <p:spPr/>
        <p:txBody>
          <a:bodyPr/>
          <a:lstStyle/>
          <a:p>
            <a:r>
              <a:rPr lang="en-IN"/>
              <a:t>Challenges</a:t>
            </a:r>
            <a:endParaRPr lang="en-IN" dirty="0"/>
          </a:p>
        </p:txBody>
      </p:sp>
      <p:sp>
        <p:nvSpPr>
          <p:cNvPr id="3" name="Text Placeholder 2">
            <a:extLst>
              <a:ext uri="{FF2B5EF4-FFF2-40B4-BE49-F238E27FC236}">
                <a16:creationId xmlns:a16="http://schemas.microsoft.com/office/drawing/2014/main" id="{A3B579E6-F5D9-45F6-AD39-E3CAF3F29BB8}"/>
              </a:ext>
            </a:extLst>
          </p:cNvPr>
          <p:cNvSpPr>
            <a:spLocks noGrp="1"/>
          </p:cNvSpPr>
          <p:nvPr>
            <p:ph type="body" idx="1"/>
          </p:nvPr>
        </p:nvSpPr>
        <p:spPr>
          <a:xfrm>
            <a:off x="814136" y="986294"/>
            <a:ext cx="7872663" cy="5601533"/>
          </a:xfrm>
        </p:spPr>
        <p:txBody>
          <a:bodyPr/>
          <a:lstStyle/>
          <a:p>
            <a:pPr marL="457200" indent="-457200" algn="just">
              <a:buFont typeface="Arial" panose="020B0604020202020204" pitchFamily="34" charset="0"/>
              <a:buChar char="•"/>
            </a:pPr>
            <a:r>
              <a:rPr lang="en-US" b="1" dirty="0"/>
              <a:t>Figure 1.8 </a:t>
            </a:r>
            <a:r>
              <a:rPr lang="en-US" dirty="0"/>
              <a:t>shows dropping curve is the fraction of five Web requests that went to that web site while the V-shaped curve is the response time of the web site. </a:t>
            </a:r>
          </a:p>
          <a:p>
            <a:pPr marL="457200" indent="-457200" algn="just">
              <a:buFont typeface="Arial" panose="020B0604020202020204" pitchFamily="34" charset="0"/>
              <a:buChar char="•"/>
            </a:pPr>
            <a:r>
              <a:rPr lang="en-US" dirty="0"/>
              <a:t>It can be seen that the top web site – Facebook.com – accounts for about 7.5% of all Web traffic. </a:t>
            </a:r>
            <a:r>
              <a:rPr lang="en-IN" dirty="0"/>
              <a:t>Facebook supports 7 million concurrent users(2012). (Currently 2.41 Billon)</a:t>
            </a:r>
            <a:endParaRPr lang="en-US" dirty="0"/>
          </a:p>
          <a:p>
            <a:pPr marL="457200" indent="-457200" algn="just">
              <a:buFont typeface="Arial" panose="020B0604020202020204" pitchFamily="34" charset="0"/>
              <a:buChar char="•"/>
            </a:pPr>
            <a:r>
              <a:rPr lang="en-US" dirty="0"/>
              <a:t>In spite of the high traffic, the response time – close to 2 seconds – is still better than average.</a:t>
            </a:r>
          </a:p>
          <a:p>
            <a:pPr marL="457200" indent="-457200" algn="just">
              <a:buFont typeface="Arial" panose="020B0604020202020204" pitchFamily="34" charset="0"/>
              <a:buChar char="•"/>
            </a:pPr>
            <a:r>
              <a:rPr lang="en-US" dirty="0"/>
              <a:t>To scale both compute and storage resources very rapidly need appropriate infrastructure.</a:t>
            </a:r>
          </a:p>
          <a:p>
            <a:pPr marL="457200" indent="-457200" algn="just">
              <a:buFont typeface="Arial" panose="020B0604020202020204" pitchFamily="34" charset="0"/>
              <a:buChar char="•"/>
            </a:pPr>
            <a:r>
              <a:rPr lang="en-IN" dirty="0"/>
              <a:t>New techniques for </a:t>
            </a:r>
            <a:r>
              <a:rPr lang="en-IN" b="1" dirty="0"/>
              <a:t>multitenancy</a:t>
            </a:r>
            <a:r>
              <a:rPr lang="en-IN" dirty="0"/>
              <a:t>, </a:t>
            </a:r>
            <a:r>
              <a:rPr lang="en-US" dirty="0"/>
              <a:t>or </a:t>
            </a:r>
            <a:r>
              <a:rPr lang="en-US" b="1" dirty="0"/>
              <a:t>fine-grained sharing </a:t>
            </a:r>
            <a:r>
              <a:rPr lang="en-US" dirty="0"/>
              <a:t>of resources, are needed for supporting such large numbers of users. </a:t>
            </a:r>
          </a:p>
          <a:p>
            <a:pPr marL="457200" indent="-457200" algn="just">
              <a:buFont typeface="Arial" panose="020B0604020202020204" pitchFamily="34" charset="0"/>
              <a:buChar char="•"/>
            </a:pPr>
            <a:r>
              <a:rPr lang="en-US" dirty="0"/>
              <a:t>Security is a natural concern in such environments as well.</a:t>
            </a:r>
            <a:endParaRPr lang="en-IN" dirty="0"/>
          </a:p>
        </p:txBody>
      </p:sp>
      <p:sp>
        <p:nvSpPr>
          <p:cNvPr id="4" name="Date Placeholder 3">
            <a:extLst>
              <a:ext uri="{FF2B5EF4-FFF2-40B4-BE49-F238E27FC236}">
                <a16:creationId xmlns:a16="http://schemas.microsoft.com/office/drawing/2014/main" id="{5E7BEA51-9AB4-4636-AE46-5A56287549E1}"/>
              </a:ext>
            </a:extLst>
          </p:cNvPr>
          <p:cNvSpPr>
            <a:spLocks noGrp="1"/>
          </p:cNvSpPr>
          <p:nvPr>
            <p:ph type="dt" sz="half" idx="6"/>
          </p:nvPr>
        </p:nvSpPr>
        <p:spPr/>
        <p:txBody>
          <a:bodyPr/>
          <a:lstStyle/>
          <a:p>
            <a:fld id="{2EE5B8DB-B91C-495E-9C71-A8A6F8739A78}" type="datetime2">
              <a:rPr lang="en-US" smtClean="0"/>
              <a:t>Monday, August 26, 2019</a:t>
            </a:fld>
            <a:endParaRPr lang="en-US" dirty="0"/>
          </a:p>
        </p:txBody>
      </p:sp>
      <p:sp>
        <p:nvSpPr>
          <p:cNvPr id="5" name="Slide Number Placeholder 4">
            <a:extLst>
              <a:ext uri="{FF2B5EF4-FFF2-40B4-BE49-F238E27FC236}">
                <a16:creationId xmlns:a16="http://schemas.microsoft.com/office/drawing/2014/main" id="{2ACB21CA-1748-45FB-B0B4-EB70615F7671}"/>
              </a:ext>
            </a:extLst>
          </p:cNvPr>
          <p:cNvSpPr>
            <a:spLocks noGrp="1"/>
          </p:cNvSpPr>
          <p:nvPr>
            <p:ph type="sldNum" sz="quarter" idx="7"/>
          </p:nvPr>
        </p:nvSpPr>
        <p:spPr/>
        <p:txBody>
          <a:bodyPr/>
          <a:lstStyle/>
          <a:p>
            <a:pPr marL="25400">
              <a:lnSpc>
                <a:spcPts val="1664"/>
              </a:lnSpc>
            </a:pPr>
            <a:fld id="{81D60167-4931-47E6-BA6A-407CBD079E47}" type="slidenum">
              <a:rPr lang="en-IN" smtClean="0"/>
              <a:t>82</a:t>
            </a:fld>
            <a:endParaRPr lang="en-IN" dirty="0"/>
          </a:p>
        </p:txBody>
      </p:sp>
    </p:spTree>
    <p:extLst>
      <p:ext uri="{BB962C8B-B14F-4D97-AF65-F5344CB8AC3E}">
        <p14:creationId xmlns:p14="http://schemas.microsoft.com/office/powerpoint/2010/main" val="4159860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86720F2-08AA-420D-BA38-3CBBB87932CE}"/>
              </a:ext>
            </a:extLst>
          </p:cNvPr>
          <p:cNvSpPr>
            <a:spLocks noGrp="1"/>
          </p:cNvSpPr>
          <p:nvPr>
            <p:ph type="body" idx="1"/>
          </p:nvPr>
        </p:nvSpPr>
        <p:spPr>
          <a:xfrm>
            <a:off x="838200" y="300504"/>
            <a:ext cx="7755229" cy="5847755"/>
          </a:xfrm>
        </p:spPr>
        <p:txBody>
          <a:bodyPr/>
          <a:lstStyle/>
          <a:p>
            <a:pPr marL="457200" indent="-457200" algn="just">
              <a:buFont typeface="Arial" panose="020B0604020202020204" pitchFamily="34" charset="0"/>
              <a:buChar char="•"/>
            </a:pPr>
            <a:r>
              <a:rPr lang="en-US" dirty="0"/>
              <a:t>In such large-scale environments, hardware failures and software bugs can be expected to occur relatively frequently. </a:t>
            </a:r>
          </a:p>
          <a:p>
            <a:pPr marL="457200" indent="-457200" algn="just">
              <a:buFont typeface="Arial" panose="020B0604020202020204" pitchFamily="34" charset="0"/>
              <a:buChar char="•"/>
            </a:pPr>
            <a:r>
              <a:rPr lang="en-US" dirty="0"/>
              <a:t>The failures can trigger other failures, leading to an avalanche of failures cause outages. </a:t>
            </a:r>
          </a:p>
          <a:p>
            <a:pPr marL="914400" lvl="1" indent="-457200" algn="just">
              <a:buFont typeface="Arial" panose="020B0604020202020204" pitchFamily="34" charset="0"/>
              <a:buChar char="•"/>
            </a:pPr>
            <a:r>
              <a:rPr lang="en-US" sz="2300" dirty="0"/>
              <a:t>Such a </a:t>
            </a:r>
            <a:r>
              <a:rPr lang="en-US" sz="2300" dirty="0">
                <a:solidFill>
                  <a:srgbClr val="7030A0"/>
                </a:solidFill>
              </a:rPr>
              <a:t>failure</a:t>
            </a:r>
            <a:r>
              <a:rPr lang="en-US" sz="2300" dirty="0"/>
              <a:t> avalanche occurred once in 2011 in </a:t>
            </a:r>
            <a:r>
              <a:rPr lang="en-US" sz="2300" dirty="0">
                <a:solidFill>
                  <a:srgbClr val="002060"/>
                </a:solidFill>
              </a:rPr>
              <a:t>Amazon’s data center</a:t>
            </a:r>
            <a:r>
              <a:rPr lang="en-US" sz="2300" dirty="0"/>
              <a:t>. A networking failure triggered a re-mirroring (making a replica or mirror) of data. </a:t>
            </a:r>
          </a:p>
          <a:p>
            <a:pPr marL="914400" lvl="1" indent="-457200" algn="just">
              <a:buFont typeface="Arial" panose="020B0604020202020204" pitchFamily="34" charset="0"/>
              <a:buChar char="•"/>
            </a:pPr>
            <a:r>
              <a:rPr lang="en-US" sz="2300" dirty="0"/>
              <a:t>However, the re-mirroring traffic interfered (prevent) with normal storage traffic, causing the system to believe that additional mirrors had failed.</a:t>
            </a:r>
          </a:p>
          <a:p>
            <a:pPr marL="914400" lvl="1" indent="-457200" algn="just">
              <a:buFont typeface="Arial" panose="020B0604020202020204" pitchFamily="34" charset="0"/>
              <a:buChar char="•"/>
            </a:pPr>
            <a:r>
              <a:rPr lang="en-US" sz="2300" dirty="0"/>
              <a:t>This in turn triggered further re-mirroring traffic, which interfered with additional normal storage traffic, triggering still more re-mirroring (see </a:t>
            </a:r>
            <a:r>
              <a:rPr lang="en-US" sz="2300" b="1" dirty="0"/>
              <a:t>Figure 1.9</a:t>
            </a:r>
            <a:r>
              <a:rPr lang="en-US" sz="2300" dirty="0"/>
              <a:t>), bringing down the whole system. </a:t>
            </a:r>
          </a:p>
          <a:p>
            <a:pPr marL="914400" lvl="1" indent="-457200" algn="just">
              <a:buFont typeface="Arial" panose="020B0604020202020204" pitchFamily="34" charset="0"/>
              <a:buChar char="•"/>
            </a:pPr>
            <a:r>
              <a:rPr lang="en-US" sz="2300" dirty="0"/>
              <a:t>Availability is therefore one of the major </a:t>
            </a:r>
            <a:r>
              <a:rPr lang="en-US" sz="2300" b="1" dirty="0"/>
              <a:t>challenges affecting clouds</a:t>
            </a:r>
            <a:r>
              <a:rPr lang="en-US" sz="2300" dirty="0"/>
              <a:t>. </a:t>
            </a:r>
            <a:endParaRPr lang="en-IN" sz="2300" dirty="0"/>
          </a:p>
        </p:txBody>
      </p:sp>
      <p:sp>
        <p:nvSpPr>
          <p:cNvPr id="4" name="Date Placeholder 3">
            <a:extLst>
              <a:ext uri="{FF2B5EF4-FFF2-40B4-BE49-F238E27FC236}">
                <a16:creationId xmlns:a16="http://schemas.microsoft.com/office/drawing/2014/main" id="{07C287DF-EDDA-4B5B-951F-AEEEADB20BE0}"/>
              </a:ext>
            </a:extLst>
          </p:cNvPr>
          <p:cNvSpPr>
            <a:spLocks noGrp="1"/>
          </p:cNvSpPr>
          <p:nvPr>
            <p:ph type="dt" sz="half" idx="6"/>
          </p:nvPr>
        </p:nvSpPr>
        <p:spPr/>
        <p:txBody>
          <a:bodyPr/>
          <a:lstStyle/>
          <a:p>
            <a:fld id="{2EE5B8DB-B91C-495E-9C71-A8A6F8739A78}" type="datetime2">
              <a:rPr lang="en-US" smtClean="0"/>
              <a:t>Monday, August 26, 2019</a:t>
            </a:fld>
            <a:endParaRPr lang="en-US" dirty="0"/>
          </a:p>
        </p:txBody>
      </p:sp>
      <p:sp>
        <p:nvSpPr>
          <p:cNvPr id="5" name="Slide Number Placeholder 4">
            <a:extLst>
              <a:ext uri="{FF2B5EF4-FFF2-40B4-BE49-F238E27FC236}">
                <a16:creationId xmlns:a16="http://schemas.microsoft.com/office/drawing/2014/main" id="{D8A5C07A-EA2A-45A6-9843-7E6C86577170}"/>
              </a:ext>
            </a:extLst>
          </p:cNvPr>
          <p:cNvSpPr>
            <a:spLocks noGrp="1"/>
          </p:cNvSpPr>
          <p:nvPr>
            <p:ph type="sldNum" sz="quarter" idx="7"/>
          </p:nvPr>
        </p:nvSpPr>
        <p:spPr/>
        <p:txBody>
          <a:bodyPr/>
          <a:lstStyle/>
          <a:p>
            <a:pPr marL="25400">
              <a:lnSpc>
                <a:spcPts val="1664"/>
              </a:lnSpc>
            </a:pPr>
            <a:fld id="{81D60167-4931-47E6-BA6A-407CBD079E47}" type="slidenum">
              <a:rPr lang="en-IN" smtClean="0"/>
              <a:t>83</a:t>
            </a:fld>
            <a:endParaRPr lang="en-IN" dirty="0"/>
          </a:p>
        </p:txBody>
      </p:sp>
    </p:spTree>
    <p:extLst>
      <p:ext uri="{BB962C8B-B14F-4D97-AF65-F5344CB8AC3E}">
        <p14:creationId xmlns:p14="http://schemas.microsoft.com/office/powerpoint/2010/main" val="2124282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25A85C-3312-4429-B31E-3E4D1BEF9BAD}"/>
              </a:ext>
            </a:extLst>
          </p:cNvPr>
          <p:cNvSpPr>
            <a:spLocks noGrp="1"/>
          </p:cNvSpPr>
          <p:nvPr>
            <p:ph type="title"/>
          </p:nvPr>
        </p:nvSpPr>
        <p:spPr>
          <a:xfrm>
            <a:off x="838200" y="345302"/>
            <a:ext cx="6553200" cy="492443"/>
          </a:xfrm>
        </p:spPr>
        <p:txBody>
          <a:bodyPr/>
          <a:lstStyle/>
          <a:p>
            <a:r>
              <a:rPr lang="en-IN" sz="3200" dirty="0"/>
              <a:t>Amazon’s Data Centre 2011</a:t>
            </a:r>
          </a:p>
        </p:txBody>
      </p:sp>
      <p:sp>
        <p:nvSpPr>
          <p:cNvPr id="3" name="Text Placeholder 2">
            <a:extLst>
              <a:ext uri="{FF2B5EF4-FFF2-40B4-BE49-F238E27FC236}">
                <a16:creationId xmlns:a16="http://schemas.microsoft.com/office/drawing/2014/main" id="{87E30D3D-8D53-497C-B154-367BC48E1562}"/>
              </a:ext>
            </a:extLst>
          </p:cNvPr>
          <p:cNvSpPr>
            <a:spLocks noGrp="1"/>
          </p:cNvSpPr>
          <p:nvPr>
            <p:ph type="body" idx="1"/>
          </p:nvPr>
        </p:nvSpPr>
        <p:spPr/>
        <p:txBody>
          <a:bodyPr/>
          <a:lstStyle/>
          <a:p>
            <a:endParaRPr lang="en-IN"/>
          </a:p>
        </p:txBody>
      </p:sp>
      <p:sp>
        <p:nvSpPr>
          <p:cNvPr id="4" name="Date Placeholder 3">
            <a:extLst>
              <a:ext uri="{FF2B5EF4-FFF2-40B4-BE49-F238E27FC236}">
                <a16:creationId xmlns:a16="http://schemas.microsoft.com/office/drawing/2014/main" id="{34E2FE48-8BD6-4023-9FA1-8112C8618EB2}"/>
              </a:ext>
            </a:extLst>
          </p:cNvPr>
          <p:cNvSpPr>
            <a:spLocks noGrp="1"/>
          </p:cNvSpPr>
          <p:nvPr>
            <p:ph type="dt" sz="half" idx="6"/>
          </p:nvPr>
        </p:nvSpPr>
        <p:spPr/>
        <p:txBody>
          <a:bodyPr/>
          <a:lstStyle/>
          <a:p>
            <a:fld id="{2EE5B8DB-B91C-495E-9C71-A8A6F8739A78}" type="datetime2">
              <a:rPr lang="en-US" smtClean="0"/>
              <a:t>Monday, August 26, 2019</a:t>
            </a:fld>
            <a:endParaRPr lang="en-US" dirty="0"/>
          </a:p>
        </p:txBody>
      </p:sp>
      <p:sp>
        <p:nvSpPr>
          <p:cNvPr id="5" name="Slide Number Placeholder 4">
            <a:extLst>
              <a:ext uri="{FF2B5EF4-FFF2-40B4-BE49-F238E27FC236}">
                <a16:creationId xmlns:a16="http://schemas.microsoft.com/office/drawing/2014/main" id="{4D408855-22A8-4683-BC31-8C036BBB2DA4}"/>
              </a:ext>
            </a:extLst>
          </p:cNvPr>
          <p:cNvSpPr>
            <a:spLocks noGrp="1"/>
          </p:cNvSpPr>
          <p:nvPr>
            <p:ph type="sldNum" sz="quarter" idx="7"/>
          </p:nvPr>
        </p:nvSpPr>
        <p:spPr/>
        <p:txBody>
          <a:bodyPr/>
          <a:lstStyle/>
          <a:p>
            <a:pPr marL="25400">
              <a:lnSpc>
                <a:spcPts val="1664"/>
              </a:lnSpc>
            </a:pPr>
            <a:fld id="{81D60167-4931-47E6-BA6A-407CBD079E47}" type="slidenum">
              <a:rPr lang="en-IN" smtClean="0"/>
              <a:t>84</a:t>
            </a:fld>
            <a:endParaRPr lang="en-IN" dirty="0"/>
          </a:p>
        </p:txBody>
      </p:sp>
      <p:pic>
        <p:nvPicPr>
          <p:cNvPr id="7" name="Picture 6">
            <a:extLst>
              <a:ext uri="{FF2B5EF4-FFF2-40B4-BE49-F238E27FC236}">
                <a16:creationId xmlns:a16="http://schemas.microsoft.com/office/drawing/2014/main" id="{54F9BF07-8F1C-4E45-8072-EC293482BF4B}"/>
              </a:ext>
            </a:extLst>
          </p:cNvPr>
          <p:cNvPicPr>
            <a:picLocks noChangeAspect="1"/>
          </p:cNvPicPr>
          <p:nvPr/>
        </p:nvPicPr>
        <p:blipFill>
          <a:blip r:embed="rId2"/>
          <a:stretch>
            <a:fillRect/>
          </a:stretch>
        </p:blipFill>
        <p:spPr>
          <a:xfrm>
            <a:off x="338137" y="1219200"/>
            <a:ext cx="8467725" cy="4419600"/>
          </a:xfrm>
          <a:prstGeom prst="rect">
            <a:avLst/>
          </a:prstGeom>
        </p:spPr>
      </p:pic>
    </p:spTree>
    <p:extLst>
      <p:ext uri="{BB962C8B-B14F-4D97-AF65-F5344CB8AC3E}">
        <p14:creationId xmlns:p14="http://schemas.microsoft.com/office/powerpoint/2010/main" val="52065727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90600" y="300504"/>
            <a:ext cx="3807156" cy="627736"/>
          </a:xfrm>
          <a:prstGeom prst="rect">
            <a:avLst/>
          </a:prstGeom>
        </p:spPr>
        <p:txBody>
          <a:bodyPr vert="horz" wrap="square" lIns="0" tIns="12065" rIns="0" bIns="0" rtlCol="0">
            <a:spAutoFit/>
          </a:bodyPr>
          <a:lstStyle/>
          <a:p>
            <a:pPr marL="12700">
              <a:lnSpc>
                <a:spcPct val="100000"/>
              </a:lnSpc>
              <a:spcBef>
                <a:spcPts val="95"/>
              </a:spcBef>
            </a:pPr>
            <a:r>
              <a:rPr spc="-15" dirty="0">
                <a:solidFill>
                  <a:srgbClr val="696363"/>
                </a:solidFill>
              </a:rPr>
              <a:t>Multi-tenancy</a:t>
            </a:r>
          </a:p>
        </p:txBody>
      </p:sp>
      <p:sp>
        <p:nvSpPr>
          <p:cNvPr id="3" name="object 3"/>
          <p:cNvSpPr txBox="1"/>
          <p:nvPr/>
        </p:nvSpPr>
        <p:spPr>
          <a:xfrm>
            <a:off x="993444" y="1070203"/>
            <a:ext cx="7907428" cy="5275162"/>
          </a:xfrm>
          <a:prstGeom prst="rect">
            <a:avLst/>
          </a:prstGeom>
        </p:spPr>
        <p:txBody>
          <a:bodyPr vert="horz" wrap="square" lIns="0" tIns="12065" rIns="0" bIns="0" rtlCol="0">
            <a:spAutoFit/>
          </a:bodyPr>
          <a:lstStyle/>
          <a:p>
            <a:pPr marL="286385" marR="680720" indent="-274320" algn="just">
              <a:lnSpc>
                <a:spcPct val="100000"/>
              </a:lnSpc>
              <a:spcBef>
                <a:spcPts val="95"/>
              </a:spcBef>
              <a:buClr>
                <a:srgbClr val="D24717"/>
              </a:buClr>
              <a:buSzPct val="84090"/>
              <a:buFont typeface="Wingdings 2"/>
              <a:buChar char=""/>
              <a:tabLst>
                <a:tab pos="286385" algn="l"/>
                <a:tab pos="287020" algn="l"/>
              </a:tabLst>
            </a:pPr>
            <a:r>
              <a:rPr sz="2600" spc="-50" dirty="0">
                <a:latin typeface="Perpetua"/>
                <a:cs typeface="Perpetua"/>
              </a:rPr>
              <a:t>Tenant </a:t>
            </a:r>
            <a:r>
              <a:rPr sz="2600" spc="-5" dirty="0">
                <a:latin typeface="Perpetua"/>
                <a:cs typeface="Perpetua"/>
              </a:rPr>
              <a:t>is </a:t>
            </a:r>
            <a:r>
              <a:rPr sz="2600" spc="-20" dirty="0">
                <a:latin typeface="Perpetua"/>
                <a:cs typeface="Perpetua"/>
              </a:rPr>
              <a:t>any </a:t>
            </a:r>
            <a:r>
              <a:rPr sz="2600" spc="-5" dirty="0">
                <a:latin typeface="Perpetua"/>
                <a:cs typeface="Perpetua"/>
              </a:rPr>
              <a:t>legal entity </a:t>
            </a:r>
            <a:r>
              <a:rPr sz="2600" spc="-10" dirty="0">
                <a:latin typeface="Perpetua"/>
                <a:cs typeface="Perpetua"/>
              </a:rPr>
              <a:t>responsible </a:t>
            </a:r>
            <a:r>
              <a:rPr sz="2600" spc="-5" dirty="0">
                <a:latin typeface="Perpetua"/>
                <a:cs typeface="Perpetua"/>
              </a:rPr>
              <a:t>for </a:t>
            </a:r>
            <a:r>
              <a:rPr sz="2600" spc="-10" dirty="0">
                <a:latin typeface="Perpetua"/>
                <a:cs typeface="Perpetua"/>
              </a:rPr>
              <a:t>data </a:t>
            </a:r>
            <a:r>
              <a:rPr sz="2600" spc="-5" dirty="0">
                <a:latin typeface="Perpetua"/>
                <a:cs typeface="Perpetua"/>
              </a:rPr>
              <a:t>and is </a:t>
            </a:r>
            <a:r>
              <a:rPr sz="2600" spc="-15" dirty="0">
                <a:latin typeface="Perpetua"/>
                <a:cs typeface="Perpetua"/>
              </a:rPr>
              <a:t>provided </a:t>
            </a:r>
            <a:r>
              <a:rPr sz="2600" spc="-5" dirty="0">
                <a:latin typeface="Perpetua"/>
                <a:cs typeface="Perpetua"/>
              </a:rPr>
              <a:t>on a  contractual </a:t>
            </a:r>
            <a:r>
              <a:rPr sz="2600" spc="-10" dirty="0">
                <a:latin typeface="Perpetua"/>
                <a:cs typeface="Perpetua"/>
              </a:rPr>
              <a:t>basis. </a:t>
            </a:r>
            <a:r>
              <a:rPr sz="2600" i="1" spc="-50" dirty="0">
                <a:latin typeface="Perpetua"/>
                <a:cs typeface="Perpetua"/>
              </a:rPr>
              <a:t>Tenant </a:t>
            </a:r>
            <a:r>
              <a:rPr sz="2600" i="1" spc="-5" dirty="0">
                <a:latin typeface="Perpetua"/>
                <a:cs typeface="Perpetua"/>
              </a:rPr>
              <a:t>is a contract</a:t>
            </a:r>
            <a:r>
              <a:rPr sz="2600" i="1" spc="-215" dirty="0">
                <a:latin typeface="Perpetua"/>
                <a:cs typeface="Perpetua"/>
              </a:rPr>
              <a:t> </a:t>
            </a:r>
            <a:r>
              <a:rPr sz="2600" i="1" spc="-5" dirty="0">
                <a:latin typeface="Perpetua"/>
                <a:cs typeface="Perpetua"/>
              </a:rPr>
              <a:t>signee</a:t>
            </a:r>
            <a:r>
              <a:rPr lang="en-IN" sz="2600" i="1" spc="-5" dirty="0">
                <a:latin typeface="Perpetua"/>
                <a:cs typeface="Perpetua"/>
              </a:rPr>
              <a:t>.</a:t>
            </a:r>
            <a:endParaRPr sz="2600" i="1" dirty="0">
              <a:latin typeface="Perpetua"/>
              <a:cs typeface="Perpetua"/>
            </a:endParaRPr>
          </a:p>
          <a:p>
            <a:pPr marL="286385" indent="-274320" algn="just">
              <a:lnSpc>
                <a:spcPct val="100000"/>
              </a:lnSpc>
              <a:spcBef>
                <a:spcPts val="585"/>
              </a:spcBef>
              <a:buClr>
                <a:srgbClr val="D24717"/>
              </a:buClr>
              <a:buSzPct val="85416"/>
              <a:buFont typeface="Wingdings 2"/>
              <a:buChar char=""/>
              <a:tabLst>
                <a:tab pos="286385" algn="l"/>
                <a:tab pos="287020" algn="l"/>
              </a:tabLst>
            </a:pPr>
            <a:r>
              <a:rPr sz="2600" spc="-55" dirty="0">
                <a:solidFill>
                  <a:srgbClr val="FF0000"/>
                </a:solidFill>
                <a:latin typeface="Perpetua"/>
                <a:cs typeface="Perpetua"/>
              </a:rPr>
              <a:t>Tenant </a:t>
            </a:r>
            <a:r>
              <a:rPr sz="2600" dirty="0">
                <a:solidFill>
                  <a:srgbClr val="FF0000"/>
                </a:solidFill>
                <a:latin typeface="Perpetua"/>
                <a:cs typeface="Perpetua"/>
              </a:rPr>
              <a:t>– </a:t>
            </a:r>
            <a:r>
              <a:rPr sz="2600" spc="-5" dirty="0">
                <a:solidFill>
                  <a:srgbClr val="FF0000"/>
                </a:solidFill>
                <a:latin typeface="Perpetua"/>
                <a:cs typeface="Perpetua"/>
              </a:rPr>
              <a:t>application </a:t>
            </a:r>
            <a:r>
              <a:rPr sz="2600" spc="-10" dirty="0">
                <a:solidFill>
                  <a:srgbClr val="FF0000"/>
                </a:solidFill>
                <a:latin typeface="Perpetua"/>
                <a:cs typeface="Perpetua"/>
              </a:rPr>
              <a:t>environment that requires </a:t>
            </a:r>
            <a:r>
              <a:rPr sz="2600" spc="-5" dirty="0">
                <a:solidFill>
                  <a:srgbClr val="FF0000"/>
                </a:solidFill>
                <a:latin typeface="Perpetua"/>
                <a:cs typeface="Perpetua"/>
              </a:rPr>
              <a:t>isolation</a:t>
            </a:r>
            <a:r>
              <a:rPr sz="2600" dirty="0">
                <a:solidFill>
                  <a:srgbClr val="FF0000"/>
                </a:solidFill>
                <a:latin typeface="Perpetua"/>
                <a:cs typeface="Perpetua"/>
              </a:rPr>
              <a:t> </a:t>
            </a:r>
            <a:r>
              <a:rPr sz="2600" spc="-10" dirty="0">
                <a:solidFill>
                  <a:srgbClr val="FF0000"/>
                </a:solidFill>
                <a:latin typeface="Perpetua"/>
                <a:cs typeface="Perpetua"/>
              </a:rPr>
              <a:t>from</a:t>
            </a:r>
            <a:endParaRPr sz="2600" dirty="0">
              <a:latin typeface="Perpetua"/>
              <a:cs typeface="Perpetua"/>
            </a:endParaRPr>
          </a:p>
          <a:p>
            <a:pPr marL="286385" algn="just">
              <a:lnSpc>
                <a:spcPct val="100000"/>
              </a:lnSpc>
            </a:pPr>
            <a:r>
              <a:rPr sz="2600" spc="5" dirty="0">
                <a:solidFill>
                  <a:srgbClr val="FF0000"/>
                </a:solidFill>
                <a:latin typeface="Perpetua"/>
                <a:cs typeface="Perpetua"/>
              </a:rPr>
              <a:t>others</a:t>
            </a:r>
            <a:endParaRPr sz="2600" dirty="0">
              <a:latin typeface="Perpetua"/>
              <a:cs typeface="Perpetua"/>
            </a:endParaRPr>
          </a:p>
          <a:p>
            <a:pPr marL="286385" marR="5080" indent="-274320" algn="just">
              <a:lnSpc>
                <a:spcPct val="100000"/>
              </a:lnSpc>
              <a:spcBef>
                <a:spcPts val="600"/>
              </a:spcBef>
              <a:buClr>
                <a:srgbClr val="D24717"/>
              </a:buClr>
              <a:buSzPct val="85416"/>
              <a:buFont typeface="Wingdings 2"/>
              <a:buChar char=""/>
              <a:tabLst>
                <a:tab pos="286385" algn="l"/>
                <a:tab pos="287020" algn="l"/>
              </a:tabLst>
            </a:pPr>
            <a:r>
              <a:rPr sz="2600" dirty="0">
                <a:latin typeface="Perpetua"/>
                <a:cs typeface="Perpetua"/>
              </a:rPr>
              <a:t>Multi-tenancy refers </a:t>
            </a:r>
            <a:r>
              <a:rPr sz="2600" spc="-10" dirty="0">
                <a:latin typeface="Perpetua"/>
                <a:cs typeface="Perpetua"/>
              </a:rPr>
              <a:t>to </a:t>
            </a:r>
            <a:r>
              <a:rPr sz="2600" dirty="0">
                <a:latin typeface="Perpetua"/>
                <a:cs typeface="Perpetua"/>
              </a:rPr>
              <a:t>a </a:t>
            </a:r>
            <a:r>
              <a:rPr sz="2600" spc="-10" dirty="0">
                <a:latin typeface="Perpetua"/>
                <a:cs typeface="Perpetua"/>
              </a:rPr>
              <a:t>software </a:t>
            </a:r>
            <a:r>
              <a:rPr sz="2600" dirty="0">
                <a:latin typeface="Perpetua"/>
                <a:cs typeface="Perpetua"/>
              </a:rPr>
              <a:t>architecture in </a:t>
            </a:r>
            <a:r>
              <a:rPr sz="2600" spc="5" dirty="0">
                <a:latin typeface="Perpetua"/>
                <a:cs typeface="Perpetua"/>
              </a:rPr>
              <a:t>which </a:t>
            </a:r>
            <a:r>
              <a:rPr sz="2600" dirty="0">
                <a:latin typeface="Perpetua"/>
                <a:cs typeface="Perpetua"/>
              </a:rPr>
              <a:t>a </a:t>
            </a:r>
            <a:r>
              <a:rPr sz="2600" dirty="0">
                <a:solidFill>
                  <a:srgbClr val="FF0000"/>
                </a:solidFill>
                <a:latin typeface="Perpetua"/>
                <a:cs typeface="Perpetua"/>
              </a:rPr>
              <a:t>single  instance of a </a:t>
            </a:r>
            <a:r>
              <a:rPr sz="2600" spc="-10" dirty="0">
                <a:solidFill>
                  <a:srgbClr val="FF0000"/>
                </a:solidFill>
                <a:latin typeface="Perpetua"/>
                <a:cs typeface="Perpetua"/>
              </a:rPr>
              <a:t>software </a:t>
            </a:r>
            <a:r>
              <a:rPr sz="2600" spc="15" dirty="0">
                <a:solidFill>
                  <a:srgbClr val="FF0000"/>
                </a:solidFill>
                <a:latin typeface="Perpetua"/>
                <a:cs typeface="Perpetua"/>
              </a:rPr>
              <a:t>runs </a:t>
            </a:r>
            <a:r>
              <a:rPr sz="2600" dirty="0">
                <a:solidFill>
                  <a:srgbClr val="FF0000"/>
                </a:solidFill>
                <a:latin typeface="Perpetua"/>
                <a:cs typeface="Perpetua"/>
              </a:rPr>
              <a:t>on a </a:t>
            </a:r>
            <a:r>
              <a:rPr sz="2600" spc="5" dirty="0">
                <a:solidFill>
                  <a:srgbClr val="FF0000"/>
                </a:solidFill>
                <a:latin typeface="Perpetua"/>
                <a:cs typeface="Perpetua"/>
              </a:rPr>
              <a:t>server </a:t>
            </a:r>
            <a:r>
              <a:rPr sz="2600" spc="-5" dirty="0">
                <a:solidFill>
                  <a:srgbClr val="FF0000"/>
                </a:solidFill>
                <a:latin typeface="Perpetua"/>
                <a:cs typeface="Perpetua"/>
              </a:rPr>
              <a:t>and </a:t>
            </a:r>
            <a:r>
              <a:rPr sz="2600" spc="5" dirty="0">
                <a:solidFill>
                  <a:srgbClr val="FF0000"/>
                </a:solidFill>
                <a:latin typeface="Perpetua"/>
                <a:cs typeface="Perpetua"/>
              </a:rPr>
              <a:t>serves </a:t>
            </a:r>
            <a:r>
              <a:rPr sz="2600" spc="-5" dirty="0">
                <a:solidFill>
                  <a:srgbClr val="FF0000"/>
                </a:solidFill>
                <a:latin typeface="Perpetua"/>
                <a:cs typeface="Perpetua"/>
              </a:rPr>
              <a:t>multiple</a:t>
            </a:r>
            <a:r>
              <a:rPr sz="2600" spc="-150" dirty="0">
                <a:solidFill>
                  <a:srgbClr val="FF0000"/>
                </a:solidFill>
                <a:latin typeface="Perpetua"/>
                <a:cs typeface="Perpetua"/>
              </a:rPr>
              <a:t> </a:t>
            </a:r>
            <a:r>
              <a:rPr sz="2600" dirty="0">
                <a:solidFill>
                  <a:srgbClr val="FF0000"/>
                </a:solidFill>
                <a:latin typeface="Perpetua"/>
                <a:cs typeface="Perpetua"/>
              </a:rPr>
              <a:t>tenants</a:t>
            </a:r>
            <a:endParaRPr sz="2600" dirty="0">
              <a:latin typeface="Perpetua"/>
              <a:cs typeface="Perpetua"/>
            </a:endParaRPr>
          </a:p>
          <a:p>
            <a:pPr marL="286385" indent="-274320" algn="just">
              <a:lnSpc>
                <a:spcPct val="100000"/>
              </a:lnSpc>
              <a:spcBef>
                <a:spcPts val="600"/>
              </a:spcBef>
              <a:buClr>
                <a:srgbClr val="D24717"/>
              </a:buClr>
              <a:buSzPct val="85416"/>
              <a:buFont typeface="Wingdings 2"/>
              <a:buChar char=""/>
              <a:tabLst>
                <a:tab pos="286385" algn="l"/>
                <a:tab pos="287020" algn="l"/>
              </a:tabLst>
            </a:pPr>
            <a:r>
              <a:rPr sz="2600" i="1" dirty="0">
                <a:latin typeface="Perpetua"/>
                <a:cs typeface="Perpetua"/>
              </a:rPr>
              <a:t>In </a:t>
            </a:r>
            <a:r>
              <a:rPr sz="2600" i="1" spc="15" dirty="0">
                <a:latin typeface="Perpetua"/>
                <a:cs typeface="Perpetua"/>
              </a:rPr>
              <a:t>short, </a:t>
            </a:r>
            <a:r>
              <a:rPr sz="2600" i="1" dirty="0">
                <a:latin typeface="Perpetua"/>
                <a:cs typeface="Perpetua"/>
              </a:rPr>
              <a:t>one instance </a:t>
            </a:r>
            <a:r>
              <a:rPr sz="2600" i="1" spc="-15" dirty="0">
                <a:latin typeface="Perpetua"/>
                <a:cs typeface="Perpetua"/>
              </a:rPr>
              <a:t>many</a:t>
            </a:r>
            <a:r>
              <a:rPr sz="2600" i="1" spc="-195" dirty="0">
                <a:latin typeface="Perpetua"/>
                <a:cs typeface="Perpetua"/>
              </a:rPr>
              <a:t> </a:t>
            </a:r>
            <a:r>
              <a:rPr sz="2600" i="1" spc="5" dirty="0">
                <a:latin typeface="Perpetua"/>
                <a:cs typeface="Perpetua"/>
              </a:rPr>
              <a:t>customers</a:t>
            </a:r>
            <a:r>
              <a:rPr lang="en-IN" sz="2600" i="1" spc="5" dirty="0">
                <a:latin typeface="Perpetua"/>
                <a:cs typeface="Perpetua"/>
              </a:rPr>
              <a:t>.</a:t>
            </a:r>
            <a:endParaRPr sz="2600" i="1" dirty="0">
              <a:latin typeface="Perpetua"/>
              <a:cs typeface="Perpetua"/>
            </a:endParaRPr>
          </a:p>
          <a:p>
            <a:pPr marL="286385" indent="-274320" algn="just">
              <a:lnSpc>
                <a:spcPct val="100000"/>
              </a:lnSpc>
              <a:spcBef>
                <a:spcPts val="600"/>
              </a:spcBef>
              <a:buClr>
                <a:srgbClr val="D24717"/>
              </a:buClr>
              <a:buSzPct val="85416"/>
              <a:buFont typeface="Wingdings 2"/>
              <a:buChar char=""/>
              <a:tabLst>
                <a:tab pos="286385" algn="l"/>
                <a:tab pos="287020" algn="l"/>
              </a:tabLst>
            </a:pPr>
            <a:r>
              <a:rPr sz="2600" b="1" spc="-10" dirty="0">
                <a:latin typeface="Perpetua"/>
                <a:cs typeface="Perpetua"/>
              </a:rPr>
              <a:t>What </a:t>
            </a:r>
            <a:r>
              <a:rPr sz="2600" b="1" spc="-50" dirty="0">
                <a:latin typeface="Perpetua"/>
                <a:cs typeface="Perpetua"/>
              </a:rPr>
              <a:t>we </a:t>
            </a:r>
            <a:r>
              <a:rPr sz="2600" b="1" spc="-15" dirty="0">
                <a:latin typeface="Perpetua"/>
                <a:cs typeface="Perpetua"/>
              </a:rPr>
              <a:t>want </a:t>
            </a:r>
            <a:r>
              <a:rPr sz="2600" b="1" dirty="0">
                <a:latin typeface="Perpetua"/>
                <a:cs typeface="Perpetua"/>
              </a:rPr>
              <a:t>to</a:t>
            </a:r>
            <a:r>
              <a:rPr sz="2600" b="1" spc="55" dirty="0">
                <a:latin typeface="Perpetua"/>
                <a:cs typeface="Perpetua"/>
              </a:rPr>
              <a:t> </a:t>
            </a:r>
            <a:r>
              <a:rPr sz="2600" b="1" spc="-10" dirty="0">
                <a:latin typeface="Perpetua"/>
                <a:cs typeface="Perpetua"/>
              </a:rPr>
              <a:t>achieve?</a:t>
            </a:r>
            <a:endParaRPr sz="2600" b="1" dirty="0">
              <a:latin typeface="Perpetua"/>
              <a:cs typeface="Perpetua"/>
            </a:endParaRPr>
          </a:p>
          <a:p>
            <a:pPr marL="560705" lvl="1" indent="-229235" algn="just">
              <a:lnSpc>
                <a:spcPct val="100000"/>
              </a:lnSpc>
              <a:spcBef>
                <a:spcPts val="430"/>
              </a:spcBef>
              <a:buClr>
                <a:srgbClr val="9B2C1F"/>
              </a:buClr>
              <a:buSzPct val="84090"/>
              <a:buFont typeface="Wingdings 2"/>
              <a:buChar char=""/>
              <a:tabLst>
                <a:tab pos="561340" algn="l"/>
              </a:tabLst>
            </a:pPr>
            <a:r>
              <a:rPr sz="2600" spc="-10" dirty="0">
                <a:latin typeface="Perpetua"/>
                <a:cs typeface="Perpetua"/>
              </a:rPr>
              <a:t>Reduce </a:t>
            </a:r>
            <a:r>
              <a:rPr sz="2600" spc="-5" dirty="0">
                <a:latin typeface="Perpetua"/>
                <a:cs typeface="Perpetua"/>
              </a:rPr>
              <a:t>infrastructure costs </a:t>
            </a:r>
            <a:r>
              <a:rPr sz="2600" spc="-30" dirty="0">
                <a:latin typeface="Perpetua"/>
                <a:cs typeface="Perpetua"/>
              </a:rPr>
              <a:t>by </a:t>
            </a:r>
            <a:r>
              <a:rPr sz="2600" spc="5" dirty="0">
                <a:latin typeface="Perpetua"/>
                <a:cs typeface="Perpetua"/>
              </a:rPr>
              <a:t>sharing </a:t>
            </a:r>
            <a:r>
              <a:rPr sz="2600" spc="-15" dirty="0">
                <a:latin typeface="Perpetua"/>
                <a:cs typeface="Perpetua"/>
              </a:rPr>
              <a:t>hardware</a:t>
            </a:r>
            <a:r>
              <a:rPr sz="2600" spc="145" dirty="0">
                <a:latin typeface="Perpetua"/>
                <a:cs typeface="Perpetua"/>
              </a:rPr>
              <a:t> </a:t>
            </a:r>
            <a:r>
              <a:rPr sz="2600" spc="-10" dirty="0">
                <a:latin typeface="Perpetua"/>
                <a:cs typeface="Perpetua"/>
              </a:rPr>
              <a:t>resources</a:t>
            </a:r>
            <a:endParaRPr sz="2600" dirty="0">
              <a:latin typeface="Perpetua"/>
              <a:cs typeface="Perpetua"/>
            </a:endParaRPr>
          </a:p>
          <a:p>
            <a:pPr marL="560705" lvl="1" indent="-229235" algn="just">
              <a:lnSpc>
                <a:spcPct val="100000"/>
              </a:lnSpc>
              <a:spcBef>
                <a:spcPts val="395"/>
              </a:spcBef>
              <a:buClr>
                <a:srgbClr val="9B2C1F"/>
              </a:buClr>
              <a:buSzPct val="84090"/>
              <a:buFont typeface="Wingdings 2"/>
              <a:buChar char=""/>
              <a:tabLst>
                <a:tab pos="561340" algn="l"/>
              </a:tabLst>
            </a:pPr>
            <a:r>
              <a:rPr sz="2600" spc="-5" dirty="0">
                <a:latin typeface="Perpetua"/>
                <a:cs typeface="Perpetua"/>
              </a:rPr>
              <a:t>Simplify </a:t>
            </a:r>
            <a:r>
              <a:rPr sz="2600" spc="-10" dirty="0">
                <a:latin typeface="Perpetua"/>
                <a:cs typeface="Perpetua"/>
              </a:rPr>
              <a:t>software </a:t>
            </a:r>
            <a:r>
              <a:rPr sz="2600" spc="-5" dirty="0">
                <a:latin typeface="Perpetua"/>
                <a:cs typeface="Perpetua"/>
              </a:rPr>
              <a:t>maintenance </a:t>
            </a:r>
            <a:r>
              <a:rPr sz="2600" spc="-30" dirty="0">
                <a:latin typeface="Perpetua"/>
                <a:cs typeface="Perpetua"/>
              </a:rPr>
              <a:t>by </a:t>
            </a:r>
            <a:r>
              <a:rPr sz="2600" spc="-10" dirty="0">
                <a:latin typeface="Perpetua"/>
                <a:cs typeface="Perpetua"/>
              </a:rPr>
              <a:t>keeping </a:t>
            </a:r>
            <a:r>
              <a:rPr sz="2600" spc="-5" dirty="0">
                <a:latin typeface="Perpetua"/>
                <a:cs typeface="Perpetua"/>
              </a:rPr>
              <a:t>a single code</a:t>
            </a:r>
            <a:r>
              <a:rPr sz="2600" spc="120" dirty="0">
                <a:latin typeface="Perpetua"/>
                <a:cs typeface="Perpetua"/>
              </a:rPr>
              <a:t> </a:t>
            </a:r>
            <a:r>
              <a:rPr sz="2600" spc="-5" dirty="0">
                <a:latin typeface="Perpetua"/>
                <a:cs typeface="Perpetua"/>
              </a:rPr>
              <a:t>base</a:t>
            </a:r>
            <a:endParaRPr sz="2600" dirty="0">
              <a:latin typeface="Perpetua"/>
              <a:cs typeface="Perpetua"/>
            </a:endParaRPr>
          </a:p>
          <a:p>
            <a:pPr marL="560705" lvl="1" indent="-229235" algn="just">
              <a:lnSpc>
                <a:spcPct val="100000"/>
              </a:lnSpc>
              <a:spcBef>
                <a:spcPts val="395"/>
              </a:spcBef>
              <a:buClr>
                <a:srgbClr val="9B2C1F"/>
              </a:buClr>
              <a:buSzPct val="84090"/>
              <a:buFont typeface="Wingdings 2"/>
              <a:buChar char=""/>
              <a:tabLst>
                <a:tab pos="561340" algn="l"/>
              </a:tabLst>
            </a:pPr>
            <a:r>
              <a:rPr sz="2600" spc="-5" dirty="0">
                <a:latin typeface="Perpetua"/>
                <a:cs typeface="Perpetua"/>
              </a:rPr>
              <a:t>Simplify infrastructure maintenance </a:t>
            </a:r>
            <a:r>
              <a:rPr sz="2600" spc="-30" dirty="0">
                <a:latin typeface="Perpetua"/>
                <a:cs typeface="Perpetua"/>
              </a:rPr>
              <a:t>by </a:t>
            </a:r>
            <a:r>
              <a:rPr sz="2600" spc="-15" dirty="0">
                <a:latin typeface="Perpetua"/>
                <a:cs typeface="Perpetua"/>
              </a:rPr>
              <a:t>having </a:t>
            </a:r>
            <a:r>
              <a:rPr sz="2600" spc="-30" dirty="0">
                <a:latin typeface="Perpetua"/>
                <a:cs typeface="Perpetua"/>
              </a:rPr>
              <a:t>fewer</a:t>
            </a:r>
            <a:r>
              <a:rPr sz="2600" spc="114" dirty="0">
                <a:latin typeface="Perpetua"/>
                <a:cs typeface="Perpetua"/>
              </a:rPr>
              <a:t> </a:t>
            </a:r>
            <a:r>
              <a:rPr sz="2600" spc="-5" dirty="0">
                <a:latin typeface="Perpetua"/>
                <a:cs typeface="Perpetua"/>
              </a:rPr>
              <a:t>nodes</a:t>
            </a:r>
            <a:endParaRPr sz="2600" dirty="0">
              <a:latin typeface="Perpetua"/>
              <a:cs typeface="Perpetua"/>
            </a:endParaRPr>
          </a:p>
        </p:txBody>
      </p:sp>
      <p:sp>
        <p:nvSpPr>
          <p:cNvPr id="4" name="object 4"/>
          <p:cNvSpPr/>
          <p:nvPr/>
        </p:nvSpPr>
        <p:spPr>
          <a:xfrm>
            <a:off x="146304" y="6210300"/>
            <a:ext cx="457200" cy="457200"/>
          </a:xfrm>
          <a:custGeom>
            <a:avLst/>
            <a:gdLst/>
            <a:ahLst/>
            <a:cxnLst/>
            <a:rect l="l" t="t" r="r" b="b"/>
            <a:pathLst>
              <a:path w="457200" h="457200">
                <a:moveTo>
                  <a:pt x="228600" y="0"/>
                </a:moveTo>
                <a:lnTo>
                  <a:pt x="182529" y="4644"/>
                </a:lnTo>
                <a:lnTo>
                  <a:pt x="139619" y="17964"/>
                </a:lnTo>
                <a:lnTo>
                  <a:pt x="100788" y="39041"/>
                </a:lnTo>
                <a:lnTo>
                  <a:pt x="66955" y="66955"/>
                </a:lnTo>
                <a:lnTo>
                  <a:pt x="39041" y="100788"/>
                </a:lnTo>
                <a:lnTo>
                  <a:pt x="17964" y="139619"/>
                </a:lnTo>
                <a:lnTo>
                  <a:pt x="4644" y="182529"/>
                </a:lnTo>
                <a:lnTo>
                  <a:pt x="0" y="228600"/>
                </a:lnTo>
                <a:lnTo>
                  <a:pt x="4644" y="274670"/>
                </a:lnTo>
                <a:lnTo>
                  <a:pt x="17964" y="317580"/>
                </a:lnTo>
                <a:lnTo>
                  <a:pt x="39041" y="356411"/>
                </a:lnTo>
                <a:lnTo>
                  <a:pt x="66955" y="390244"/>
                </a:lnTo>
                <a:lnTo>
                  <a:pt x="100788" y="418158"/>
                </a:lnTo>
                <a:lnTo>
                  <a:pt x="139619" y="439235"/>
                </a:lnTo>
                <a:lnTo>
                  <a:pt x="182529" y="452555"/>
                </a:lnTo>
                <a:lnTo>
                  <a:pt x="228600" y="457200"/>
                </a:lnTo>
                <a:lnTo>
                  <a:pt x="274670" y="452555"/>
                </a:lnTo>
                <a:lnTo>
                  <a:pt x="317580" y="439235"/>
                </a:lnTo>
                <a:lnTo>
                  <a:pt x="356411" y="418158"/>
                </a:lnTo>
                <a:lnTo>
                  <a:pt x="390244" y="390244"/>
                </a:lnTo>
                <a:lnTo>
                  <a:pt x="418158" y="356411"/>
                </a:lnTo>
                <a:lnTo>
                  <a:pt x="439235" y="317580"/>
                </a:lnTo>
                <a:lnTo>
                  <a:pt x="452555" y="274670"/>
                </a:lnTo>
                <a:lnTo>
                  <a:pt x="457200" y="228600"/>
                </a:lnTo>
                <a:lnTo>
                  <a:pt x="452555" y="182529"/>
                </a:lnTo>
                <a:lnTo>
                  <a:pt x="439235" y="139619"/>
                </a:lnTo>
                <a:lnTo>
                  <a:pt x="418158" y="100788"/>
                </a:lnTo>
                <a:lnTo>
                  <a:pt x="390244" y="66955"/>
                </a:lnTo>
                <a:lnTo>
                  <a:pt x="356411" y="39041"/>
                </a:lnTo>
                <a:lnTo>
                  <a:pt x="317580" y="17964"/>
                </a:lnTo>
                <a:lnTo>
                  <a:pt x="274670" y="4644"/>
                </a:lnTo>
                <a:lnTo>
                  <a:pt x="228600" y="0"/>
                </a:lnTo>
                <a:close/>
              </a:path>
            </a:pathLst>
          </a:custGeom>
          <a:solidFill>
            <a:srgbClr val="D24717"/>
          </a:solidFill>
        </p:spPr>
        <p:txBody>
          <a:bodyPr wrap="square" lIns="0" tIns="0" rIns="0" bIns="0" rtlCol="0"/>
          <a:lstStyle/>
          <a:p>
            <a:endParaRPr/>
          </a:p>
        </p:txBody>
      </p:sp>
      <p:sp>
        <p:nvSpPr>
          <p:cNvPr id="7" name="Date Placeholder 6">
            <a:extLst>
              <a:ext uri="{FF2B5EF4-FFF2-40B4-BE49-F238E27FC236}">
                <a16:creationId xmlns:a16="http://schemas.microsoft.com/office/drawing/2014/main" id="{4DB05550-C666-41C4-9EC6-24D0D5DF9F79}"/>
              </a:ext>
            </a:extLst>
          </p:cNvPr>
          <p:cNvSpPr>
            <a:spLocks noGrp="1"/>
          </p:cNvSpPr>
          <p:nvPr>
            <p:ph type="dt" sz="half" idx="6"/>
          </p:nvPr>
        </p:nvSpPr>
        <p:spPr/>
        <p:txBody>
          <a:bodyPr/>
          <a:lstStyle/>
          <a:p>
            <a:fld id="{08B013A9-B3C4-473E-85F1-6890D16A5B32}" type="datetime2">
              <a:rPr lang="en-US" smtClean="0"/>
              <a:t>Monday, August 26, 2019</a:t>
            </a:fld>
            <a:endParaRPr lang="en-US" dirty="0"/>
          </a:p>
        </p:txBody>
      </p:sp>
      <p:sp>
        <p:nvSpPr>
          <p:cNvPr id="5" name="Slide Number Placeholder 4">
            <a:extLst>
              <a:ext uri="{FF2B5EF4-FFF2-40B4-BE49-F238E27FC236}">
                <a16:creationId xmlns:a16="http://schemas.microsoft.com/office/drawing/2014/main" id="{01BD5B9A-554C-4BBA-8F1A-EE0CAB10E073}"/>
              </a:ext>
            </a:extLst>
          </p:cNvPr>
          <p:cNvSpPr>
            <a:spLocks noGrp="1"/>
          </p:cNvSpPr>
          <p:nvPr>
            <p:ph type="sldNum" sz="quarter" idx="7"/>
          </p:nvPr>
        </p:nvSpPr>
        <p:spPr/>
        <p:txBody>
          <a:bodyPr/>
          <a:lstStyle/>
          <a:p>
            <a:pPr marL="25400">
              <a:lnSpc>
                <a:spcPts val="1664"/>
              </a:lnSpc>
            </a:pPr>
            <a:fld id="{81D60167-4931-47E6-BA6A-407CBD079E47}" type="slidenum">
              <a:rPr lang="en-IN" smtClean="0"/>
              <a:t>85</a:t>
            </a:fld>
            <a:endParaRPr lang="en-I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23382" y="208862"/>
            <a:ext cx="8215818" cy="627736"/>
          </a:xfrm>
          <a:prstGeom prst="rect">
            <a:avLst/>
          </a:prstGeom>
        </p:spPr>
        <p:txBody>
          <a:bodyPr vert="horz" wrap="square" lIns="0" tIns="12065" rIns="0" bIns="0" rtlCol="0">
            <a:spAutoFit/>
          </a:bodyPr>
          <a:lstStyle/>
          <a:p>
            <a:pPr marL="12700">
              <a:lnSpc>
                <a:spcPct val="100000"/>
              </a:lnSpc>
              <a:spcBef>
                <a:spcPts val="95"/>
              </a:spcBef>
            </a:pPr>
            <a:r>
              <a:rPr spc="-10" dirty="0">
                <a:solidFill>
                  <a:schemeClr val="accent6">
                    <a:lumMod val="75000"/>
                  </a:schemeClr>
                </a:solidFill>
              </a:rPr>
              <a:t>Basic </a:t>
            </a:r>
            <a:r>
              <a:rPr spc="-5" dirty="0">
                <a:solidFill>
                  <a:schemeClr val="accent6">
                    <a:lumMod val="75000"/>
                  </a:schemeClr>
                </a:solidFill>
              </a:rPr>
              <a:t>models of</a:t>
            </a:r>
            <a:r>
              <a:rPr spc="-50" dirty="0">
                <a:solidFill>
                  <a:schemeClr val="accent6">
                    <a:lumMod val="75000"/>
                  </a:schemeClr>
                </a:solidFill>
              </a:rPr>
              <a:t> </a:t>
            </a:r>
            <a:r>
              <a:rPr spc="-10" dirty="0">
                <a:solidFill>
                  <a:schemeClr val="accent6">
                    <a:lumMod val="75000"/>
                  </a:schemeClr>
                </a:solidFill>
              </a:rPr>
              <a:t>Multi-tenancy</a:t>
            </a:r>
            <a:r>
              <a:rPr lang="en-IN" spc="-10" dirty="0">
                <a:solidFill>
                  <a:schemeClr val="accent6">
                    <a:lumMod val="75000"/>
                  </a:schemeClr>
                </a:solidFill>
              </a:rPr>
              <a:t> types</a:t>
            </a:r>
            <a:endParaRPr spc="-10" dirty="0">
              <a:solidFill>
                <a:schemeClr val="accent6">
                  <a:lumMod val="75000"/>
                </a:schemeClr>
              </a:solidFill>
            </a:endParaRPr>
          </a:p>
        </p:txBody>
      </p:sp>
      <p:sp>
        <p:nvSpPr>
          <p:cNvPr id="3" name="object 3"/>
          <p:cNvSpPr/>
          <p:nvPr/>
        </p:nvSpPr>
        <p:spPr>
          <a:xfrm>
            <a:off x="1796798" y="855647"/>
            <a:ext cx="5943600" cy="5793491"/>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146304" y="6210300"/>
            <a:ext cx="457200" cy="457200"/>
          </a:xfrm>
          <a:custGeom>
            <a:avLst/>
            <a:gdLst/>
            <a:ahLst/>
            <a:cxnLst/>
            <a:rect l="l" t="t" r="r" b="b"/>
            <a:pathLst>
              <a:path w="457200" h="457200">
                <a:moveTo>
                  <a:pt x="228600" y="0"/>
                </a:moveTo>
                <a:lnTo>
                  <a:pt x="182529" y="4644"/>
                </a:lnTo>
                <a:lnTo>
                  <a:pt x="139619" y="17964"/>
                </a:lnTo>
                <a:lnTo>
                  <a:pt x="100788" y="39041"/>
                </a:lnTo>
                <a:lnTo>
                  <a:pt x="66955" y="66955"/>
                </a:lnTo>
                <a:lnTo>
                  <a:pt x="39041" y="100788"/>
                </a:lnTo>
                <a:lnTo>
                  <a:pt x="17964" y="139619"/>
                </a:lnTo>
                <a:lnTo>
                  <a:pt x="4644" y="182529"/>
                </a:lnTo>
                <a:lnTo>
                  <a:pt x="0" y="228600"/>
                </a:lnTo>
                <a:lnTo>
                  <a:pt x="4644" y="274670"/>
                </a:lnTo>
                <a:lnTo>
                  <a:pt x="17964" y="317580"/>
                </a:lnTo>
                <a:lnTo>
                  <a:pt x="39041" y="356411"/>
                </a:lnTo>
                <a:lnTo>
                  <a:pt x="66955" y="390244"/>
                </a:lnTo>
                <a:lnTo>
                  <a:pt x="100788" y="418158"/>
                </a:lnTo>
                <a:lnTo>
                  <a:pt x="139619" y="439235"/>
                </a:lnTo>
                <a:lnTo>
                  <a:pt x="182529" y="452555"/>
                </a:lnTo>
                <a:lnTo>
                  <a:pt x="228600" y="457200"/>
                </a:lnTo>
                <a:lnTo>
                  <a:pt x="274670" y="452555"/>
                </a:lnTo>
                <a:lnTo>
                  <a:pt x="317580" y="439235"/>
                </a:lnTo>
                <a:lnTo>
                  <a:pt x="356411" y="418158"/>
                </a:lnTo>
                <a:lnTo>
                  <a:pt x="390244" y="390244"/>
                </a:lnTo>
                <a:lnTo>
                  <a:pt x="418158" y="356411"/>
                </a:lnTo>
                <a:lnTo>
                  <a:pt x="439235" y="317580"/>
                </a:lnTo>
                <a:lnTo>
                  <a:pt x="452555" y="274670"/>
                </a:lnTo>
                <a:lnTo>
                  <a:pt x="457200" y="228600"/>
                </a:lnTo>
                <a:lnTo>
                  <a:pt x="452555" y="182529"/>
                </a:lnTo>
                <a:lnTo>
                  <a:pt x="439235" y="139619"/>
                </a:lnTo>
                <a:lnTo>
                  <a:pt x="418158" y="100788"/>
                </a:lnTo>
                <a:lnTo>
                  <a:pt x="390244" y="66955"/>
                </a:lnTo>
                <a:lnTo>
                  <a:pt x="356411" y="39041"/>
                </a:lnTo>
                <a:lnTo>
                  <a:pt x="317580" y="17964"/>
                </a:lnTo>
                <a:lnTo>
                  <a:pt x="274670" y="4644"/>
                </a:lnTo>
                <a:lnTo>
                  <a:pt x="228600" y="0"/>
                </a:lnTo>
                <a:close/>
              </a:path>
            </a:pathLst>
          </a:custGeom>
          <a:solidFill>
            <a:srgbClr val="D24717"/>
          </a:solidFill>
        </p:spPr>
        <p:txBody>
          <a:bodyPr wrap="square" lIns="0" tIns="0" rIns="0" bIns="0" rtlCol="0"/>
          <a:lstStyle/>
          <a:p>
            <a:endParaRPr/>
          </a:p>
        </p:txBody>
      </p:sp>
      <p:sp>
        <p:nvSpPr>
          <p:cNvPr id="7" name="Date Placeholder 6">
            <a:extLst>
              <a:ext uri="{FF2B5EF4-FFF2-40B4-BE49-F238E27FC236}">
                <a16:creationId xmlns:a16="http://schemas.microsoft.com/office/drawing/2014/main" id="{880F4F2A-A425-490D-A3AA-C143D5964341}"/>
              </a:ext>
            </a:extLst>
          </p:cNvPr>
          <p:cNvSpPr>
            <a:spLocks noGrp="1"/>
          </p:cNvSpPr>
          <p:nvPr>
            <p:ph type="dt" sz="half" idx="6"/>
          </p:nvPr>
        </p:nvSpPr>
        <p:spPr/>
        <p:txBody>
          <a:bodyPr/>
          <a:lstStyle/>
          <a:p>
            <a:fld id="{FC083A48-C311-4E0C-8855-297108446C71}" type="datetime2">
              <a:rPr lang="en-US" smtClean="0"/>
              <a:t>Monday, August 26, 2019</a:t>
            </a:fld>
            <a:endParaRPr lang="en-US"/>
          </a:p>
        </p:txBody>
      </p:sp>
      <p:sp>
        <p:nvSpPr>
          <p:cNvPr id="5" name="Slide Number Placeholder 4">
            <a:extLst>
              <a:ext uri="{FF2B5EF4-FFF2-40B4-BE49-F238E27FC236}">
                <a16:creationId xmlns:a16="http://schemas.microsoft.com/office/drawing/2014/main" id="{9C10F47A-A9BF-4C6C-9229-B537430BFA85}"/>
              </a:ext>
            </a:extLst>
          </p:cNvPr>
          <p:cNvSpPr>
            <a:spLocks noGrp="1"/>
          </p:cNvSpPr>
          <p:nvPr>
            <p:ph type="sldNum" sz="quarter" idx="7"/>
          </p:nvPr>
        </p:nvSpPr>
        <p:spPr/>
        <p:txBody>
          <a:bodyPr/>
          <a:lstStyle/>
          <a:p>
            <a:pPr marL="25400">
              <a:lnSpc>
                <a:spcPts val="1664"/>
              </a:lnSpc>
            </a:pPr>
            <a:fld id="{81D60167-4931-47E6-BA6A-407CBD079E47}" type="slidenum">
              <a:rPr lang="en-IN" smtClean="0"/>
              <a:t>86</a:t>
            </a:fld>
            <a:endParaRPr lang="en-IN" dirty="0"/>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93444" y="1433830"/>
            <a:ext cx="7845756" cy="4294505"/>
          </a:xfrm>
          <a:prstGeom prst="rect">
            <a:avLst/>
          </a:prstGeom>
        </p:spPr>
        <p:txBody>
          <a:bodyPr vert="horz" wrap="square" lIns="0" tIns="13335" rIns="0" bIns="0" rtlCol="0">
            <a:spAutoFit/>
          </a:bodyPr>
          <a:lstStyle/>
          <a:p>
            <a:pPr marL="286385" marR="87630" indent="-274320" algn="just">
              <a:lnSpc>
                <a:spcPct val="100000"/>
              </a:lnSpc>
              <a:spcBef>
                <a:spcPts val="105"/>
              </a:spcBef>
              <a:buClr>
                <a:srgbClr val="D24717"/>
              </a:buClr>
              <a:buSzPct val="84615"/>
              <a:buFont typeface="Wingdings 2"/>
              <a:buChar char=""/>
              <a:tabLst>
                <a:tab pos="287020" algn="l"/>
              </a:tabLst>
            </a:pPr>
            <a:r>
              <a:rPr sz="2600" spc="-5" dirty="0">
                <a:solidFill>
                  <a:srgbClr val="FF0000"/>
                </a:solidFill>
                <a:latin typeface="Perpetua"/>
                <a:cs typeface="Perpetua"/>
              </a:rPr>
              <a:t>Shared nothing </a:t>
            </a:r>
            <a:r>
              <a:rPr sz="2600" dirty="0">
                <a:latin typeface="Perpetua"/>
                <a:cs typeface="Perpetua"/>
              </a:rPr>
              <a:t>– </a:t>
            </a:r>
            <a:r>
              <a:rPr sz="2600" spc="10" dirty="0">
                <a:latin typeface="Perpetua"/>
                <a:cs typeface="Perpetua"/>
              </a:rPr>
              <a:t>Each </a:t>
            </a:r>
            <a:r>
              <a:rPr sz="2600" spc="-5" dirty="0">
                <a:latin typeface="Perpetua"/>
                <a:cs typeface="Perpetua"/>
              </a:rPr>
              <a:t>customer </a:t>
            </a:r>
            <a:r>
              <a:rPr sz="2600" dirty="0">
                <a:latin typeface="Perpetua"/>
                <a:cs typeface="Perpetua"/>
              </a:rPr>
              <a:t>has a </a:t>
            </a:r>
            <a:r>
              <a:rPr sz="2600" b="1" spc="-5" dirty="0">
                <a:latin typeface="Perpetua"/>
                <a:cs typeface="Perpetua"/>
              </a:rPr>
              <a:t>separate</a:t>
            </a:r>
            <a:r>
              <a:rPr sz="2600" spc="-5" dirty="0">
                <a:latin typeface="Perpetua"/>
                <a:cs typeface="Perpetua"/>
              </a:rPr>
              <a:t> </a:t>
            </a:r>
            <a:r>
              <a:rPr sz="2600" spc="-15" dirty="0">
                <a:latin typeface="Perpetua"/>
                <a:cs typeface="Perpetua"/>
              </a:rPr>
              <a:t>copy </a:t>
            </a:r>
            <a:r>
              <a:rPr sz="2600" dirty="0">
                <a:latin typeface="Perpetua"/>
                <a:cs typeface="Perpetua"/>
              </a:rPr>
              <a:t>of the  </a:t>
            </a:r>
            <a:r>
              <a:rPr sz="2600" spc="-10" dirty="0">
                <a:latin typeface="Perpetua"/>
                <a:cs typeface="Perpetua"/>
              </a:rPr>
              <a:t>application </a:t>
            </a:r>
            <a:r>
              <a:rPr sz="2600" spc="-5" dirty="0">
                <a:latin typeface="Perpetua"/>
                <a:cs typeface="Perpetua"/>
              </a:rPr>
              <a:t>and </a:t>
            </a:r>
            <a:r>
              <a:rPr sz="2600" dirty="0">
                <a:latin typeface="Perpetua"/>
                <a:cs typeface="Perpetua"/>
              </a:rPr>
              <a:t>the </a:t>
            </a:r>
            <a:r>
              <a:rPr sz="2600" spc="-10" dirty="0">
                <a:latin typeface="Perpetua"/>
                <a:cs typeface="Perpetua"/>
              </a:rPr>
              <a:t>database </a:t>
            </a:r>
            <a:r>
              <a:rPr sz="2600" spc="-5" dirty="0">
                <a:latin typeface="Perpetua"/>
                <a:cs typeface="Perpetua"/>
              </a:rPr>
              <a:t>for </a:t>
            </a:r>
            <a:r>
              <a:rPr sz="2600" dirty="0">
                <a:latin typeface="Perpetua"/>
                <a:cs typeface="Perpetua"/>
              </a:rPr>
              <a:t>their </a:t>
            </a:r>
            <a:r>
              <a:rPr sz="2600" spc="-10" dirty="0">
                <a:latin typeface="Perpetua"/>
                <a:cs typeface="Perpetua"/>
              </a:rPr>
              <a:t>exclusive</a:t>
            </a:r>
            <a:r>
              <a:rPr sz="2600" spc="10" dirty="0">
                <a:latin typeface="Perpetua"/>
                <a:cs typeface="Perpetua"/>
              </a:rPr>
              <a:t> </a:t>
            </a:r>
            <a:r>
              <a:rPr sz="2600" dirty="0">
                <a:latin typeface="Perpetua"/>
                <a:cs typeface="Perpetua"/>
              </a:rPr>
              <a:t>use</a:t>
            </a:r>
            <a:r>
              <a:rPr lang="en-IN" sz="2600" dirty="0">
                <a:latin typeface="Perpetua"/>
                <a:cs typeface="Perpetua"/>
              </a:rPr>
              <a:t>. </a:t>
            </a:r>
            <a:r>
              <a:rPr sz="2600" spc="-5" dirty="0">
                <a:latin typeface="Perpetua"/>
                <a:cs typeface="Perpetua"/>
              </a:rPr>
              <a:t>Sometimes, </a:t>
            </a:r>
            <a:r>
              <a:rPr sz="2600" dirty="0">
                <a:latin typeface="Perpetua"/>
                <a:cs typeface="Perpetua"/>
              </a:rPr>
              <a:t>the </a:t>
            </a:r>
            <a:r>
              <a:rPr sz="2600" b="1" spc="-15" dirty="0">
                <a:latin typeface="Perpetua"/>
                <a:cs typeface="Perpetua"/>
              </a:rPr>
              <a:t>hardware</a:t>
            </a:r>
            <a:r>
              <a:rPr sz="2600" spc="-15" dirty="0">
                <a:latin typeface="Perpetua"/>
                <a:cs typeface="Perpetua"/>
              </a:rPr>
              <a:t> </a:t>
            </a:r>
            <a:r>
              <a:rPr sz="2600" dirty="0">
                <a:latin typeface="Perpetua"/>
                <a:cs typeface="Perpetua"/>
              </a:rPr>
              <a:t>is </a:t>
            </a:r>
            <a:r>
              <a:rPr sz="2600" spc="-5" dirty="0">
                <a:latin typeface="Perpetua"/>
                <a:cs typeface="Perpetua"/>
              </a:rPr>
              <a:t>also separated from</a:t>
            </a:r>
            <a:r>
              <a:rPr sz="2600" spc="-100" dirty="0">
                <a:latin typeface="Perpetua"/>
                <a:cs typeface="Perpetua"/>
              </a:rPr>
              <a:t> </a:t>
            </a:r>
            <a:r>
              <a:rPr sz="2600" spc="5" dirty="0">
                <a:latin typeface="Perpetua"/>
                <a:cs typeface="Perpetua"/>
              </a:rPr>
              <a:t>each  </a:t>
            </a:r>
            <a:r>
              <a:rPr sz="2600" spc="-5" dirty="0">
                <a:latin typeface="Perpetua"/>
                <a:cs typeface="Perpetua"/>
              </a:rPr>
              <a:t>customer </a:t>
            </a:r>
            <a:r>
              <a:rPr sz="2600" dirty="0">
                <a:latin typeface="Perpetua"/>
                <a:cs typeface="Perpetua"/>
              </a:rPr>
              <a:t>for </a:t>
            </a:r>
            <a:r>
              <a:rPr sz="2600" spc="5" dirty="0">
                <a:latin typeface="Perpetua"/>
                <a:cs typeface="Perpetua"/>
              </a:rPr>
              <a:t>security</a:t>
            </a:r>
            <a:r>
              <a:rPr sz="2600" spc="-5" dirty="0">
                <a:latin typeface="Perpetua"/>
                <a:cs typeface="Perpetua"/>
              </a:rPr>
              <a:t> </a:t>
            </a:r>
            <a:r>
              <a:rPr sz="2600" spc="5" dirty="0">
                <a:latin typeface="Perpetua"/>
                <a:cs typeface="Perpetua"/>
              </a:rPr>
              <a:t>concerns</a:t>
            </a:r>
            <a:r>
              <a:rPr lang="en-IN" sz="2600" spc="5" dirty="0">
                <a:latin typeface="Perpetua"/>
                <a:cs typeface="Perpetua"/>
              </a:rPr>
              <a:t>.</a:t>
            </a:r>
            <a:endParaRPr sz="2600" dirty="0">
              <a:latin typeface="Perpetua"/>
              <a:cs typeface="Perpetua"/>
            </a:endParaRPr>
          </a:p>
          <a:p>
            <a:pPr marL="286385" marR="854710" indent="-274320" algn="just">
              <a:lnSpc>
                <a:spcPct val="100000"/>
              </a:lnSpc>
              <a:spcBef>
                <a:spcPts val="600"/>
              </a:spcBef>
              <a:buClr>
                <a:srgbClr val="D24717"/>
              </a:buClr>
              <a:buSzPct val="84615"/>
              <a:buFont typeface="Wingdings 2"/>
              <a:buChar char=""/>
              <a:tabLst>
                <a:tab pos="287020" algn="l"/>
              </a:tabLst>
            </a:pPr>
            <a:r>
              <a:rPr sz="2600" dirty="0">
                <a:latin typeface="Perpetua"/>
                <a:cs typeface="Perpetua"/>
              </a:rPr>
              <a:t>This is </a:t>
            </a:r>
            <a:r>
              <a:rPr sz="2600" spc="-5" dirty="0">
                <a:latin typeface="Perpetua"/>
                <a:cs typeface="Perpetua"/>
              </a:rPr>
              <a:t>essentially for </a:t>
            </a:r>
            <a:r>
              <a:rPr sz="2600" spc="-10" dirty="0">
                <a:solidFill>
                  <a:srgbClr val="FF0000"/>
                </a:solidFill>
                <a:latin typeface="Perpetua"/>
                <a:cs typeface="Perpetua"/>
              </a:rPr>
              <a:t>application </a:t>
            </a:r>
            <a:r>
              <a:rPr sz="2600" dirty="0">
                <a:solidFill>
                  <a:srgbClr val="FF0000"/>
                </a:solidFill>
                <a:latin typeface="Perpetua"/>
                <a:cs typeface="Perpetua"/>
              </a:rPr>
              <a:t>hosting </a:t>
            </a:r>
            <a:r>
              <a:rPr sz="2600" spc="-5" dirty="0">
                <a:latin typeface="Perpetua"/>
                <a:cs typeface="Perpetua"/>
              </a:rPr>
              <a:t>rather </a:t>
            </a:r>
            <a:r>
              <a:rPr sz="2600" dirty="0">
                <a:latin typeface="Perpetua"/>
                <a:cs typeface="Perpetua"/>
              </a:rPr>
              <a:t>than  </a:t>
            </a:r>
            <a:r>
              <a:rPr sz="2600" spc="-5" dirty="0">
                <a:latin typeface="Perpetua"/>
                <a:cs typeface="Perpetua"/>
              </a:rPr>
              <a:t>application</a:t>
            </a:r>
            <a:r>
              <a:rPr sz="2600" spc="-10" dirty="0">
                <a:latin typeface="Perpetua"/>
                <a:cs typeface="Perpetua"/>
              </a:rPr>
              <a:t> </a:t>
            </a:r>
            <a:r>
              <a:rPr sz="2600" spc="-35" dirty="0">
                <a:latin typeface="Perpetua"/>
                <a:cs typeface="Perpetua"/>
              </a:rPr>
              <a:t>tenancy.</a:t>
            </a:r>
            <a:endParaRPr sz="2600" dirty="0">
              <a:latin typeface="Perpetua"/>
              <a:cs typeface="Perpetua"/>
            </a:endParaRPr>
          </a:p>
          <a:p>
            <a:pPr marL="286385" marR="5080" indent="-274320" algn="just">
              <a:lnSpc>
                <a:spcPct val="100000"/>
              </a:lnSpc>
              <a:spcBef>
                <a:spcPts val="605"/>
              </a:spcBef>
              <a:buClr>
                <a:srgbClr val="D24717"/>
              </a:buClr>
              <a:buSzPct val="84615"/>
              <a:buFont typeface="Wingdings 2"/>
              <a:buChar char=""/>
              <a:tabLst>
                <a:tab pos="287020" algn="l"/>
              </a:tabLst>
            </a:pPr>
            <a:r>
              <a:rPr sz="2600" spc="-5" dirty="0">
                <a:solidFill>
                  <a:srgbClr val="FF0000"/>
                </a:solidFill>
                <a:latin typeface="Perpetua"/>
                <a:cs typeface="Perpetua"/>
              </a:rPr>
              <a:t>Shared Application </a:t>
            </a:r>
            <a:r>
              <a:rPr sz="2600" dirty="0">
                <a:latin typeface="Perpetua"/>
                <a:cs typeface="Perpetua"/>
              </a:rPr>
              <a:t>– </a:t>
            </a:r>
            <a:r>
              <a:rPr sz="2600" spc="-5" dirty="0">
                <a:latin typeface="Perpetua"/>
                <a:cs typeface="Perpetua"/>
              </a:rPr>
              <a:t>Application </a:t>
            </a:r>
            <a:r>
              <a:rPr sz="2600" dirty="0">
                <a:latin typeface="Perpetua"/>
                <a:cs typeface="Perpetua"/>
              </a:rPr>
              <a:t>is </a:t>
            </a:r>
            <a:r>
              <a:rPr sz="2600" spc="-5" dirty="0">
                <a:latin typeface="Perpetua"/>
                <a:cs typeface="Perpetua"/>
              </a:rPr>
              <a:t>shared among </a:t>
            </a:r>
            <a:r>
              <a:rPr sz="2600" dirty="0">
                <a:latin typeface="Perpetua"/>
                <a:cs typeface="Perpetua"/>
              </a:rPr>
              <a:t>the  customers </a:t>
            </a:r>
            <a:r>
              <a:rPr sz="2600" spc="-10" dirty="0">
                <a:latin typeface="Perpetua"/>
                <a:cs typeface="Perpetua"/>
              </a:rPr>
              <a:t>but </a:t>
            </a:r>
            <a:r>
              <a:rPr sz="2600" dirty="0">
                <a:latin typeface="Perpetua"/>
                <a:cs typeface="Perpetua"/>
              </a:rPr>
              <a:t>the </a:t>
            </a:r>
            <a:r>
              <a:rPr sz="2600" spc="-10" dirty="0">
                <a:latin typeface="Perpetua"/>
                <a:cs typeface="Perpetua"/>
              </a:rPr>
              <a:t>databases are </a:t>
            </a:r>
            <a:r>
              <a:rPr sz="2600" spc="-5" dirty="0">
                <a:latin typeface="Perpetua"/>
                <a:cs typeface="Perpetua"/>
              </a:rPr>
              <a:t>separate for </a:t>
            </a:r>
            <a:r>
              <a:rPr sz="2600" spc="10" dirty="0">
                <a:latin typeface="Perpetua"/>
                <a:cs typeface="Perpetua"/>
              </a:rPr>
              <a:t>each</a:t>
            </a:r>
            <a:r>
              <a:rPr sz="2600" spc="50" dirty="0">
                <a:latin typeface="Perpetua"/>
                <a:cs typeface="Perpetua"/>
              </a:rPr>
              <a:t> </a:t>
            </a:r>
            <a:r>
              <a:rPr sz="2600" spc="-5" dirty="0">
                <a:latin typeface="Perpetua"/>
                <a:cs typeface="Perpetua"/>
              </a:rPr>
              <a:t>customer</a:t>
            </a:r>
            <a:endParaRPr sz="2600" dirty="0">
              <a:latin typeface="Perpetua"/>
              <a:cs typeface="Perpetua"/>
            </a:endParaRPr>
          </a:p>
          <a:p>
            <a:pPr marL="286385" marR="100965" indent="-274320" algn="just">
              <a:lnSpc>
                <a:spcPct val="100000"/>
              </a:lnSpc>
              <a:spcBef>
                <a:spcPts val="595"/>
              </a:spcBef>
              <a:buClr>
                <a:srgbClr val="D24717"/>
              </a:buClr>
              <a:buSzPct val="84615"/>
              <a:buFont typeface="Wingdings 2"/>
              <a:buChar char=""/>
              <a:tabLst>
                <a:tab pos="287020" algn="l"/>
              </a:tabLst>
            </a:pPr>
            <a:r>
              <a:rPr sz="2600" spc="-5" dirty="0">
                <a:solidFill>
                  <a:srgbClr val="FF0000"/>
                </a:solidFill>
                <a:latin typeface="Perpetua"/>
                <a:cs typeface="Perpetua"/>
              </a:rPr>
              <a:t>Shared Everything </a:t>
            </a:r>
            <a:r>
              <a:rPr sz="2600" dirty="0">
                <a:latin typeface="Perpetua"/>
                <a:cs typeface="Perpetua"/>
              </a:rPr>
              <a:t>– Both </a:t>
            </a:r>
            <a:r>
              <a:rPr sz="2600" spc="-5" dirty="0">
                <a:latin typeface="Perpetua"/>
                <a:cs typeface="Perpetua"/>
              </a:rPr>
              <a:t>Application and </a:t>
            </a:r>
            <a:r>
              <a:rPr sz="2600" dirty="0">
                <a:latin typeface="Perpetua"/>
                <a:cs typeface="Perpetua"/>
              </a:rPr>
              <a:t>the </a:t>
            </a:r>
            <a:r>
              <a:rPr sz="2600" spc="-10" dirty="0">
                <a:latin typeface="Perpetua"/>
                <a:cs typeface="Perpetua"/>
              </a:rPr>
              <a:t>database</a:t>
            </a:r>
            <a:r>
              <a:rPr sz="2600" spc="-225" dirty="0">
                <a:latin typeface="Perpetua"/>
                <a:cs typeface="Perpetua"/>
              </a:rPr>
              <a:t> </a:t>
            </a:r>
            <a:r>
              <a:rPr sz="2600" spc="-10" dirty="0">
                <a:latin typeface="Perpetua"/>
                <a:cs typeface="Perpetua"/>
              </a:rPr>
              <a:t>are  </a:t>
            </a:r>
            <a:r>
              <a:rPr sz="2600" spc="-5" dirty="0">
                <a:latin typeface="Perpetua"/>
                <a:cs typeface="Perpetua"/>
              </a:rPr>
              <a:t>shared among all</a:t>
            </a:r>
            <a:r>
              <a:rPr sz="2600" spc="-20" dirty="0">
                <a:latin typeface="Perpetua"/>
                <a:cs typeface="Perpetua"/>
              </a:rPr>
              <a:t> </a:t>
            </a:r>
            <a:r>
              <a:rPr sz="2600" dirty="0">
                <a:latin typeface="Perpetua"/>
                <a:cs typeface="Perpetua"/>
              </a:rPr>
              <a:t>customers</a:t>
            </a:r>
          </a:p>
        </p:txBody>
      </p:sp>
      <p:sp>
        <p:nvSpPr>
          <p:cNvPr id="3" name="object 3"/>
          <p:cNvSpPr/>
          <p:nvPr/>
        </p:nvSpPr>
        <p:spPr>
          <a:xfrm>
            <a:off x="146304" y="6210300"/>
            <a:ext cx="457200" cy="457200"/>
          </a:xfrm>
          <a:custGeom>
            <a:avLst/>
            <a:gdLst/>
            <a:ahLst/>
            <a:cxnLst/>
            <a:rect l="l" t="t" r="r" b="b"/>
            <a:pathLst>
              <a:path w="457200" h="457200">
                <a:moveTo>
                  <a:pt x="228600" y="0"/>
                </a:moveTo>
                <a:lnTo>
                  <a:pt x="182529" y="4644"/>
                </a:lnTo>
                <a:lnTo>
                  <a:pt x="139619" y="17964"/>
                </a:lnTo>
                <a:lnTo>
                  <a:pt x="100788" y="39041"/>
                </a:lnTo>
                <a:lnTo>
                  <a:pt x="66955" y="66955"/>
                </a:lnTo>
                <a:lnTo>
                  <a:pt x="39041" y="100788"/>
                </a:lnTo>
                <a:lnTo>
                  <a:pt x="17964" y="139619"/>
                </a:lnTo>
                <a:lnTo>
                  <a:pt x="4644" y="182529"/>
                </a:lnTo>
                <a:lnTo>
                  <a:pt x="0" y="228600"/>
                </a:lnTo>
                <a:lnTo>
                  <a:pt x="4644" y="274670"/>
                </a:lnTo>
                <a:lnTo>
                  <a:pt x="17964" y="317580"/>
                </a:lnTo>
                <a:lnTo>
                  <a:pt x="39041" y="356411"/>
                </a:lnTo>
                <a:lnTo>
                  <a:pt x="66955" y="390244"/>
                </a:lnTo>
                <a:lnTo>
                  <a:pt x="100788" y="418158"/>
                </a:lnTo>
                <a:lnTo>
                  <a:pt x="139619" y="439235"/>
                </a:lnTo>
                <a:lnTo>
                  <a:pt x="182529" y="452555"/>
                </a:lnTo>
                <a:lnTo>
                  <a:pt x="228600" y="457200"/>
                </a:lnTo>
                <a:lnTo>
                  <a:pt x="274670" y="452555"/>
                </a:lnTo>
                <a:lnTo>
                  <a:pt x="317580" y="439235"/>
                </a:lnTo>
                <a:lnTo>
                  <a:pt x="356411" y="418158"/>
                </a:lnTo>
                <a:lnTo>
                  <a:pt x="390244" y="390244"/>
                </a:lnTo>
                <a:lnTo>
                  <a:pt x="418158" y="356411"/>
                </a:lnTo>
                <a:lnTo>
                  <a:pt x="439235" y="317580"/>
                </a:lnTo>
                <a:lnTo>
                  <a:pt x="452555" y="274670"/>
                </a:lnTo>
                <a:lnTo>
                  <a:pt x="457200" y="228600"/>
                </a:lnTo>
                <a:lnTo>
                  <a:pt x="452555" y="182529"/>
                </a:lnTo>
                <a:lnTo>
                  <a:pt x="439235" y="139619"/>
                </a:lnTo>
                <a:lnTo>
                  <a:pt x="418158" y="100788"/>
                </a:lnTo>
                <a:lnTo>
                  <a:pt x="390244" y="66955"/>
                </a:lnTo>
                <a:lnTo>
                  <a:pt x="356411" y="39041"/>
                </a:lnTo>
                <a:lnTo>
                  <a:pt x="317580" y="17964"/>
                </a:lnTo>
                <a:lnTo>
                  <a:pt x="274670" y="4644"/>
                </a:lnTo>
                <a:lnTo>
                  <a:pt x="228600" y="0"/>
                </a:lnTo>
                <a:close/>
              </a:path>
            </a:pathLst>
          </a:custGeom>
          <a:solidFill>
            <a:srgbClr val="D24717"/>
          </a:solidFill>
        </p:spPr>
        <p:txBody>
          <a:bodyPr wrap="square" lIns="0" tIns="0" rIns="0" bIns="0" rtlCol="0"/>
          <a:lstStyle/>
          <a:p>
            <a:endParaRPr/>
          </a:p>
        </p:txBody>
      </p:sp>
      <p:sp>
        <p:nvSpPr>
          <p:cNvPr id="6" name="Date Placeholder 5">
            <a:extLst>
              <a:ext uri="{FF2B5EF4-FFF2-40B4-BE49-F238E27FC236}">
                <a16:creationId xmlns:a16="http://schemas.microsoft.com/office/drawing/2014/main" id="{2B13BFE6-C382-4485-880F-1E7750B014CC}"/>
              </a:ext>
            </a:extLst>
          </p:cNvPr>
          <p:cNvSpPr>
            <a:spLocks noGrp="1"/>
          </p:cNvSpPr>
          <p:nvPr>
            <p:ph type="dt" sz="half" idx="6"/>
          </p:nvPr>
        </p:nvSpPr>
        <p:spPr/>
        <p:txBody>
          <a:bodyPr/>
          <a:lstStyle/>
          <a:p>
            <a:fld id="{61540C66-8018-4FB9-9955-100B13EF929E}" type="datetime2">
              <a:rPr lang="en-US" smtClean="0"/>
              <a:t>Monday, August 26, 2019</a:t>
            </a:fld>
            <a:endParaRPr lang="en-US"/>
          </a:p>
        </p:txBody>
      </p:sp>
      <p:sp>
        <p:nvSpPr>
          <p:cNvPr id="4" name="Slide Number Placeholder 3">
            <a:extLst>
              <a:ext uri="{FF2B5EF4-FFF2-40B4-BE49-F238E27FC236}">
                <a16:creationId xmlns:a16="http://schemas.microsoft.com/office/drawing/2014/main" id="{2ED0D639-B01F-4C2C-9D5C-C570D9E90001}"/>
              </a:ext>
            </a:extLst>
          </p:cNvPr>
          <p:cNvSpPr>
            <a:spLocks noGrp="1"/>
          </p:cNvSpPr>
          <p:nvPr>
            <p:ph type="sldNum" sz="quarter" idx="7"/>
          </p:nvPr>
        </p:nvSpPr>
        <p:spPr/>
        <p:txBody>
          <a:bodyPr/>
          <a:lstStyle/>
          <a:p>
            <a:pPr marL="25400">
              <a:lnSpc>
                <a:spcPts val="1664"/>
              </a:lnSpc>
            </a:pPr>
            <a:fld id="{81D60167-4931-47E6-BA6A-407CBD079E47}" type="slidenum">
              <a:rPr lang="en-IN" smtClean="0"/>
              <a:t>87</a:t>
            </a:fld>
            <a:endParaRPr lang="en-I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93444" y="1433830"/>
            <a:ext cx="7845756" cy="4122282"/>
          </a:xfrm>
          <a:prstGeom prst="rect">
            <a:avLst/>
          </a:prstGeom>
        </p:spPr>
        <p:txBody>
          <a:bodyPr vert="horz" wrap="square" lIns="0" tIns="13335" rIns="0" bIns="0" rtlCol="0">
            <a:spAutoFit/>
          </a:bodyPr>
          <a:lstStyle/>
          <a:p>
            <a:pPr marL="286385" marR="121285" indent="-274320" algn="just">
              <a:lnSpc>
                <a:spcPct val="100000"/>
              </a:lnSpc>
              <a:spcBef>
                <a:spcPts val="105"/>
              </a:spcBef>
              <a:buClr>
                <a:srgbClr val="D24717"/>
              </a:buClr>
              <a:buSzPct val="84615"/>
              <a:buFont typeface="Wingdings 2"/>
              <a:buChar char=""/>
              <a:tabLst>
                <a:tab pos="287020" algn="l"/>
              </a:tabLst>
            </a:pPr>
            <a:r>
              <a:rPr sz="2800" spc="-5" dirty="0">
                <a:latin typeface="Perpetua"/>
                <a:cs typeface="Perpetua"/>
              </a:rPr>
              <a:t>Isolating </a:t>
            </a:r>
            <a:r>
              <a:rPr sz="2800" dirty="0">
                <a:latin typeface="Perpetua"/>
                <a:cs typeface="Perpetua"/>
              </a:rPr>
              <a:t>the </a:t>
            </a:r>
            <a:r>
              <a:rPr sz="2800" b="1" spc="-10" dirty="0">
                <a:solidFill>
                  <a:srgbClr val="002060"/>
                </a:solidFill>
                <a:latin typeface="Perpetua"/>
                <a:cs typeface="Perpetua"/>
              </a:rPr>
              <a:t>databases </a:t>
            </a:r>
            <a:r>
              <a:rPr sz="2800" dirty="0">
                <a:latin typeface="Perpetua"/>
                <a:cs typeface="Perpetua"/>
              </a:rPr>
              <a:t>is </a:t>
            </a:r>
            <a:r>
              <a:rPr sz="2800" spc="-5" dirty="0">
                <a:latin typeface="Perpetua"/>
                <a:cs typeface="Perpetua"/>
              </a:rPr>
              <a:t>easier and </a:t>
            </a:r>
            <a:r>
              <a:rPr sz="2800" spc="-10" dirty="0">
                <a:latin typeface="Perpetua"/>
                <a:cs typeface="Perpetua"/>
              </a:rPr>
              <a:t>faster </a:t>
            </a:r>
            <a:r>
              <a:rPr sz="2800" dirty="0">
                <a:latin typeface="Perpetua"/>
                <a:cs typeface="Perpetua"/>
              </a:rPr>
              <a:t>to </a:t>
            </a:r>
            <a:r>
              <a:rPr sz="2800" spc="-5" dirty="0">
                <a:latin typeface="Perpetua"/>
                <a:cs typeface="Perpetua"/>
              </a:rPr>
              <a:t>build whereas  </a:t>
            </a:r>
            <a:r>
              <a:rPr sz="2800" spc="-5" dirty="0">
                <a:solidFill>
                  <a:srgbClr val="002060"/>
                </a:solidFill>
                <a:latin typeface="Perpetua"/>
                <a:cs typeface="Perpetua"/>
              </a:rPr>
              <a:t>shared </a:t>
            </a:r>
            <a:r>
              <a:rPr sz="2800" spc="-5" dirty="0">
                <a:latin typeface="Perpetua"/>
                <a:cs typeface="Perpetua"/>
              </a:rPr>
              <a:t>approach includes larger </a:t>
            </a:r>
            <a:r>
              <a:rPr sz="2800" spc="-10" dirty="0">
                <a:latin typeface="Perpetua"/>
                <a:cs typeface="Perpetua"/>
              </a:rPr>
              <a:t>development </a:t>
            </a:r>
            <a:r>
              <a:rPr sz="2800" spc="10" dirty="0">
                <a:latin typeface="Perpetua"/>
                <a:cs typeface="Perpetua"/>
              </a:rPr>
              <a:t>effort</a:t>
            </a:r>
            <a:endParaRPr sz="2800" dirty="0">
              <a:latin typeface="Perpetua"/>
              <a:cs typeface="Perpetua"/>
            </a:endParaRPr>
          </a:p>
          <a:p>
            <a:pPr marL="286385" marR="156210" indent="-274320" algn="just">
              <a:lnSpc>
                <a:spcPct val="100000"/>
              </a:lnSpc>
              <a:spcBef>
                <a:spcPts val="600"/>
              </a:spcBef>
              <a:buClr>
                <a:srgbClr val="D24717"/>
              </a:buClr>
              <a:buSzPct val="84615"/>
              <a:buFont typeface="Wingdings 2"/>
              <a:buChar char=""/>
              <a:tabLst>
                <a:tab pos="287020" algn="l"/>
              </a:tabLst>
            </a:pPr>
            <a:r>
              <a:rPr sz="2800" dirty="0">
                <a:latin typeface="Perpetua"/>
                <a:cs typeface="Perpetua"/>
              </a:rPr>
              <a:t>Backups </a:t>
            </a:r>
            <a:r>
              <a:rPr sz="2800" spc="-5" dirty="0">
                <a:latin typeface="Perpetua"/>
                <a:cs typeface="Perpetua"/>
              </a:rPr>
              <a:t>and </a:t>
            </a:r>
            <a:r>
              <a:rPr sz="2800" spc="-10" dirty="0">
                <a:latin typeface="Perpetua"/>
                <a:cs typeface="Perpetua"/>
              </a:rPr>
              <a:t>restores are </a:t>
            </a:r>
            <a:r>
              <a:rPr sz="2800" dirty="0">
                <a:latin typeface="Perpetua"/>
                <a:cs typeface="Perpetua"/>
              </a:rPr>
              <a:t>simpler </a:t>
            </a:r>
            <a:r>
              <a:rPr sz="2800" spc="-5" dirty="0">
                <a:latin typeface="Perpetua"/>
                <a:cs typeface="Perpetua"/>
              </a:rPr>
              <a:t>operations </a:t>
            </a:r>
            <a:r>
              <a:rPr sz="2800" dirty="0">
                <a:latin typeface="Perpetua"/>
                <a:cs typeface="Perpetua"/>
              </a:rPr>
              <a:t>in </a:t>
            </a:r>
            <a:r>
              <a:rPr sz="2800" spc="-5" dirty="0">
                <a:latin typeface="Perpetua"/>
                <a:cs typeface="Perpetua"/>
              </a:rPr>
              <a:t>isolated  approach whereas </a:t>
            </a:r>
            <a:r>
              <a:rPr sz="2800" dirty="0">
                <a:latin typeface="Perpetua"/>
                <a:cs typeface="Perpetua"/>
              </a:rPr>
              <a:t>in </a:t>
            </a:r>
            <a:r>
              <a:rPr sz="2800" spc="-5" dirty="0">
                <a:latin typeface="Perpetua"/>
                <a:cs typeface="Perpetua"/>
              </a:rPr>
              <a:t>shared approach </a:t>
            </a:r>
            <a:r>
              <a:rPr sz="2800" b="1" dirty="0">
                <a:latin typeface="Perpetua"/>
                <a:cs typeface="Perpetua"/>
              </a:rPr>
              <a:t>one </a:t>
            </a:r>
            <a:r>
              <a:rPr sz="2800" b="1" spc="-5" dirty="0">
                <a:latin typeface="Perpetua"/>
                <a:cs typeface="Perpetua"/>
              </a:rPr>
              <a:t>tenants </a:t>
            </a:r>
            <a:r>
              <a:rPr sz="2800" spc="10" dirty="0">
                <a:latin typeface="Perpetua"/>
                <a:cs typeface="Perpetua"/>
              </a:rPr>
              <a:t>back </a:t>
            </a:r>
            <a:r>
              <a:rPr sz="2800" dirty="0">
                <a:latin typeface="Perpetua"/>
                <a:cs typeface="Perpetua"/>
              </a:rPr>
              <a:t>up  </a:t>
            </a:r>
            <a:r>
              <a:rPr sz="2800" spc="-35" dirty="0">
                <a:latin typeface="Perpetua"/>
                <a:cs typeface="Perpetua"/>
              </a:rPr>
              <a:t>may </a:t>
            </a:r>
            <a:r>
              <a:rPr sz="2800" spc="-5" dirty="0">
                <a:latin typeface="Perpetua"/>
                <a:cs typeface="Perpetua"/>
              </a:rPr>
              <a:t>impact </a:t>
            </a:r>
            <a:r>
              <a:rPr sz="2800" dirty="0">
                <a:latin typeface="Perpetua"/>
                <a:cs typeface="Perpetua"/>
              </a:rPr>
              <a:t>on </a:t>
            </a:r>
            <a:r>
              <a:rPr sz="2800" spc="-5" dirty="0">
                <a:latin typeface="Perpetua"/>
                <a:cs typeface="Perpetua"/>
              </a:rPr>
              <a:t>other </a:t>
            </a:r>
            <a:r>
              <a:rPr sz="2800" spc="-15" dirty="0">
                <a:latin typeface="Perpetua"/>
                <a:cs typeface="Perpetua"/>
              </a:rPr>
              <a:t>active</a:t>
            </a:r>
            <a:r>
              <a:rPr sz="2800" spc="50" dirty="0">
                <a:latin typeface="Perpetua"/>
                <a:cs typeface="Perpetua"/>
              </a:rPr>
              <a:t> </a:t>
            </a:r>
            <a:r>
              <a:rPr sz="2800" spc="-5" dirty="0">
                <a:latin typeface="Perpetua"/>
                <a:cs typeface="Perpetua"/>
              </a:rPr>
              <a:t>customers.</a:t>
            </a:r>
            <a:endParaRPr sz="2800" dirty="0">
              <a:latin typeface="Perpetua"/>
              <a:cs typeface="Perpetua"/>
            </a:endParaRPr>
          </a:p>
          <a:p>
            <a:pPr marL="286385" marR="5080" indent="-274320" algn="just">
              <a:lnSpc>
                <a:spcPct val="100000"/>
              </a:lnSpc>
              <a:spcBef>
                <a:spcPts val="605"/>
              </a:spcBef>
              <a:buClr>
                <a:srgbClr val="D24717"/>
              </a:buClr>
              <a:buSzPct val="84615"/>
              <a:buFont typeface="Wingdings 2"/>
              <a:buChar char=""/>
              <a:tabLst>
                <a:tab pos="287020" algn="l"/>
              </a:tabLst>
            </a:pPr>
            <a:endParaRPr lang="en-IN" sz="2800" spc="-5" dirty="0">
              <a:latin typeface="Perpetua"/>
              <a:cs typeface="Perpetua"/>
            </a:endParaRPr>
          </a:p>
          <a:p>
            <a:pPr marL="286385" marR="5080" indent="-274320" algn="just">
              <a:lnSpc>
                <a:spcPct val="100000"/>
              </a:lnSpc>
              <a:spcBef>
                <a:spcPts val="605"/>
              </a:spcBef>
              <a:buClr>
                <a:srgbClr val="D24717"/>
              </a:buClr>
              <a:buSzPct val="84615"/>
              <a:buFont typeface="Wingdings 2"/>
              <a:buChar char=""/>
              <a:tabLst>
                <a:tab pos="287020" algn="l"/>
              </a:tabLst>
            </a:pPr>
            <a:r>
              <a:rPr sz="2800" spc="-5" dirty="0">
                <a:latin typeface="Perpetua"/>
                <a:cs typeface="Perpetua"/>
              </a:rPr>
              <a:t>Isolating databases </a:t>
            </a:r>
            <a:r>
              <a:rPr sz="2800" spc="-35" dirty="0">
                <a:latin typeface="Perpetua"/>
                <a:cs typeface="Perpetua"/>
              </a:rPr>
              <a:t>may </a:t>
            </a:r>
            <a:r>
              <a:rPr sz="2800" spc="-30" dirty="0">
                <a:latin typeface="Perpetua"/>
                <a:cs typeface="Perpetua"/>
              </a:rPr>
              <a:t>have </a:t>
            </a:r>
            <a:r>
              <a:rPr sz="2800" b="1" dirty="0">
                <a:latin typeface="Perpetua"/>
                <a:cs typeface="Perpetua"/>
              </a:rPr>
              <a:t>flexibility</a:t>
            </a:r>
            <a:r>
              <a:rPr sz="2800" dirty="0">
                <a:latin typeface="Perpetua"/>
                <a:cs typeface="Perpetua"/>
              </a:rPr>
              <a:t> </a:t>
            </a:r>
            <a:r>
              <a:rPr sz="2800" spc="-10" dirty="0">
                <a:latin typeface="Perpetua"/>
                <a:cs typeface="Perpetua"/>
              </a:rPr>
              <a:t>but </a:t>
            </a:r>
            <a:r>
              <a:rPr sz="2800" dirty="0">
                <a:latin typeface="Perpetua"/>
                <a:cs typeface="Perpetua"/>
              </a:rPr>
              <a:t>will </a:t>
            </a:r>
            <a:r>
              <a:rPr sz="2800" spc="-5" dirty="0">
                <a:latin typeface="Perpetua"/>
                <a:cs typeface="Perpetua"/>
              </a:rPr>
              <a:t>give </a:t>
            </a:r>
            <a:r>
              <a:rPr sz="2800" spc="5" dirty="0">
                <a:latin typeface="Perpetua"/>
                <a:cs typeface="Perpetua"/>
              </a:rPr>
              <a:t>serious  </a:t>
            </a:r>
            <a:r>
              <a:rPr sz="2800" spc="-5" dirty="0">
                <a:latin typeface="Perpetua"/>
                <a:cs typeface="Perpetua"/>
              </a:rPr>
              <a:t>effects </a:t>
            </a:r>
            <a:r>
              <a:rPr sz="2800" dirty="0">
                <a:latin typeface="Perpetua"/>
                <a:cs typeface="Perpetua"/>
              </a:rPr>
              <a:t>when </a:t>
            </a:r>
            <a:r>
              <a:rPr sz="2800" spc="-10" dirty="0">
                <a:latin typeface="Perpetua"/>
                <a:cs typeface="Perpetua"/>
              </a:rPr>
              <a:t>product </a:t>
            </a:r>
            <a:r>
              <a:rPr sz="2800" spc="-5" dirty="0">
                <a:latin typeface="Perpetua"/>
                <a:cs typeface="Perpetua"/>
              </a:rPr>
              <a:t>release </a:t>
            </a:r>
            <a:r>
              <a:rPr sz="2800" dirty="0">
                <a:latin typeface="Perpetua"/>
                <a:cs typeface="Perpetua"/>
              </a:rPr>
              <a:t>or upgrades is</a:t>
            </a:r>
            <a:r>
              <a:rPr sz="2800" spc="-15" dirty="0">
                <a:latin typeface="Perpetua"/>
                <a:cs typeface="Perpetua"/>
              </a:rPr>
              <a:t> done.</a:t>
            </a:r>
            <a:endParaRPr sz="2800" dirty="0">
              <a:latin typeface="Perpetua"/>
              <a:cs typeface="Perpetua"/>
            </a:endParaRPr>
          </a:p>
        </p:txBody>
      </p:sp>
      <p:sp>
        <p:nvSpPr>
          <p:cNvPr id="3" name="object 3"/>
          <p:cNvSpPr/>
          <p:nvPr/>
        </p:nvSpPr>
        <p:spPr>
          <a:xfrm>
            <a:off x="146304" y="6210300"/>
            <a:ext cx="457200" cy="457200"/>
          </a:xfrm>
          <a:custGeom>
            <a:avLst/>
            <a:gdLst/>
            <a:ahLst/>
            <a:cxnLst/>
            <a:rect l="l" t="t" r="r" b="b"/>
            <a:pathLst>
              <a:path w="457200" h="457200">
                <a:moveTo>
                  <a:pt x="228600" y="0"/>
                </a:moveTo>
                <a:lnTo>
                  <a:pt x="182529" y="4644"/>
                </a:lnTo>
                <a:lnTo>
                  <a:pt x="139619" y="17964"/>
                </a:lnTo>
                <a:lnTo>
                  <a:pt x="100788" y="39041"/>
                </a:lnTo>
                <a:lnTo>
                  <a:pt x="66955" y="66955"/>
                </a:lnTo>
                <a:lnTo>
                  <a:pt x="39041" y="100788"/>
                </a:lnTo>
                <a:lnTo>
                  <a:pt x="17964" y="139619"/>
                </a:lnTo>
                <a:lnTo>
                  <a:pt x="4644" y="182529"/>
                </a:lnTo>
                <a:lnTo>
                  <a:pt x="0" y="228600"/>
                </a:lnTo>
                <a:lnTo>
                  <a:pt x="4644" y="274670"/>
                </a:lnTo>
                <a:lnTo>
                  <a:pt x="17964" y="317580"/>
                </a:lnTo>
                <a:lnTo>
                  <a:pt x="39041" y="356411"/>
                </a:lnTo>
                <a:lnTo>
                  <a:pt x="66955" y="390244"/>
                </a:lnTo>
                <a:lnTo>
                  <a:pt x="100788" y="418158"/>
                </a:lnTo>
                <a:lnTo>
                  <a:pt x="139619" y="439235"/>
                </a:lnTo>
                <a:lnTo>
                  <a:pt x="182529" y="452555"/>
                </a:lnTo>
                <a:lnTo>
                  <a:pt x="228600" y="457200"/>
                </a:lnTo>
                <a:lnTo>
                  <a:pt x="274670" y="452555"/>
                </a:lnTo>
                <a:lnTo>
                  <a:pt x="317580" y="439235"/>
                </a:lnTo>
                <a:lnTo>
                  <a:pt x="356411" y="418158"/>
                </a:lnTo>
                <a:lnTo>
                  <a:pt x="390244" y="390244"/>
                </a:lnTo>
                <a:lnTo>
                  <a:pt x="418158" y="356411"/>
                </a:lnTo>
                <a:lnTo>
                  <a:pt x="439235" y="317580"/>
                </a:lnTo>
                <a:lnTo>
                  <a:pt x="452555" y="274670"/>
                </a:lnTo>
                <a:lnTo>
                  <a:pt x="457200" y="228600"/>
                </a:lnTo>
                <a:lnTo>
                  <a:pt x="452555" y="182529"/>
                </a:lnTo>
                <a:lnTo>
                  <a:pt x="439235" y="139619"/>
                </a:lnTo>
                <a:lnTo>
                  <a:pt x="418158" y="100788"/>
                </a:lnTo>
                <a:lnTo>
                  <a:pt x="390244" y="66955"/>
                </a:lnTo>
                <a:lnTo>
                  <a:pt x="356411" y="39041"/>
                </a:lnTo>
                <a:lnTo>
                  <a:pt x="317580" y="17964"/>
                </a:lnTo>
                <a:lnTo>
                  <a:pt x="274670" y="4644"/>
                </a:lnTo>
                <a:lnTo>
                  <a:pt x="228600" y="0"/>
                </a:lnTo>
                <a:close/>
              </a:path>
            </a:pathLst>
          </a:custGeom>
          <a:solidFill>
            <a:srgbClr val="D24717"/>
          </a:solidFill>
        </p:spPr>
        <p:txBody>
          <a:bodyPr wrap="square" lIns="0" tIns="0" rIns="0" bIns="0" rtlCol="0"/>
          <a:lstStyle/>
          <a:p>
            <a:endParaRPr/>
          </a:p>
        </p:txBody>
      </p:sp>
      <p:sp>
        <p:nvSpPr>
          <p:cNvPr id="6" name="Date Placeholder 5">
            <a:extLst>
              <a:ext uri="{FF2B5EF4-FFF2-40B4-BE49-F238E27FC236}">
                <a16:creationId xmlns:a16="http://schemas.microsoft.com/office/drawing/2014/main" id="{2B2D73FB-F4EE-45D4-9EC9-6027750B24CE}"/>
              </a:ext>
            </a:extLst>
          </p:cNvPr>
          <p:cNvSpPr>
            <a:spLocks noGrp="1"/>
          </p:cNvSpPr>
          <p:nvPr>
            <p:ph type="dt" sz="half" idx="6"/>
          </p:nvPr>
        </p:nvSpPr>
        <p:spPr/>
        <p:txBody>
          <a:bodyPr/>
          <a:lstStyle/>
          <a:p>
            <a:fld id="{1D634A9F-3BD4-431E-8AE4-6E45B161300B}" type="datetime2">
              <a:rPr lang="en-US" smtClean="0"/>
              <a:t>Monday, August 26, 2019</a:t>
            </a:fld>
            <a:endParaRPr lang="en-US"/>
          </a:p>
        </p:txBody>
      </p:sp>
      <p:sp>
        <p:nvSpPr>
          <p:cNvPr id="4" name="Slide Number Placeholder 3">
            <a:extLst>
              <a:ext uri="{FF2B5EF4-FFF2-40B4-BE49-F238E27FC236}">
                <a16:creationId xmlns:a16="http://schemas.microsoft.com/office/drawing/2014/main" id="{A798D0E6-639D-417F-A207-300F6C01B5C4}"/>
              </a:ext>
            </a:extLst>
          </p:cNvPr>
          <p:cNvSpPr>
            <a:spLocks noGrp="1"/>
          </p:cNvSpPr>
          <p:nvPr>
            <p:ph type="sldNum" sz="quarter" idx="7"/>
          </p:nvPr>
        </p:nvSpPr>
        <p:spPr/>
        <p:txBody>
          <a:bodyPr/>
          <a:lstStyle/>
          <a:p>
            <a:pPr marL="25400">
              <a:lnSpc>
                <a:spcPts val="1664"/>
              </a:lnSpc>
            </a:pPr>
            <a:fld id="{81D60167-4931-47E6-BA6A-407CBD079E47}" type="slidenum">
              <a:rPr lang="en-IN" smtClean="0"/>
              <a:t>88</a:t>
            </a:fld>
            <a:endParaRPr lang="en-I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2000" y="533400"/>
            <a:ext cx="5250815" cy="635000"/>
          </a:xfrm>
          <a:prstGeom prst="rect">
            <a:avLst/>
          </a:prstGeom>
        </p:spPr>
        <p:txBody>
          <a:bodyPr vert="horz" wrap="square" lIns="0" tIns="12065" rIns="0" bIns="0" rtlCol="0">
            <a:spAutoFit/>
          </a:bodyPr>
          <a:lstStyle/>
          <a:p>
            <a:pPr marL="12700">
              <a:lnSpc>
                <a:spcPct val="100000"/>
              </a:lnSpc>
              <a:spcBef>
                <a:spcPts val="95"/>
              </a:spcBef>
            </a:pPr>
            <a:r>
              <a:rPr spc="-5" dirty="0">
                <a:solidFill>
                  <a:srgbClr val="696363"/>
                </a:solidFill>
              </a:rPr>
              <a:t>Applications</a:t>
            </a:r>
            <a:r>
              <a:rPr spc="-45" dirty="0">
                <a:solidFill>
                  <a:srgbClr val="696363"/>
                </a:solidFill>
              </a:rPr>
              <a:t> </a:t>
            </a:r>
            <a:r>
              <a:rPr spc="-15" dirty="0">
                <a:solidFill>
                  <a:srgbClr val="696363"/>
                </a:solidFill>
              </a:rPr>
              <a:t>deployment</a:t>
            </a:r>
          </a:p>
        </p:txBody>
      </p:sp>
      <p:sp>
        <p:nvSpPr>
          <p:cNvPr id="3" name="object 3"/>
          <p:cNvSpPr txBox="1"/>
          <p:nvPr/>
        </p:nvSpPr>
        <p:spPr>
          <a:xfrm>
            <a:off x="993444" y="1374963"/>
            <a:ext cx="5873750" cy="1788160"/>
          </a:xfrm>
          <a:prstGeom prst="rect">
            <a:avLst/>
          </a:prstGeom>
        </p:spPr>
        <p:txBody>
          <a:bodyPr vert="horz" wrap="square" lIns="0" tIns="71755" rIns="0" bIns="0" rtlCol="0">
            <a:spAutoFit/>
          </a:bodyPr>
          <a:lstStyle/>
          <a:p>
            <a:pPr marL="286385" indent="-274320">
              <a:lnSpc>
                <a:spcPct val="100000"/>
              </a:lnSpc>
              <a:spcBef>
                <a:spcPts val="565"/>
              </a:spcBef>
              <a:buClr>
                <a:srgbClr val="D24717"/>
              </a:buClr>
              <a:buSzPct val="84615"/>
              <a:buFont typeface="Wingdings 2"/>
              <a:buChar char=""/>
              <a:tabLst>
                <a:tab pos="287020" algn="l"/>
              </a:tabLst>
            </a:pPr>
            <a:r>
              <a:rPr sz="2600" dirty="0">
                <a:latin typeface="Perpetua"/>
                <a:cs typeface="Perpetua"/>
              </a:rPr>
              <a:t>Migrating </a:t>
            </a:r>
            <a:r>
              <a:rPr sz="2600" spc="-5" dirty="0">
                <a:latin typeface="Perpetua"/>
                <a:cs typeface="Perpetua"/>
              </a:rPr>
              <a:t>on-premise </a:t>
            </a:r>
            <a:r>
              <a:rPr sz="2600" spc="-10" dirty="0">
                <a:latin typeface="Perpetua"/>
                <a:cs typeface="Perpetua"/>
              </a:rPr>
              <a:t>applications </a:t>
            </a:r>
            <a:r>
              <a:rPr sz="2600" dirty="0">
                <a:latin typeface="Perpetua"/>
                <a:cs typeface="Perpetua"/>
              </a:rPr>
              <a:t>to the</a:t>
            </a:r>
            <a:r>
              <a:rPr sz="2600" spc="35" dirty="0">
                <a:latin typeface="Perpetua"/>
                <a:cs typeface="Perpetua"/>
              </a:rPr>
              <a:t> </a:t>
            </a:r>
            <a:r>
              <a:rPr sz="2600" spc="-10" dirty="0">
                <a:latin typeface="Perpetua"/>
                <a:cs typeface="Perpetua"/>
              </a:rPr>
              <a:t>cloud</a:t>
            </a:r>
            <a:endParaRPr sz="2600" dirty="0">
              <a:latin typeface="Perpetua"/>
              <a:cs typeface="Perpetua"/>
            </a:endParaRPr>
          </a:p>
          <a:p>
            <a:pPr marL="560705" lvl="1" indent="-229235">
              <a:lnSpc>
                <a:spcPct val="100000"/>
              </a:lnSpc>
              <a:spcBef>
                <a:spcPts val="430"/>
              </a:spcBef>
              <a:buClr>
                <a:srgbClr val="9B2C1F"/>
              </a:buClr>
              <a:buSzPct val="85416"/>
              <a:buFont typeface="Wingdings 2"/>
              <a:buChar char=""/>
              <a:tabLst>
                <a:tab pos="561340" algn="l"/>
              </a:tabLst>
            </a:pPr>
            <a:r>
              <a:rPr sz="2400" dirty="0">
                <a:solidFill>
                  <a:srgbClr val="FF0000"/>
                </a:solidFill>
                <a:latin typeface="Perpetua"/>
                <a:cs typeface="Perpetua"/>
              </a:rPr>
              <a:t>Lift </a:t>
            </a:r>
            <a:r>
              <a:rPr sz="2400" spc="-5" dirty="0">
                <a:solidFill>
                  <a:srgbClr val="FF0000"/>
                </a:solidFill>
                <a:latin typeface="Perpetua"/>
                <a:cs typeface="Perpetua"/>
              </a:rPr>
              <a:t>and</a:t>
            </a:r>
            <a:r>
              <a:rPr sz="2400" spc="-20" dirty="0">
                <a:solidFill>
                  <a:srgbClr val="FF0000"/>
                </a:solidFill>
                <a:latin typeface="Perpetua"/>
                <a:cs typeface="Perpetua"/>
              </a:rPr>
              <a:t> </a:t>
            </a:r>
            <a:r>
              <a:rPr sz="2400" dirty="0">
                <a:solidFill>
                  <a:srgbClr val="FF0000"/>
                </a:solidFill>
                <a:latin typeface="Perpetua"/>
                <a:cs typeface="Perpetua"/>
              </a:rPr>
              <a:t>shift</a:t>
            </a:r>
            <a:endParaRPr sz="2400" dirty="0">
              <a:latin typeface="Perpetua"/>
              <a:cs typeface="Perpetua"/>
            </a:endParaRPr>
          </a:p>
          <a:p>
            <a:pPr marL="560705" lvl="1" indent="-229235">
              <a:lnSpc>
                <a:spcPct val="100000"/>
              </a:lnSpc>
              <a:spcBef>
                <a:spcPts val="400"/>
              </a:spcBef>
              <a:buClr>
                <a:srgbClr val="9B2C1F"/>
              </a:buClr>
              <a:buSzPct val="85416"/>
              <a:buFont typeface="Wingdings 2"/>
              <a:buChar char=""/>
              <a:tabLst>
                <a:tab pos="561340" algn="l"/>
              </a:tabLst>
            </a:pPr>
            <a:r>
              <a:rPr sz="2400" spc="-5" dirty="0">
                <a:solidFill>
                  <a:srgbClr val="FF0000"/>
                </a:solidFill>
                <a:latin typeface="Perpetua"/>
                <a:cs typeface="Perpetua"/>
              </a:rPr>
              <a:t>Rehosting</a:t>
            </a:r>
            <a:endParaRPr sz="2400" dirty="0">
              <a:latin typeface="Perpetua"/>
              <a:cs typeface="Perpetua"/>
            </a:endParaRPr>
          </a:p>
          <a:p>
            <a:pPr marL="286385" indent="-274320">
              <a:lnSpc>
                <a:spcPct val="100000"/>
              </a:lnSpc>
              <a:spcBef>
                <a:spcPts val="580"/>
              </a:spcBef>
              <a:buClr>
                <a:srgbClr val="D24717"/>
              </a:buClr>
              <a:buSzPct val="84615"/>
              <a:buFont typeface="Wingdings 2"/>
              <a:buChar char=""/>
              <a:tabLst>
                <a:tab pos="287020" algn="l"/>
              </a:tabLst>
            </a:pPr>
            <a:r>
              <a:rPr sz="2600" dirty="0">
                <a:latin typeface="Perpetua"/>
                <a:cs typeface="Perpetua"/>
              </a:rPr>
              <a:t>Building </a:t>
            </a:r>
            <a:r>
              <a:rPr sz="2600" spc="-5" dirty="0">
                <a:latin typeface="Perpetua"/>
                <a:cs typeface="Perpetua"/>
              </a:rPr>
              <a:t>cloud </a:t>
            </a:r>
            <a:r>
              <a:rPr sz="2600" spc="-15" dirty="0">
                <a:latin typeface="Perpetua"/>
                <a:cs typeface="Perpetua"/>
              </a:rPr>
              <a:t>native</a:t>
            </a:r>
            <a:r>
              <a:rPr sz="2600" spc="-10" dirty="0">
                <a:latin typeface="Perpetua"/>
                <a:cs typeface="Perpetua"/>
              </a:rPr>
              <a:t> applications</a:t>
            </a:r>
            <a:endParaRPr sz="2600" dirty="0">
              <a:latin typeface="Perpetua"/>
              <a:cs typeface="Perpetua"/>
            </a:endParaRPr>
          </a:p>
        </p:txBody>
      </p:sp>
      <p:sp>
        <p:nvSpPr>
          <p:cNvPr id="4" name="object 4"/>
          <p:cNvSpPr/>
          <p:nvPr/>
        </p:nvSpPr>
        <p:spPr>
          <a:xfrm>
            <a:off x="146304" y="6210300"/>
            <a:ext cx="457200" cy="457200"/>
          </a:xfrm>
          <a:custGeom>
            <a:avLst/>
            <a:gdLst/>
            <a:ahLst/>
            <a:cxnLst/>
            <a:rect l="l" t="t" r="r" b="b"/>
            <a:pathLst>
              <a:path w="457200" h="457200">
                <a:moveTo>
                  <a:pt x="228600" y="0"/>
                </a:moveTo>
                <a:lnTo>
                  <a:pt x="182529" y="4644"/>
                </a:lnTo>
                <a:lnTo>
                  <a:pt x="139619" y="17964"/>
                </a:lnTo>
                <a:lnTo>
                  <a:pt x="100788" y="39041"/>
                </a:lnTo>
                <a:lnTo>
                  <a:pt x="66955" y="66955"/>
                </a:lnTo>
                <a:lnTo>
                  <a:pt x="39041" y="100788"/>
                </a:lnTo>
                <a:lnTo>
                  <a:pt x="17964" y="139619"/>
                </a:lnTo>
                <a:lnTo>
                  <a:pt x="4644" y="182529"/>
                </a:lnTo>
                <a:lnTo>
                  <a:pt x="0" y="228600"/>
                </a:lnTo>
                <a:lnTo>
                  <a:pt x="4644" y="274670"/>
                </a:lnTo>
                <a:lnTo>
                  <a:pt x="17964" y="317580"/>
                </a:lnTo>
                <a:lnTo>
                  <a:pt x="39041" y="356411"/>
                </a:lnTo>
                <a:lnTo>
                  <a:pt x="66955" y="390244"/>
                </a:lnTo>
                <a:lnTo>
                  <a:pt x="100788" y="418158"/>
                </a:lnTo>
                <a:lnTo>
                  <a:pt x="139619" y="439235"/>
                </a:lnTo>
                <a:lnTo>
                  <a:pt x="182529" y="452555"/>
                </a:lnTo>
                <a:lnTo>
                  <a:pt x="228600" y="457200"/>
                </a:lnTo>
                <a:lnTo>
                  <a:pt x="274670" y="452555"/>
                </a:lnTo>
                <a:lnTo>
                  <a:pt x="317580" y="439235"/>
                </a:lnTo>
                <a:lnTo>
                  <a:pt x="356411" y="418158"/>
                </a:lnTo>
                <a:lnTo>
                  <a:pt x="390244" y="390244"/>
                </a:lnTo>
                <a:lnTo>
                  <a:pt x="418158" y="356411"/>
                </a:lnTo>
                <a:lnTo>
                  <a:pt x="439235" y="317580"/>
                </a:lnTo>
                <a:lnTo>
                  <a:pt x="452555" y="274670"/>
                </a:lnTo>
                <a:lnTo>
                  <a:pt x="457200" y="228600"/>
                </a:lnTo>
                <a:lnTo>
                  <a:pt x="452555" y="182529"/>
                </a:lnTo>
                <a:lnTo>
                  <a:pt x="439235" y="139619"/>
                </a:lnTo>
                <a:lnTo>
                  <a:pt x="418158" y="100788"/>
                </a:lnTo>
                <a:lnTo>
                  <a:pt x="390244" y="66955"/>
                </a:lnTo>
                <a:lnTo>
                  <a:pt x="356411" y="39041"/>
                </a:lnTo>
                <a:lnTo>
                  <a:pt x="317580" y="17964"/>
                </a:lnTo>
                <a:lnTo>
                  <a:pt x="274670" y="4644"/>
                </a:lnTo>
                <a:lnTo>
                  <a:pt x="228600" y="0"/>
                </a:lnTo>
                <a:close/>
              </a:path>
            </a:pathLst>
          </a:custGeom>
          <a:solidFill>
            <a:srgbClr val="D24717"/>
          </a:solidFill>
        </p:spPr>
        <p:txBody>
          <a:bodyPr wrap="square" lIns="0" tIns="0" rIns="0" bIns="0" rtlCol="0"/>
          <a:lstStyle/>
          <a:p>
            <a:endParaRPr/>
          </a:p>
        </p:txBody>
      </p:sp>
      <p:sp>
        <p:nvSpPr>
          <p:cNvPr id="7" name="Date Placeholder 6">
            <a:extLst>
              <a:ext uri="{FF2B5EF4-FFF2-40B4-BE49-F238E27FC236}">
                <a16:creationId xmlns:a16="http://schemas.microsoft.com/office/drawing/2014/main" id="{A33A1A6F-121A-451D-926E-5BBB4937C96F}"/>
              </a:ext>
            </a:extLst>
          </p:cNvPr>
          <p:cNvSpPr>
            <a:spLocks noGrp="1"/>
          </p:cNvSpPr>
          <p:nvPr>
            <p:ph type="dt" sz="half" idx="6"/>
          </p:nvPr>
        </p:nvSpPr>
        <p:spPr/>
        <p:txBody>
          <a:bodyPr/>
          <a:lstStyle/>
          <a:p>
            <a:fld id="{78E215B4-BE93-4298-A758-6EF25487D048}" type="datetime2">
              <a:rPr lang="en-US" smtClean="0"/>
              <a:t>Monday, August 26, 2019</a:t>
            </a:fld>
            <a:endParaRPr lang="en-US" dirty="0"/>
          </a:p>
        </p:txBody>
      </p:sp>
      <p:sp>
        <p:nvSpPr>
          <p:cNvPr id="5" name="Slide Number Placeholder 4">
            <a:extLst>
              <a:ext uri="{FF2B5EF4-FFF2-40B4-BE49-F238E27FC236}">
                <a16:creationId xmlns:a16="http://schemas.microsoft.com/office/drawing/2014/main" id="{CADB3891-509A-4213-862F-634D105DDF00}"/>
              </a:ext>
            </a:extLst>
          </p:cNvPr>
          <p:cNvSpPr>
            <a:spLocks noGrp="1"/>
          </p:cNvSpPr>
          <p:nvPr>
            <p:ph type="sldNum" sz="quarter" idx="7"/>
          </p:nvPr>
        </p:nvSpPr>
        <p:spPr/>
        <p:txBody>
          <a:bodyPr/>
          <a:lstStyle/>
          <a:p>
            <a:pPr marL="25400">
              <a:lnSpc>
                <a:spcPts val="1664"/>
              </a:lnSpc>
            </a:pPr>
            <a:fld id="{81D60167-4931-47E6-BA6A-407CBD079E47}" type="slidenum">
              <a:rPr lang="en-IN" smtClean="0"/>
              <a:t>89</a:t>
            </a:fld>
            <a:endParaRPr lang="en-IN"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39916B5-8E3E-455A-B5B6-B07079C2B965}"/>
              </a:ext>
            </a:extLst>
          </p:cNvPr>
          <p:cNvSpPr>
            <a:spLocks noGrp="1"/>
          </p:cNvSpPr>
          <p:nvPr>
            <p:ph type="dt" sz="half" idx="6"/>
          </p:nvPr>
        </p:nvSpPr>
        <p:spPr/>
        <p:txBody>
          <a:bodyPr/>
          <a:lstStyle/>
          <a:p>
            <a:fld id="{4814498E-B427-4380-B6BC-EC6EF1BCA03F}" type="datetime2">
              <a:rPr lang="en-US" smtClean="0"/>
              <a:t>Monday, August 26, 2019</a:t>
            </a:fld>
            <a:endParaRPr lang="en-US" dirty="0"/>
          </a:p>
        </p:txBody>
      </p:sp>
      <p:sp>
        <p:nvSpPr>
          <p:cNvPr id="3" name="Slide Number Placeholder 2">
            <a:extLst>
              <a:ext uri="{FF2B5EF4-FFF2-40B4-BE49-F238E27FC236}">
                <a16:creationId xmlns:a16="http://schemas.microsoft.com/office/drawing/2014/main" id="{1C70967F-6C2C-471B-93A2-3358D1DD6338}"/>
              </a:ext>
            </a:extLst>
          </p:cNvPr>
          <p:cNvSpPr>
            <a:spLocks noGrp="1"/>
          </p:cNvSpPr>
          <p:nvPr>
            <p:ph type="sldNum" sz="quarter" idx="7"/>
          </p:nvPr>
        </p:nvSpPr>
        <p:spPr/>
        <p:txBody>
          <a:bodyPr/>
          <a:lstStyle/>
          <a:p>
            <a:pPr marL="25400">
              <a:lnSpc>
                <a:spcPts val="1664"/>
              </a:lnSpc>
            </a:pPr>
            <a:fld id="{81D60167-4931-47E6-BA6A-407CBD079E47}" type="slidenum">
              <a:rPr lang="en-IN" smtClean="0"/>
              <a:t>9</a:t>
            </a:fld>
            <a:endParaRPr lang="en-IN" dirty="0"/>
          </a:p>
        </p:txBody>
      </p:sp>
      <p:sp>
        <p:nvSpPr>
          <p:cNvPr id="4" name="Text Placeholder 3">
            <a:extLst>
              <a:ext uri="{FF2B5EF4-FFF2-40B4-BE49-F238E27FC236}">
                <a16:creationId xmlns:a16="http://schemas.microsoft.com/office/drawing/2014/main" id="{970468AE-BDAC-4B79-B843-FA7117BA2589}"/>
              </a:ext>
            </a:extLst>
          </p:cNvPr>
          <p:cNvSpPr>
            <a:spLocks noGrp="1"/>
          </p:cNvSpPr>
          <p:nvPr>
            <p:ph type="body" sz="quarter" idx="10"/>
          </p:nvPr>
        </p:nvSpPr>
        <p:spPr>
          <a:xfrm>
            <a:off x="376238" y="381000"/>
            <a:ext cx="8462962" cy="6032421"/>
          </a:xfrm>
        </p:spPr>
        <p:txBody>
          <a:bodyPr/>
          <a:lstStyle/>
          <a:p>
            <a:pPr algn="just"/>
            <a:r>
              <a:rPr lang="en-IN" b="1" dirty="0"/>
              <a:t>Advantages</a:t>
            </a:r>
          </a:p>
          <a:p>
            <a:pPr algn="just"/>
            <a:r>
              <a:rPr lang="en-US" dirty="0"/>
              <a:t>In its simplest form, cloud computing provides an easy way to access </a:t>
            </a:r>
            <a:r>
              <a:rPr lang="en-US" b="1" dirty="0"/>
              <a:t>servers, storage, databases</a:t>
            </a:r>
            <a:r>
              <a:rPr lang="en-US" dirty="0"/>
              <a:t>, and a broad set of </a:t>
            </a:r>
            <a:r>
              <a:rPr lang="en-US" b="1" dirty="0"/>
              <a:t>application services </a:t>
            </a:r>
            <a:r>
              <a:rPr lang="en-US" dirty="0"/>
              <a:t>over the Internet. </a:t>
            </a:r>
          </a:p>
          <a:p>
            <a:pPr algn="just"/>
            <a:r>
              <a:rPr lang="en-US" dirty="0"/>
              <a:t>Cloud computing providers the own and maintain the network-connected hardware required for these application services, while you provision and use what you need for your workloads.</a:t>
            </a:r>
          </a:p>
          <a:p>
            <a:r>
              <a:rPr lang="en-US" dirty="0"/>
              <a:t>a revolutionary shift in how technology </a:t>
            </a:r>
          </a:p>
          <a:p>
            <a:r>
              <a:rPr lang="en-US" dirty="0"/>
              <a:t>how organizations budget and pay for technology services. </a:t>
            </a:r>
          </a:p>
          <a:p>
            <a:r>
              <a:rPr lang="en-US" dirty="0"/>
              <a:t>To reconfigure the computing environment quickly to adapt to changing business requirements can optimize spending. </a:t>
            </a:r>
          </a:p>
          <a:p>
            <a:r>
              <a:rPr lang="en-US" dirty="0"/>
              <a:t>Capacity can be automatically scaled up or down to meet fluctuating usage patterns. </a:t>
            </a:r>
            <a:endParaRPr lang="en-IN" dirty="0"/>
          </a:p>
        </p:txBody>
      </p:sp>
    </p:spTree>
    <p:extLst>
      <p:ext uri="{BB962C8B-B14F-4D97-AF65-F5344CB8AC3E}">
        <p14:creationId xmlns:p14="http://schemas.microsoft.com/office/powerpoint/2010/main" val="1822989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93444" y="688974"/>
            <a:ext cx="6201410" cy="635000"/>
          </a:xfrm>
          <a:prstGeom prst="rect">
            <a:avLst/>
          </a:prstGeom>
        </p:spPr>
        <p:txBody>
          <a:bodyPr vert="horz" wrap="square" lIns="0" tIns="12065" rIns="0" bIns="0" rtlCol="0">
            <a:spAutoFit/>
          </a:bodyPr>
          <a:lstStyle/>
          <a:p>
            <a:pPr marL="12700">
              <a:lnSpc>
                <a:spcPct val="100000"/>
              </a:lnSpc>
              <a:spcBef>
                <a:spcPts val="95"/>
              </a:spcBef>
            </a:pPr>
            <a:r>
              <a:rPr spc="-10" dirty="0">
                <a:solidFill>
                  <a:srgbClr val="696363"/>
                </a:solidFill>
              </a:rPr>
              <a:t>Designing Cloud</a:t>
            </a:r>
            <a:r>
              <a:rPr spc="-20" dirty="0">
                <a:solidFill>
                  <a:srgbClr val="696363"/>
                </a:solidFill>
              </a:rPr>
              <a:t> </a:t>
            </a:r>
            <a:r>
              <a:rPr spc="-10" dirty="0">
                <a:solidFill>
                  <a:srgbClr val="696363"/>
                </a:solidFill>
              </a:rPr>
              <a:t>Applications</a:t>
            </a:r>
          </a:p>
        </p:txBody>
      </p:sp>
      <p:sp>
        <p:nvSpPr>
          <p:cNvPr id="3" name="object 3"/>
          <p:cNvSpPr txBox="1"/>
          <p:nvPr/>
        </p:nvSpPr>
        <p:spPr>
          <a:xfrm>
            <a:off x="620710" y="1359581"/>
            <a:ext cx="8150556" cy="4969950"/>
          </a:xfrm>
          <a:prstGeom prst="rect">
            <a:avLst/>
          </a:prstGeom>
        </p:spPr>
        <p:txBody>
          <a:bodyPr vert="horz" wrap="square" lIns="0" tIns="62865" rIns="0" bIns="0" rtlCol="0">
            <a:spAutoFit/>
          </a:bodyPr>
          <a:lstStyle/>
          <a:p>
            <a:pPr marL="286385" indent="-274320" algn="just">
              <a:lnSpc>
                <a:spcPct val="100000"/>
              </a:lnSpc>
              <a:spcBef>
                <a:spcPts val="495"/>
              </a:spcBef>
              <a:buClr>
                <a:srgbClr val="D24717"/>
              </a:buClr>
              <a:buSzPct val="85000"/>
              <a:buFont typeface="Wingdings 2"/>
              <a:buChar char=""/>
              <a:tabLst>
                <a:tab pos="286385" algn="l"/>
                <a:tab pos="287020" algn="l"/>
              </a:tabLst>
            </a:pPr>
            <a:r>
              <a:rPr sz="2400" dirty="0">
                <a:latin typeface="Perpetua"/>
                <a:cs typeface="Perpetua"/>
              </a:rPr>
              <a:t>Design the </a:t>
            </a:r>
            <a:r>
              <a:rPr sz="2400" spc="-5" dirty="0">
                <a:latin typeface="Perpetua"/>
                <a:cs typeface="Perpetua"/>
              </a:rPr>
              <a:t>application as collection of</a:t>
            </a:r>
            <a:r>
              <a:rPr sz="2400" spc="-15" dirty="0">
                <a:latin typeface="Perpetua"/>
                <a:cs typeface="Perpetua"/>
              </a:rPr>
              <a:t> </a:t>
            </a:r>
            <a:r>
              <a:rPr sz="2400" spc="10" dirty="0">
                <a:latin typeface="Perpetua"/>
                <a:cs typeface="Perpetua"/>
              </a:rPr>
              <a:t>services</a:t>
            </a:r>
            <a:endParaRPr sz="2400" dirty="0">
              <a:latin typeface="Perpetua"/>
              <a:cs typeface="Perpetua"/>
            </a:endParaRPr>
          </a:p>
          <a:p>
            <a:pPr marL="560705" lvl="1" indent="-229235" algn="just">
              <a:lnSpc>
                <a:spcPct val="100000"/>
              </a:lnSpc>
              <a:spcBef>
                <a:spcPts val="395"/>
              </a:spcBef>
              <a:buClr>
                <a:srgbClr val="9B2C1F"/>
              </a:buClr>
              <a:buSzPct val="85000"/>
              <a:buFont typeface="Wingdings 2"/>
              <a:buChar char=""/>
              <a:tabLst>
                <a:tab pos="561340" algn="l"/>
              </a:tabLst>
            </a:pPr>
            <a:r>
              <a:rPr sz="2400" spc="-10" dirty="0">
                <a:solidFill>
                  <a:srgbClr val="FF0000"/>
                </a:solidFill>
                <a:latin typeface="Perpetua"/>
                <a:cs typeface="Perpetua"/>
              </a:rPr>
              <a:t>Data </a:t>
            </a:r>
            <a:r>
              <a:rPr sz="2400" spc="-5" dirty="0">
                <a:solidFill>
                  <a:srgbClr val="FF0000"/>
                </a:solidFill>
                <a:latin typeface="Perpetua"/>
                <a:cs typeface="Perpetua"/>
              </a:rPr>
              <a:t>-&gt; </a:t>
            </a:r>
            <a:r>
              <a:rPr sz="2400" spc="10" dirty="0">
                <a:solidFill>
                  <a:srgbClr val="FF0000"/>
                </a:solidFill>
                <a:latin typeface="Perpetua"/>
                <a:cs typeface="Perpetua"/>
              </a:rPr>
              <a:t>services </a:t>
            </a:r>
            <a:r>
              <a:rPr sz="2400" spc="-5" dirty="0">
                <a:solidFill>
                  <a:srgbClr val="FF0000"/>
                </a:solidFill>
                <a:latin typeface="Perpetua"/>
                <a:cs typeface="Perpetua"/>
              </a:rPr>
              <a:t>-&gt;composite </a:t>
            </a:r>
            <a:r>
              <a:rPr sz="2400" spc="10" dirty="0">
                <a:solidFill>
                  <a:srgbClr val="FF0000"/>
                </a:solidFill>
                <a:latin typeface="Perpetua"/>
                <a:cs typeface="Perpetua"/>
              </a:rPr>
              <a:t>services</a:t>
            </a:r>
            <a:r>
              <a:rPr sz="2400" spc="30" dirty="0">
                <a:solidFill>
                  <a:srgbClr val="FF0000"/>
                </a:solidFill>
                <a:latin typeface="Perpetua"/>
                <a:cs typeface="Perpetua"/>
              </a:rPr>
              <a:t> </a:t>
            </a:r>
            <a:r>
              <a:rPr sz="2400" spc="-5" dirty="0">
                <a:solidFill>
                  <a:srgbClr val="FF0000"/>
                </a:solidFill>
                <a:latin typeface="Perpetua"/>
                <a:cs typeface="Perpetua"/>
              </a:rPr>
              <a:t>-&gt;applications</a:t>
            </a:r>
            <a:endParaRPr sz="2400" dirty="0">
              <a:latin typeface="Perpetua"/>
              <a:cs typeface="Perpetua"/>
            </a:endParaRPr>
          </a:p>
          <a:p>
            <a:pPr marL="286385" indent="-274320" algn="just">
              <a:lnSpc>
                <a:spcPct val="100000"/>
              </a:lnSpc>
              <a:spcBef>
                <a:spcPts val="605"/>
              </a:spcBef>
              <a:buClr>
                <a:srgbClr val="D24717"/>
              </a:buClr>
              <a:buSzPct val="85000"/>
              <a:buFont typeface="Wingdings 2"/>
              <a:buChar char=""/>
              <a:tabLst>
                <a:tab pos="286385" algn="l"/>
                <a:tab pos="287020" algn="l"/>
              </a:tabLst>
            </a:pPr>
            <a:r>
              <a:rPr sz="2400" spc="-5" dirty="0">
                <a:latin typeface="Perpetua"/>
                <a:cs typeface="Perpetua"/>
              </a:rPr>
              <a:t>Decouple </a:t>
            </a:r>
            <a:r>
              <a:rPr sz="2400" dirty="0">
                <a:latin typeface="Perpetua"/>
                <a:cs typeface="Perpetua"/>
              </a:rPr>
              <a:t>the</a:t>
            </a:r>
            <a:r>
              <a:rPr sz="2400" spc="-10" dirty="0">
                <a:latin typeface="Perpetua"/>
                <a:cs typeface="Perpetua"/>
              </a:rPr>
              <a:t> data</a:t>
            </a:r>
            <a:endParaRPr sz="2400" dirty="0">
              <a:latin typeface="Perpetua"/>
              <a:cs typeface="Perpetua"/>
            </a:endParaRPr>
          </a:p>
          <a:p>
            <a:pPr marL="560705" lvl="1" indent="-229235" algn="just">
              <a:lnSpc>
                <a:spcPct val="100000"/>
              </a:lnSpc>
              <a:spcBef>
                <a:spcPts val="405"/>
              </a:spcBef>
              <a:buClr>
                <a:srgbClr val="9B2C1F"/>
              </a:buClr>
              <a:buSzPct val="85000"/>
              <a:buFont typeface="Wingdings 2"/>
              <a:buChar char=""/>
              <a:tabLst>
                <a:tab pos="561340" algn="l"/>
              </a:tabLst>
            </a:pPr>
            <a:r>
              <a:rPr sz="2400" spc="-10" dirty="0">
                <a:solidFill>
                  <a:srgbClr val="FF0000"/>
                </a:solidFill>
                <a:latin typeface="Perpetua"/>
                <a:cs typeface="Perpetua"/>
              </a:rPr>
              <a:t>Breakout </a:t>
            </a:r>
            <a:r>
              <a:rPr sz="2400" dirty="0">
                <a:solidFill>
                  <a:srgbClr val="FF0000"/>
                </a:solidFill>
                <a:latin typeface="Perpetua"/>
                <a:cs typeface="Perpetua"/>
              </a:rPr>
              <a:t>the </a:t>
            </a:r>
            <a:r>
              <a:rPr sz="2400" spc="-10" dirty="0">
                <a:solidFill>
                  <a:srgbClr val="FF0000"/>
                </a:solidFill>
                <a:latin typeface="Perpetua"/>
                <a:cs typeface="Perpetua"/>
              </a:rPr>
              <a:t>data </a:t>
            </a:r>
            <a:r>
              <a:rPr sz="2400" spc="-5" dirty="0">
                <a:solidFill>
                  <a:srgbClr val="FF0000"/>
                </a:solidFill>
                <a:latin typeface="Perpetua"/>
                <a:cs typeface="Perpetua"/>
              </a:rPr>
              <a:t>and processing</a:t>
            </a:r>
            <a:r>
              <a:rPr sz="2400" spc="15" dirty="0">
                <a:solidFill>
                  <a:srgbClr val="FF0000"/>
                </a:solidFill>
                <a:latin typeface="Perpetua"/>
                <a:cs typeface="Perpetua"/>
              </a:rPr>
              <a:t> </a:t>
            </a:r>
            <a:r>
              <a:rPr sz="2400" spc="-5" dirty="0">
                <a:solidFill>
                  <a:srgbClr val="FF0000"/>
                </a:solidFill>
                <a:latin typeface="Perpetua"/>
                <a:cs typeface="Perpetua"/>
              </a:rPr>
              <a:t>separate</a:t>
            </a:r>
            <a:endParaRPr sz="2400" dirty="0">
              <a:latin typeface="Perpetua"/>
              <a:cs typeface="Perpetua"/>
            </a:endParaRPr>
          </a:p>
          <a:p>
            <a:pPr marL="560705" lvl="1" indent="-229235" algn="just">
              <a:lnSpc>
                <a:spcPct val="100000"/>
              </a:lnSpc>
              <a:spcBef>
                <a:spcPts val="395"/>
              </a:spcBef>
              <a:buClr>
                <a:srgbClr val="9B2C1F"/>
              </a:buClr>
              <a:buSzPct val="85000"/>
              <a:buFont typeface="Wingdings 2"/>
              <a:buChar char=""/>
              <a:tabLst>
                <a:tab pos="561340" algn="l"/>
              </a:tabLst>
            </a:pPr>
            <a:r>
              <a:rPr sz="2400" dirty="0">
                <a:latin typeface="Perpetua"/>
                <a:cs typeface="Perpetua"/>
              </a:rPr>
              <a:t>Then </a:t>
            </a:r>
            <a:r>
              <a:rPr sz="2400" spc="-10" dirty="0">
                <a:latin typeface="Perpetua"/>
                <a:cs typeface="Perpetua"/>
              </a:rPr>
              <a:t>data </a:t>
            </a:r>
            <a:r>
              <a:rPr sz="2400" spc="-5" dirty="0">
                <a:latin typeface="Perpetua"/>
                <a:cs typeface="Perpetua"/>
              </a:rPr>
              <a:t>and </a:t>
            </a:r>
            <a:r>
              <a:rPr sz="2400" spc="-10" dirty="0">
                <a:latin typeface="Perpetua"/>
                <a:cs typeface="Perpetua"/>
              </a:rPr>
              <a:t>process </a:t>
            </a:r>
            <a:r>
              <a:rPr sz="2400" dirty="0">
                <a:latin typeface="Perpetua"/>
                <a:cs typeface="Perpetua"/>
              </a:rPr>
              <a:t>can be </a:t>
            </a:r>
            <a:r>
              <a:rPr sz="2400" spc="-5" dirty="0">
                <a:latin typeface="Perpetua"/>
                <a:cs typeface="Perpetua"/>
              </a:rPr>
              <a:t>on </a:t>
            </a:r>
            <a:r>
              <a:rPr sz="2400" spc="-15" dirty="0">
                <a:latin typeface="Perpetua"/>
                <a:cs typeface="Perpetua"/>
              </a:rPr>
              <a:t>any </a:t>
            </a:r>
            <a:r>
              <a:rPr sz="2400" spc="-5" dirty="0">
                <a:solidFill>
                  <a:srgbClr val="FF0000"/>
                </a:solidFill>
                <a:latin typeface="Perpetua"/>
                <a:cs typeface="Perpetua"/>
              </a:rPr>
              <a:t>private </a:t>
            </a:r>
            <a:r>
              <a:rPr sz="2400" dirty="0">
                <a:solidFill>
                  <a:srgbClr val="FF0000"/>
                </a:solidFill>
                <a:latin typeface="Perpetua"/>
                <a:cs typeface="Perpetua"/>
              </a:rPr>
              <a:t>or </a:t>
            </a:r>
            <a:r>
              <a:rPr sz="2400" spc="-10" dirty="0">
                <a:solidFill>
                  <a:srgbClr val="FF0000"/>
                </a:solidFill>
                <a:latin typeface="Perpetua"/>
                <a:cs typeface="Perpetua"/>
              </a:rPr>
              <a:t>public</a:t>
            </a:r>
            <a:r>
              <a:rPr sz="2400" spc="5" dirty="0">
                <a:solidFill>
                  <a:srgbClr val="FF0000"/>
                </a:solidFill>
                <a:latin typeface="Perpetua"/>
                <a:cs typeface="Perpetua"/>
              </a:rPr>
              <a:t> </a:t>
            </a:r>
            <a:r>
              <a:rPr sz="2400" spc="-5" dirty="0">
                <a:latin typeface="Perpetua"/>
                <a:cs typeface="Perpetua"/>
              </a:rPr>
              <a:t>instance</a:t>
            </a:r>
            <a:endParaRPr sz="2400" dirty="0">
              <a:latin typeface="Perpetua"/>
              <a:cs typeface="Perpetua"/>
            </a:endParaRPr>
          </a:p>
          <a:p>
            <a:pPr marL="560705" lvl="1" indent="-229235" algn="just">
              <a:lnSpc>
                <a:spcPct val="100000"/>
              </a:lnSpc>
              <a:spcBef>
                <a:spcPts val="400"/>
              </a:spcBef>
              <a:buClr>
                <a:srgbClr val="9B2C1F"/>
              </a:buClr>
              <a:buSzPct val="85000"/>
              <a:buFont typeface="Wingdings 2"/>
              <a:buChar char=""/>
              <a:tabLst>
                <a:tab pos="561340" algn="l"/>
              </a:tabLst>
            </a:pPr>
            <a:r>
              <a:rPr sz="2400" spc="-5" dirty="0">
                <a:latin typeface="Perpetua"/>
                <a:cs typeface="Perpetua"/>
              </a:rPr>
              <a:t>Database </a:t>
            </a:r>
            <a:r>
              <a:rPr sz="2400" spc="-10" dirty="0">
                <a:latin typeface="Perpetua"/>
                <a:cs typeface="Perpetua"/>
              </a:rPr>
              <a:t>reads </a:t>
            </a:r>
            <a:r>
              <a:rPr sz="2400" spc="-5" dirty="0">
                <a:latin typeface="Perpetua"/>
                <a:cs typeface="Perpetua"/>
              </a:rPr>
              <a:t>and </a:t>
            </a:r>
            <a:r>
              <a:rPr sz="2400" dirty="0">
                <a:latin typeface="Perpetua"/>
                <a:cs typeface="Perpetua"/>
              </a:rPr>
              <a:t>writes </a:t>
            </a:r>
            <a:r>
              <a:rPr sz="2400" spc="-10" dirty="0">
                <a:latin typeface="Perpetua"/>
                <a:cs typeface="Perpetua"/>
              </a:rPr>
              <a:t>across </a:t>
            </a:r>
            <a:r>
              <a:rPr sz="2400" dirty="0">
                <a:latin typeface="Perpetua"/>
                <a:cs typeface="Perpetua"/>
              </a:rPr>
              <a:t>the </a:t>
            </a:r>
            <a:r>
              <a:rPr sz="2400" spc="-5" dirty="0">
                <a:latin typeface="Perpetua"/>
                <a:cs typeface="Perpetua"/>
              </a:rPr>
              <a:t>open </a:t>
            </a:r>
            <a:r>
              <a:rPr sz="2400" spc="5" dirty="0">
                <a:latin typeface="Perpetua"/>
                <a:cs typeface="Perpetua"/>
              </a:rPr>
              <a:t>Internet </a:t>
            </a:r>
            <a:r>
              <a:rPr sz="2400" dirty="0">
                <a:latin typeface="Perpetua"/>
                <a:cs typeface="Perpetua"/>
              </a:rPr>
              <a:t>can </a:t>
            </a:r>
            <a:r>
              <a:rPr sz="2400" spc="-5" dirty="0">
                <a:latin typeface="Perpetua"/>
                <a:cs typeface="Perpetua"/>
              </a:rPr>
              <a:t>cause</a:t>
            </a:r>
            <a:r>
              <a:rPr sz="2400" spc="15" dirty="0">
                <a:latin typeface="Perpetua"/>
                <a:cs typeface="Perpetua"/>
              </a:rPr>
              <a:t> </a:t>
            </a:r>
            <a:r>
              <a:rPr sz="2400" dirty="0">
                <a:solidFill>
                  <a:srgbClr val="FF0000"/>
                </a:solidFill>
                <a:latin typeface="Perpetua"/>
                <a:cs typeface="Perpetua"/>
              </a:rPr>
              <a:t>latency</a:t>
            </a:r>
          </a:p>
          <a:p>
            <a:pPr marL="286385" indent="-274320" algn="just">
              <a:lnSpc>
                <a:spcPct val="100000"/>
              </a:lnSpc>
              <a:spcBef>
                <a:spcPts val="550"/>
              </a:spcBef>
              <a:buClr>
                <a:srgbClr val="D24717"/>
              </a:buClr>
              <a:buSzPct val="85416"/>
              <a:buFont typeface="Wingdings 2"/>
              <a:buChar char=""/>
              <a:tabLst>
                <a:tab pos="286385" algn="l"/>
                <a:tab pos="287020" algn="l"/>
              </a:tabLst>
            </a:pPr>
            <a:r>
              <a:rPr sz="2400" spc="-5" dirty="0">
                <a:latin typeface="Perpetua"/>
                <a:cs typeface="Perpetua"/>
              </a:rPr>
              <a:t>Consider communications </a:t>
            </a:r>
            <a:r>
              <a:rPr sz="2400" spc="-15" dirty="0">
                <a:latin typeface="Perpetua"/>
                <a:cs typeface="Perpetua"/>
              </a:rPr>
              <a:t>between </a:t>
            </a:r>
            <a:r>
              <a:rPr sz="2400" spc="-5" dirty="0">
                <a:latin typeface="Perpetua"/>
                <a:cs typeface="Perpetua"/>
              </a:rPr>
              <a:t>application</a:t>
            </a:r>
            <a:r>
              <a:rPr sz="2400" spc="-50" dirty="0">
                <a:latin typeface="Perpetua"/>
                <a:cs typeface="Perpetua"/>
              </a:rPr>
              <a:t> </a:t>
            </a:r>
            <a:r>
              <a:rPr sz="2400" dirty="0">
                <a:latin typeface="Perpetua"/>
                <a:cs typeface="Perpetua"/>
              </a:rPr>
              <a:t>components</a:t>
            </a:r>
          </a:p>
          <a:p>
            <a:pPr marL="560705" marR="5080" lvl="1" indent="-228600" algn="just">
              <a:lnSpc>
                <a:spcPct val="100000"/>
              </a:lnSpc>
              <a:spcBef>
                <a:spcPts val="459"/>
              </a:spcBef>
              <a:buClr>
                <a:srgbClr val="9B2C1F"/>
              </a:buClr>
              <a:buSzPct val="85000"/>
              <a:buFont typeface="Wingdings 2"/>
              <a:buChar char=""/>
              <a:tabLst>
                <a:tab pos="561340" algn="l"/>
              </a:tabLst>
            </a:pPr>
            <a:r>
              <a:rPr sz="2400" spc="-5" dirty="0">
                <a:latin typeface="Perpetua"/>
                <a:cs typeface="Perpetua"/>
              </a:rPr>
              <a:t>combine </a:t>
            </a:r>
            <a:r>
              <a:rPr sz="2400" spc="-10" dirty="0">
                <a:latin typeface="Perpetua"/>
                <a:cs typeface="Perpetua"/>
              </a:rPr>
              <a:t>communications </a:t>
            </a:r>
            <a:r>
              <a:rPr sz="2400" spc="-5" dirty="0">
                <a:latin typeface="Perpetua"/>
                <a:cs typeface="Perpetua"/>
              </a:rPr>
              <a:t>into </a:t>
            </a:r>
            <a:r>
              <a:rPr sz="2400" dirty="0">
                <a:latin typeface="Perpetua"/>
                <a:cs typeface="Perpetua"/>
              </a:rPr>
              <a:t>a </a:t>
            </a:r>
            <a:r>
              <a:rPr sz="2400" spc="-5" dirty="0">
                <a:solidFill>
                  <a:srgbClr val="FF0000"/>
                </a:solidFill>
                <a:latin typeface="Perpetua"/>
                <a:cs typeface="Perpetua"/>
              </a:rPr>
              <a:t>single stream </a:t>
            </a:r>
            <a:r>
              <a:rPr sz="2400" spc="-5" dirty="0">
                <a:latin typeface="Perpetua"/>
                <a:cs typeface="Perpetua"/>
              </a:rPr>
              <a:t>of </a:t>
            </a:r>
            <a:r>
              <a:rPr sz="2400" spc="-10" dirty="0">
                <a:latin typeface="Perpetua"/>
                <a:cs typeface="Perpetua"/>
              </a:rPr>
              <a:t>data </a:t>
            </a:r>
            <a:r>
              <a:rPr sz="2400" dirty="0">
                <a:latin typeface="Perpetua"/>
                <a:cs typeface="Perpetua"/>
              </a:rPr>
              <a:t>or a </a:t>
            </a:r>
            <a:r>
              <a:rPr sz="2400" spc="-5" dirty="0">
                <a:solidFill>
                  <a:srgbClr val="FF0000"/>
                </a:solidFill>
                <a:latin typeface="Perpetua"/>
                <a:cs typeface="Perpetua"/>
              </a:rPr>
              <a:t>group</a:t>
            </a:r>
            <a:r>
              <a:rPr sz="2400" spc="-5" dirty="0">
                <a:latin typeface="Perpetua"/>
                <a:cs typeface="Perpetua"/>
              </a:rPr>
              <a:t> </a:t>
            </a:r>
            <a:r>
              <a:rPr sz="2400" dirty="0">
                <a:latin typeface="Perpetua"/>
                <a:cs typeface="Perpetua"/>
              </a:rPr>
              <a:t>of </a:t>
            </a:r>
            <a:r>
              <a:rPr sz="2400" spc="-5" dirty="0">
                <a:latin typeface="Perpetua"/>
                <a:cs typeface="Perpetua"/>
              </a:rPr>
              <a:t>messages,  rather </a:t>
            </a:r>
            <a:r>
              <a:rPr sz="2400" dirty="0">
                <a:latin typeface="Perpetua"/>
                <a:cs typeface="Perpetua"/>
              </a:rPr>
              <a:t>than </a:t>
            </a:r>
            <a:r>
              <a:rPr sz="2400" spc="-5" dirty="0">
                <a:latin typeface="Perpetua"/>
                <a:cs typeface="Perpetua"/>
              </a:rPr>
              <a:t>constantly</a:t>
            </a:r>
            <a:r>
              <a:rPr sz="2400" spc="-25" dirty="0">
                <a:latin typeface="Perpetua"/>
                <a:cs typeface="Perpetua"/>
              </a:rPr>
              <a:t> </a:t>
            </a:r>
            <a:r>
              <a:rPr sz="2400" spc="-10" dirty="0">
                <a:latin typeface="Perpetua"/>
                <a:cs typeface="Perpetua"/>
              </a:rPr>
              <a:t>communicating</a:t>
            </a:r>
            <a:endParaRPr sz="2400" dirty="0">
              <a:latin typeface="Perpetua"/>
              <a:cs typeface="Perpetua"/>
            </a:endParaRPr>
          </a:p>
          <a:p>
            <a:pPr marL="560705" marR="28575" lvl="1" indent="-228600" algn="just">
              <a:lnSpc>
                <a:spcPct val="100000"/>
              </a:lnSpc>
              <a:spcBef>
                <a:spcPts val="395"/>
              </a:spcBef>
              <a:buClr>
                <a:srgbClr val="9B2C1F"/>
              </a:buClr>
              <a:buSzPct val="85000"/>
              <a:buFont typeface="Wingdings 2"/>
              <a:buChar char=""/>
              <a:tabLst>
                <a:tab pos="561340" algn="l"/>
              </a:tabLst>
            </a:pPr>
            <a:r>
              <a:rPr sz="2400" spc="-5" dirty="0">
                <a:solidFill>
                  <a:srgbClr val="FF0000"/>
                </a:solidFill>
                <a:latin typeface="Perpetua"/>
                <a:cs typeface="Perpetua"/>
              </a:rPr>
              <a:t>Consider using </a:t>
            </a:r>
            <a:r>
              <a:rPr sz="2400" dirty="0">
                <a:solidFill>
                  <a:srgbClr val="FF0000"/>
                </a:solidFill>
                <a:latin typeface="Perpetua"/>
                <a:cs typeface="Perpetua"/>
              </a:rPr>
              <a:t>caching </a:t>
            </a:r>
            <a:r>
              <a:rPr sz="2400" spc="5" dirty="0">
                <a:solidFill>
                  <a:srgbClr val="FF0000"/>
                </a:solidFill>
                <a:latin typeface="Perpetua"/>
                <a:cs typeface="Perpetua"/>
              </a:rPr>
              <a:t>systems</a:t>
            </a:r>
            <a:r>
              <a:rPr sz="2400" spc="5" dirty="0">
                <a:latin typeface="Perpetua"/>
                <a:cs typeface="Perpetua"/>
              </a:rPr>
              <a:t>.These </a:t>
            </a:r>
            <a:r>
              <a:rPr sz="2400" spc="-15" dirty="0">
                <a:latin typeface="Perpetua"/>
                <a:cs typeface="Perpetua"/>
              </a:rPr>
              <a:t>provide </a:t>
            </a:r>
            <a:r>
              <a:rPr sz="2400" spc="-5" dirty="0">
                <a:latin typeface="Perpetua"/>
                <a:cs typeface="Perpetua"/>
              </a:rPr>
              <a:t>additional database  </a:t>
            </a:r>
            <a:r>
              <a:rPr sz="2400" dirty="0">
                <a:latin typeface="Perpetua"/>
                <a:cs typeface="Perpetua"/>
              </a:rPr>
              <a:t>performance </a:t>
            </a:r>
            <a:r>
              <a:rPr sz="2400" spc="-15" dirty="0">
                <a:latin typeface="Perpetua"/>
                <a:cs typeface="Perpetua"/>
              </a:rPr>
              <a:t>by </a:t>
            </a:r>
            <a:r>
              <a:rPr sz="2400" spc="-10" dirty="0">
                <a:latin typeface="Perpetua"/>
                <a:cs typeface="Perpetua"/>
              </a:rPr>
              <a:t>locally </a:t>
            </a:r>
            <a:r>
              <a:rPr sz="2400" dirty="0">
                <a:latin typeface="Perpetua"/>
                <a:cs typeface="Perpetua"/>
              </a:rPr>
              <a:t>storing </a:t>
            </a:r>
            <a:r>
              <a:rPr sz="2400" spc="-10" dirty="0">
                <a:latin typeface="Perpetua"/>
                <a:cs typeface="Perpetua"/>
              </a:rPr>
              <a:t>commonly </a:t>
            </a:r>
            <a:r>
              <a:rPr sz="2400" spc="-5" dirty="0">
                <a:latin typeface="Perpetua"/>
                <a:cs typeface="Perpetua"/>
              </a:rPr>
              <a:t>accessed data, </a:t>
            </a:r>
            <a:r>
              <a:rPr sz="2400" spc="-10" dirty="0">
                <a:latin typeface="Perpetua"/>
                <a:cs typeface="Perpetua"/>
              </a:rPr>
              <a:t>thereby reducing </a:t>
            </a:r>
            <a:r>
              <a:rPr sz="2400" spc="-5" dirty="0">
                <a:latin typeface="Perpetua"/>
                <a:cs typeface="Perpetua"/>
              </a:rPr>
              <a:t>all  database </a:t>
            </a:r>
            <a:r>
              <a:rPr sz="2400" spc="-10" dirty="0">
                <a:latin typeface="Perpetua"/>
                <a:cs typeface="Perpetua"/>
              </a:rPr>
              <a:t>read </a:t>
            </a:r>
            <a:r>
              <a:rPr sz="2400" spc="-5" dirty="0">
                <a:latin typeface="Perpetua"/>
                <a:cs typeface="Perpetua"/>
              </a:rPr>
              <a:t>requests </a:t>
            </a:r>
            <a:r>
              <a:rPr sz="2400" spc="10" dirty="0">
                <a:latin typeface="Perpetua"/>
                <a:cs typeface="Perpetua"/>
              </a:rPr>
              <a:t>back </a:t>
            </a:r>
            <a:r>
              <a:rPr sz="2400" dirty="0">
                <a:latin typeface="Perpetua"/>
                <a:cs typeface="Perpetua"/>
              </a:rPr>
              <a:t>to the </a:t>
            </a:r>
            <a:r>
              <a:rPr sz="2400" spc="-10" dirty="0">
                <a:latin typeface="Perpetua"/>
                <a:cs typeface="Perpetua"/>
              </a:rPr>
              <a:t>physical</a:t>
            </a:r>
            <a:r>
              <a:rPr sz="2400" spc="-45" dirty="0">
                <a:latin typeface="Perpetua"/>
                <a:cs typeface="Perpetua"/>
              </a:rPr>
              <a:t> </a:t>
            </a:r>
            <a:r>
              <a:rPr sz="2400" spc="-10" dirty="0">
                <a:latin typeface="Perpetua"/>
                <a:cs typeface="Perpetua"/>
              </a:rPr>
              <a:t>database.</a:t>
            </a:r>
            <a:endParaRPr sz="2400" dirty="0">
              <a:latin typeface="Perpetua"/>
              <a:cs typeface="Perpetua"/>
            </a:endParaRPr>
          </a:p>
        </p:txBody>
      </p:sp>
      <p:sp>
        <p:nvSpPr>
          <p:cNvPr id="4" name="object 4"/>
          <p:cNvSpPr/>
          <p:nvPr/>
        </p:nvSpPr>
        <p:spPr>
          <a:xfrm>
            <a:off x="146304" y="6210300"/>
            <a:ext cx="457200" cy="457200"/>
          </a:xfrm>
          <a:custGeom>
            <a:avLst/>
            <a:gdLst/>
            <a:ahLst/>
            <a:cxnLst/>
            <a:rect l="l" t="t" r="r" b="b"/>
            <a:pathLst>
              <a:path w="457200" h="457200">
                <a:moveTo>
                  <a:pt x="228600" y="0"/>
                </a:moveTo>
                <a:lnTo>
                  <a:pt x="182529" y="4644"/>
                </a:lnTo>
                <a:lnTo>
                  <a:pt x="139619" y="17964"/>
                </a:lnTo>
                <a:lnTo>
                  <a:pt x="100788" y="39041"/>
                </a:lnTo>
                <a:lnTo>
                  <a:pt x="66955" y="66955"/>
                </a:lnTo>
                <a:lnTo>
                  <a:pt x="39041" y="100788"/>
                </a:lnTo>
                <a:lnTo>
                  <a:pt x="17964" y="139619"/>
                </a:lnTo>
                <a:lnTo>
                  <a:pt x="4644" y="182529"/>
                </a:lnTo>
                <a:lnTo>
                  <a:pt x="0" y="228600"/>
                </a:lnTo>
                <a:lnTo>
                  <a:pt x="4644" y="274670"/>
                </a:lnTo>
                <a:lnTo>
                  <a:pt x="17964" y="317580"/>
                </a:lnTo>
                <a:lnTo>
                  <a:pt x="39041" y="356411"/>
                </a:lnTo>
                <a:lnTo>
                  <a:pt x="66955" y="390244"/>
                </a:lnTo>
                <a:lnTo>
                  <a:pt x="100788" y="418158"/>
                </a:lnTo>
                <a:lnTo>
                  <a:pt x="139619" y="439235"/>
                </a:lnTo>
                <a:lnTo>
                  <a:pt x="182529" y="452555"/>
                </a:lnTo>
                <a:lnTo>
                  <a:pt x="228600" y="457200"/>
                </a:lnTo>
                <a:lnTo>
                  <a:pt x="274670" y="452555"/>
                </a:lnTo>
                <a:lnTo>
                  <a:pt x="317580" y="439235"/>
                </a:lnTo>
                <a:lnTo>
                  <a:pt x="356411" y="418158"/>
                </a:lnTo>
                <a:lnTo>
                  <a:pt x="390244" y="390244"/>
                </a:lnTo>
                <a:lnTo>
                  <a:pt x="418158" y="356411"/>
                </a:lnTo>
                <a:lnTo>
                  <a:pt x="439235" y="317580"/>
                </a:lnTo>
                <a:lnTo>
                  <a:pt x="452555" y="274670"/>
                </a:lnTo>
                <a:lnTo>
                  <a:pt x="457200" y="228600"/>
                </a:lnTo>
                <a:lnTo>
                  <a:pt x="452555" y="182529"/>
                </a:lnTo>
                <a:lnTo>
                  <a:pt x="439235" y="139619"/>
                </a:lnTo>
                <a:lnTo>
                  <a:pt x="418158" y="100788"/>
                </a:lnTo>
                <a:lnTo>
                  <a:pt x="390244" y="66955"/>
                </a:lnTo>
                <a:lnTo>
                  <a:pt x="356411" y="39041"/>
                </a:lnTo>
                <a:lnTo>
                  <a:pt x="317580" y="17964"/>
                </a:lnTo>
                <a:lnTo>
                  <a:pt x="274670" y="4644"/>
                </a:lnTo>
                <a:lnTo>
                  <a:pt x="228600" y="0"/>
                </a:lnTo>
                <a:close/>
              </a:path>
            </a:pathLst>
          </a:custGeom>
          <a:solidFill>
            <a:srgbClr val="D24717"/>
          </a:solidFill>
        </p:spPr>
        <p:txBody>
          <a:bodyPr wrap="square" lIns="0" tIns="0" rIns="0" bIns="0" rtlCol="0"/>
          <a:lstStyle/>
          <a:p>
            <a:endParaRPr/>
          </a:p>
        </p:txBody>
      </p:sp>
      <p:sp>
        <p:nvSpPr>
          <p:cNvPr id="7" name="Date Placeholder 6">
            <a:extLst>
              <a:ext uri="{FF2B5EF4-FFF2-40B4-BE49-F238E27FC236}">
                <a16:creationId xmlns:a16="http://schemas.microsoft.com/office/drawing/2014/main" id="{A35CED27-C423-425C-A65C-F5D964E7A97E}"/>
              </a:ext>
            </a:extLst>
          </p:cNvPr>
          <p:cNvSpPr>
            <a:spLocks noGrp="1"/>
          </p:cNvSpPr>
          <p:nvPr>
            <p:ph type="dt" sz="half" idx="6"/>
          </p:nvPr>
        </p:nvSpPr>
        <p:spPr/>
        <p:txBody>
          <a:bodyPr/>
          <a:lstStyle/>
          <a:p>
            <a:fld id="{17A1A0DA-65ED-47A9-87F7-6FF72CB9C443}" type="datetime2">
              <a:rPr lang="en-US" smtClean="0"/>
              <a:t>Monday, August 26, 2019</a:t>
            </a:fld>
            <a:endParaRPr lang="en-US" dirty="0"/>
          </a:p>
        </p:txBody>
      </p:sp>
      <p:sp>
        <p:nvSpPr>
          <p:cNvPr id="5" name="Slide Number Placeholder 4">
            <a:extLst>
              <a:ext uri="{FF2B5EF4-FFF2-40B4-BE49-F238E27FC236}">
                <a16:creationId xmlns:a16="http://schemas.microsoft.com/office/drawing/2014/main" id="{3D11C769-87D9-4122-A9CA-2CE3F4524A36}"/>
              </a:ext>
            </a:extLst>
          </p:cNvPr>
          <p:cNvSpPr>
            <a:spLocks noGrp="1"/>
          </p:cNvSpPr>
          <p:nvPr>
            <p:ph type="sldNum" sz="quarter" idx="7"/>
          </p:nvPr>
        </p:nvSpPr>
        <p:spPr/>
        <p:txBody>
          <a:bodyPr/>
          <a:lstStyle/>
          <a:p>
            <a:pPr marL="25400">
              <a:lnSpc>
                <a:spcPts val="1664"/>
              </a:lnSpc>
            </a:pPr>
            <a:fld id="{81D60167-4931-47E6-BA6A-407CBD079E47}" type="slidenum">
              <a:rPr lang="en-IN" smtClean="0"/>
              <a:t>90</a:t>
            </a:fld>
            <a:endParaRPr lang="en-I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93444" y="688974"/>
            <a:ext cx="1609725" cy="635000"/>
          </a:xfrm>
          <a:prstGeom prst="rect">
            <a:avLst/>
          </a:prstGeom>
        </p:spPr>
        <p:txBody>
          <a:bodyPr vert="horz" wrap="square" lIns="0" tIns="12065" rIns="0" bIns="0" rtlCol="0">
            <a:spAutoFit/>
          </a:bodyPr>
          <a:lstStyle/>
          <a:p>
            <a:pPr marL="12700">
              <a:lnSpc>
                <a:spcPct val="100000"/>
              </a:lnSpc>
              <a:spcBef>
                <a:spcPts val="95"/>
              </a:spcBef>
            </a:pPr>
            <a:r>
              <a:rPr spc="-10" dirty="0">
                <a:solidFill>
                  <a:srgbClr val="696363"/>
                </a:solidFill>
              </a:rPr>
              <a:t>-</a:t>
            </a:r>
            <a:r>
              <a:rPr spc="-5" dirty="0">
                <a:solidFill>
                  <a:srgbClr val="696363"/>
                </a:solidFill>
              </a:rPr>
              <a:t>con</a:t>
            </a:r>
            <a:r>
              <a:rPr spc="-25" dirty="0">
                <a:solidFill>
                  <a:srgbClr val="696363"/>
                </a:solidFill>
              </a:rPr>
              <a:t>t</a:t>
            </a:r>
            <a:r>
              <a:rPr spc="-5" dirty="0">
                <a:solidFill>
                  <a:srgbClr val="696363"/>
                </a:solidFill>
              </a:rPr>
              <a:t>d..</a:t>
            </a:r>
          </a:p>
        </p:txBody>
      </p:sp>
      <p:sp>
        <p:nvSpPr>
          <p:cNvPr id="3" name="object 3"/>
          <p:cNvSpPr txBox="1"/>
          <p:nvPr/>
        </p:nvSpPr>
        <p:spPr>
          <a:xfrm>
            <a:off x="993444" y="1374963"/>
            <a:ext cx="7448550" cy="3904274"/>
          </a:xfrm>
          <a:prstGeom prst="rect">
            <a:avLst/>
          </a:prstGeom>
        </p:spPr>
        <p:txBody>
          <a:bodyPr vert="horz" wrap="square" lIns="0" tIns="71755" rIns="0" bIns="0" rtlCol="0">
            <a:spAutoFit/>
          </a:bodyPr>
          <a:lstStyle/>
          <a:p>
            <a:pPr marL="286385" indent="-274320" algn="just">
              <a:lnSpc>
                <a:spcPct val="100000"/>
              </a:lnSpc>
              <a:spcBef>
                <a:spcPts val="565"/>
              </a:spcBef>
              <a:buClr>
                <a:srgbClr val="D24717"/>
              </a:buClr>
              <a:buSzPct val="84615"/>
              <a:buFont typeface="Wingdings 2"/>
              <a:buChar char=""/>
              <a:tabLst>
                <a:tab pos="287020" algn="l"/>
              </a:tabLst>
            </a:pPr>
            <a:r>
              <a:rPr sz="2600" spc="-5" dirty="0">
                <a:solidFill>
                  <a:srgbClr val="002060"/>
                </a:solidFill>
                <a:latin typeface="Perpetua"/>
                <a:cs typeface="Perpetua"/>
              </a:rPr>
              <a:t>Model and </a:t>
            </a:r>
            <a:r>
              <a:rPr sz="2600" dirty="0">
                <a:solidFill>
                  <a:srgbClr val="002060"/>
                </a:solidFill>
                <a:latin typeface="Perpetua"/>
                <a:cs typeface="Perpetua"/>
              </a:rPr>
              <a:t>design</a:t>
            </a:r>
            <a:r>
              <a:rPr sz="2600" dirty="0">
                <a:latin typeface="Perpetua"/>
                <a:cs typeface="Perpetua"/>
              </a:rPr>
              <a:t> for performance </a:t>
            </a:r>
            <a:r>
              <a:rPr sz="2600" spc="-5" dirty="0">
                <a:latin typeface="Perpetua"/>
                <a:cs typeface="Perpetua"/>
              </a:rPr>
              <a:t>and</a:t>
            </a:r>
            <a:r>
              <a:rPr sz="2600" spc="-40" dirty="0">
                <a:latin typeface="Perpetua"/>
                <a:cs typeface="Perpetua"/>
              </a:rPr>
              <a:t> </a:t>
            </a:r>
            <a:r>
              <a:rPr sz="2600" spc="-5" dirty="0">
                <a:latin typeface="Perpetua"/>
                <a:cs typeface="Perpetua"/>
              </a:rPr>
              <a:t>scaling</a:t>
            </a:r>
            <a:endParaRPr sz="2600" dirty="0">
              <a:latin typeface="Perpetua"/>
              <a:cs typeface="Perpetua"/>
            </a:endParaRPr>
          </a:p>
          <a:p>
            <a:pPr marL="560705" lvl="1" indent="-229235" algn="just">
              <a:lnSpc>
                <a:spcPct val="100000"/>
              </a:lnSpc>
              <a:spcBef>
                <a:spcPts val="430"/>
              </a:spcBef>
              <a:buClr>
                <a:srgbClr val="9B2C1F"/>
              </a:buClr>
              <a:buSzPct val="85416"/>
              <a:buFont typeface="Wingdings 2"/>
              <a:buChar char=""/>
              <a:tabLst>
                <a:tab pos="561340" algn="l"/>
              </a:tabLst>
            </a:pPr>
            <a:r>
              <a:rPr sz="2600" spc="-20" dirty="0">
                <a:latin typeface="Perpetua"/>
                <a:cs typeface="Perpetua"/>
              </a:rPr>
              <a:t>overall</a:t>
            </a:r>
            <a:r>
              <a:rPr sz="2600" spc="-15" dirty="0">
                <a:latin typeface="Perpetua"/>
                <a:cs typeface="Perpetua"/>
              </a:rPr>
              <a:t> </a:t>
            </a:r>
            <a:r>
              <a:rPr sz="2600" spc="5" dirty="0">
                <a:latin typeface="Perpetua"/>
                <a:cs typeface="Perpetua"/>
              </a:rPr>
              <a:t>performance</a:t>
            </a:r>
            <a:endParaRPr sz="2600" dirty="0">
              <a:latin typeface="Perpetua"/>
              <a:cs typeface="Perpetua"/>
            </a:endParaRPr>
          </a:p>
          <a:p>
            <a:pPr marL="560705" marR="989965" lvl="1" indent="-228600" algn="just">
              <a:lnSpc>
                <a:spcPct val="100000"/>
              </a:lnSpc>
              <a:spcBef>
                <a:spcPts val="400"/>
              </a:spcBef>
              <a:buClr>
                <a:srgbClr val="9B2C1F"/>
              </a:buClr>
              <a:buSzPct val="85416"/>
              <a:buFont typeface="Wingdings 2"/>
              <a:buChar char=""/>
              <a:tabLst>
                <a:tab pos="561340" algn="l"/>
              </a:tabLst>
            </a:pPr>
            <a:r>
              <a:rPr sz="2600" dirty="0">
                <a:latin typeface="Perpetua"/>
                <a:cs typeface="Perpetua"/>
              </a:rPr>
              <a:t>understanding </a:t>
            </a:r>
            <a:r>
              <a:rPr sz="2600" spc="-25" dirty="0">
                <a:latin typeface="Perpetua"/>
                <a:cs typeface="Perpetua"/>
              </a:rPr>
              <a:t>how </a:t>
            </a:r>
            <a:r>
              <a:rPr sz="2600" dirty="0">
                <a:latin typeface="Perpetua"/>
                <a:cs typeface="Perpetua"/>
              </a:rPr>
              <a:t>the </a:t>
            </a:r>
            <a:r>
              <a:rPr sz="2600" spc="-5" dirty="0">
                <a:latin typeface="Perpetua"/>
                <a:cs typeface="Perpetua"/>
              </a:rPr>
              <a:t>application </a:t>
            </a:r>
            <a:r>
              <a:rPr sz="2600" dirty="0">
                <a:latin typeface="Perpetua"/>
                <a:cs typeface="Perpetua"/>
              </a:rPr>
              <a:t>will scale under</a:t>
            </a:r>
            <a:r>
              <a:rPr sz="2600" spc="-90" dirty="0">
                <a:latin typeface="Perpetua"/>
                <a:cs typeface="Perpetua"/>
              </a:rPr>
              <a:t> </a:t>
            </a:r>
            <a:r>
              <a:rPr sz="2600" spc="-5" dirty="0">
                <a:latin typeface="Perpetua"/>
                <a:cs typeface="Perpetua"/>
              </a:rPr>
              <a:t>an  increasing</a:t>
            </a:r>
            <a:r>
              <a:rPr sz="2600" spc="-25" dirty="0">
                <a:latin typeface="Perpetua"/>
                <a:cs typeface="Perpetua"/>
              </a:rPr>
              <a:t> </a:t>
            </a:r>
            <a:r>
              <a:rPr sz="2600" spc="-5" dirty="0">
                <a:latin typeface="Perpetua"/>
                <a:cs typeface="Perpetua"/>
              </a:rPr>
              <a:t>load.</a:t>
            </a:r>
            <a:endParaRPr sz="2600" dirty="0">
              <a:latin typeface="Perpetua"/>
              <a:cs typeface="Perpetua"/>
            </a:endParaRPr>
          </a:p>
          <a:p>
            <a:pPr marL="286385" indent="-274320" algn="just">
              <a:lnSpc>
                <a:spcPct val="100000"/>
              </a:lnSpc>
              <a:spcBef>
                <a:spcPts val="580"/>
              </a:spcBef>
              <a:buClr>
                <a:srgbClr val="D24717"/>
              </a:buClr>
              <a:buSzPct val="84615"/>
              <a:buFont typeface="Wingdings 2"/>
              <a:buChar char=""/>
              <a:tabLst>
                <a:tab pos="287020" algn="l"/>
              </a:tabLst>
            </a:pPr>
            <a:r>
              <a:rPr sz="2600" spc="-10" dirty="0">
                <a:latin typeface="Perpetua"/>
                <a:cs typeface="Perpetua"/>
              </a:rPr>
              <a:t>Make </a:t>
            </a:r>
            <a:r>
              <a:rPr sz="2600" spc="5" dirty="0">
                <a:solidFill>
                  <a:srgbClr val="002060"/>
                </a:solidFill>
                <a:latin typeface="Perpetua"/>
                <a:cs typeface="Perpetua"/>
              </a:rPr>
              <a:t>security </a:t>
            </a:r>
            <a:r>
              <a:rPr sz="2600" spc="-5" dirty="0">
                <a:solidFill>
                  <a:srgbClr val="002060"/>
                </a:solidFill>
                <a:latin typeface="Perpetua"/>
                <a:cs typeface="Perpetua"/>
              </a:rPr>
              <a:t>systematic </a:t>
            </a:r>
            <a:r>
              <a:rPr sz="2600" dirty="0">
                <a:latin typeface="Perpetua"/>
                <a:cs typeface="Perpetua"/>
              </a:rPr>
              <a:t>within the</a:t>
            </a:r>
            <a:r>
              <a:rPr sz="2600" spc="-10" dirty="0">
                <a:latin typeface="Perpetua"/>
                <a:cs typeface="Perpetua"/>
              </a:rPr>
              <a:t> </a:t>
            </a:r>
            <a:r>
              <a:rPr sz="2600" spc="-5" dirty="0">
                <a:latin typeface="Perpetua"/>
                <a:cs typeface="Perpetua"/>
              </a:rPr>
              <a:t>application</a:t>
            </a:r>
            <a:endParaRPr sz="2600" dirty="0">
              <a:latin typeface="Perpetua"/>
              <a:cs typeface="Perpetua"/>
            </a:endParaRPr>
          </a:p>
          <a:p>
            <a:pPr marL="560705" marR="5080" lvl="1" indent="-228600" algn="just">
              <a:lnSpc>
                <a:spcPct val="100000"/>
              </a:lnSpc>
              <a:spcBef>
                <a:spcPts val="430"/>
              </a:spcBef>
              <a:buClr>
                <a:srgbClr val="9B2C1F"/>
              </a:buClr>
              <a:buSzPct val="85416"/>
              <a:buFont typeface="Wingdings 2"/>
              <a:buChar char=""/>
              <a:tabLst>
                <a:tab pos="561340" algn="l"/>
              </a:tabLst>
            </a:pPr>
            <a:r>
              <a:rPr sz="2600" spc="10" dirty="0">
                <a:latin typeface="Perpetua"/>
                <a:cs typeface="Perpetua"/>
              </a:rPr>
              <a:t>Pick </a:t>
            </a:r>
            <a:r>
              <a:rPr sz="2600" dirty="0">
                <a:latin typeface="Perpetua"/>
                <a:cs typeface="Perpetua"/>
              </a:rPr>
              <a:t>a </a:t>
            </a:r>
            <a:r>
              <a:rPr sz="2600" spc="5" dirty="0">
                <a:latin typeface="Perpetua"/>
                <a:cs typeface="Perpetua"/>
              </a:rPr>
              <a:t>security </a:t>
            </a:r>
            <a:r>
              <a:rPr sz="2600" dirty="0">
                <a:latin typeface="Perpetua"/>
                <a:cs typeface="Perpetua"/>
              </a:rPr>
              <a:t>approach </a:t>
            </a:r>
            <a:r>
              <a:rPr sz="2600" spc="-5" dirty="0">
                <a:latin typeface="Perpetua"/>
                <a:cs typeface="Perpetua"/>
              </a:rPr>
              <a:t>and </a:t>
            </a:r>
            <a:r>
              <a:rPr sz="2600" spc="5" dirty="0">
                <a:latin typeface="Perpetua"/>
                <a:cs typeface="Perpetua"/>
              </a:rPr>
              <a:t>technology </a:t>
            </a:r>
            <a:r>
              <a:rPr sz="2600" spc="10" dirty="0">
                <a:latin typeface="Perpetua"/>
                <a:cs typeface="Perpetua"/>
              </a:rPr>
              <a:t>prior </a:t>
            </a:r>
            <a:r>
              <a:rPr sz="2600" spc="-10" dirty="0">
                <a:latin typeface="Perpetua"/>
                <a:cs typeface="Perpetua"/>
              </a:rPr>
              <a:t>to </a:t>
            </a:r>
            <a:r>
              <a:rPr sz="2600" spc="-5" dirty="0">
                <a:latin typeface="Perpetua"/>
                <a:cs typeface="Perpetua"/>
              </a:rPr>
              <a:t>building</a:t>
            </a:r>
            <a:r>
              <a:rPr sz="2600" spc="-125" dirty="0">
                <a:latin typeface="Perpetua"/>
                <a:cs typeface="Perpetua"/>
              </a:rPr>
              <a:t> </a:t>
            </a:r>
            <a:r>
              <a:rPr sz="2600" spc="-15" dirty="0">
                <a:latin typeface="Perpetua"/>
                <a:cs typeface="Perpetua"/>
              </a:rPr>
              <a:t>your  </a:t>
            </a:r>
            <a:r>
              <a:rPr sz="2600" spc="-5" dirty="0">
                <a:latin typeface="Perpetua"/>
                <a:cs typeface="Perpetua"/>
              </a:rPr>
              <a:t>application </a:t>
            </a:r>
            <a:r>
              <a:rPr sz="2600" spc="-10" dirty="0">
                <a:latin typeface="Perpetua"/>
                <a:cs typeface="Perpetua"/>
              </a:rPr>
              <a:t>that </a:t>
            </a:r>
            <a:r>
              <a:rPr sz="2600" spc="-5" dirty="0">
                <a:latin typeface="Perpetua"/>
                <a:cs typeface="Perpetua"/>
              </a:rPr>
              <a:t>will </a:t>
            </a:r>
            <a:r>
              <a:rPr sz="2600" dirty="0">
                <a:latin typeface="Perpetua"/>
                <a:cs typeface="Perpetua"/>
              </a:rPr>
              <a:t>be </a:t>
            </a:r>
            <a:r>
              <a:rPr sz="2600" spc="-10" dirty="0">
                <a:latin typeface="Perpetua"/>
                <a:cs typeface="Perpetua"/>
              </a:rPr>
              <a:t>effective </a:t>
            </a:r>
            <a:r>
              <a:rPr sz="2600" dirty="0">
                <a:latin typeface="Perpetua"/>
                <a:cs typeface="Perpetua"/>
              </a:rPr>
              <a:t>for </a:t>
            </a:r>
            <a:r>
              <a:rPr sz="2600" spc="-5" dirty="0">
                <a:latin typeface="Perpetua"/>
                <a:cs typeface="Perpetua"/>
              </a:rPr>
              <a:t>the type </a:t>
            </a:r>
            <a:r>
              <a:rPr sz="2600" dirty="0">
                <a:latin typeface="Perpetua"/>
                <a:cs typeface="Perpetua"/>
              </a:rPr>
              <a:t>of </a:t>
            </a:r>
            <a:r>
              <a:rPr sz="2600" spc="-5" dirty="0">
                <a:latin typeface="Perpetua"/>
                <a:cs typeface="Perpetua"/>
              </a:rPr>
              <a:t>application  </a:t>
            </a:r>
            <a:r>
              <a:rPr sz="2600" spc="-40" dirty="0">
                <a:latin typeface="Perpetua"/>
                <a:cs typeface="Perpetua"/>
              </a:rPr>
              <a:t>you’re </a:t>
            </a:r>
            <a:r>
              <a:rPr sz="2600" spc="5" dirty="0">
                <a:latin typeface="Perpetua"/>
                <a:cs typeface="Perpetua"/>
              </a:rPr>
              <a:t>running </a:t>
            </a:r>
            <a:r>
              <a:rPr sz="2600" spc="-5" dirty="0">
                <a:latin typeface="Perpetua"/>
                <a:cs typeface="Perpetua"/>
              </a:rPr>
              <a:t>and </a:t>
            </a:r>
            <a:r>
              <a:rPr sz="2600" spc="-10" dirty="0">
                <a:latin typeface="Perpetua"/>
                <a:cs typeface="Perpetua"/>
              </a:rPr>
              <a:t>that </a:t>
            </a:r>
            <a:r>
              <a:rPr sz="2600" spc="-5" dirty="0">
                <a:latin typeface="Perpetua"/>
                <a:cs typeface="Perpetua"/>
              </a:rPr>
              <a:t>will address </a:t>
            </a:r>
            <a:r>
              <a:rPr sz="2600" spc="-20" dirty="0">
                <a:latin typeface="Perpetua"/>
                <a:cs typeface="Perpetua"/>
              </a:rPr>
              <a:t>any </a:t>
            </a:r>
            <a:r>
              <a:rPr sz="2600" spc="-5" dirty="0">
                <a:latin typeface="Perpetua"/>
                <a:cs typeface="Perpetua"/>
              </a:rPr>
              <a:t>compliance </a:t>
            </a:r>
            <a:r>
              <a:rPr sz="2600" dirty="0">
                <a:latin typeface="Perpetua"/>
                <a:cs typeface="Perpetua"/>
              </a:rPr>
              <a:t>or other  </a:t>
            </a:r>
            <a:r>
              <a:rPr sz="2600" spc="-15" dirty="0">
                <a:latin typeface="Perpetua"/>
                <a:cs typeface="Perpetua"/>
              </a:rPr>
              <a:t>data-level </a:t>
            </a:r>
            <a:r>
              <a:rPr sz="2600" spc="5" dirty="0">
                <a:latin typeface="Perpetua"/>
                <a:cs typeface="Perpetua"/>
              </a:rPr>
              <a:t>security</a:t>
            </a:r>
            <a:r>
              <a:rPr sz="2600" spc="-10" dirty="0">
                <a:latin typeface="Perpetua"/>
                <a:cs typeface="Perpetua"/>
              </a:rPr>
              <a:t> issues.</a:t>
            </a:r>
            <a:endParaRPr sz="2600" dirty="0">
              <a:latin typeface="Perpetua"/>
              <a:cs typeface="Perpetua"/>
            </a:endParaRPr>
          </a:p>
        </p:txBody>
      </p:sp>
      <p:sp>
        <p:nvSpPr>
          <p:cNvPr id="4" name="object 4"/>
          <p:cNvSpPr/>
          <p:nvPr/>
        </p:nvSpPr>
        <p:spPr>
          <a:xfrm>
            <a:off x="146304" y="6210300"/>
            <a:ext cx="457200" cy="457200"/>
          </a:xfrm>
          <a:custGeom>
            <a:avLst/>
            <a:gdLst/>
            <a:ahLst/>
            <a:cxnLst/>
            <a:rect l="l" t="t" r="r" b="b"/>
            <a:pathLst>
              <a:path w="457200" h="457200">
                <a:moveTo>
                  <a:pt x="228600" y="0"/>
                </a:moveTo>
                <a:lnTo>
                  <a:pt x="182529" y="4644"/>
                </a:lnTo>
                <a:lnTo>
                  <a:pt x="139619" y="17964"/>
                </a:lnTo>
                <a:lnTo>
                  <a:pt x="100788" y="39041"/>
                </a:lnTo>
                <a:lnTo>
                  <a:pt x="66955" y="66955"/>
                </a:lnTo>
                <a:lnTo>
                  <a:pt x="39041" y="100788"/>
                </a:lnTo>
                <a:lnTo>
                  <a:pt x="17964" y="139619"/>
                </a:lnTo>
                <a:lnTo>
                  <a:pt x="4644" y="182529"/>
                </a:lnTo>
                <a:lnTo>
                  <a:pt x="0" y="228600"/>
                </a:lnTo>
                <a:lnTo>
                  <a:pt x="4644" y="274670"/>
                </a:lnTo>
                <a:lnTo>
                  <a:pt x="17964" y="317580"/>
                </a:lnTo>
                <a:lnTo>
                  <a:pt x="39041" y="356411"/>
                </a:lnTo>
                <a:lnTo>
                  <a:pt x="66955" y="390244"/>
                </a:lnTo>
                <a:lnTo>
                  <a:pt x="100788" y="418158"/>
                </a:lnTo>
                <a:lnTo>
                  <a:pt x="139619" y="439235"/>
                </a:lnTo>
                <a:lnTo>
                  <a:pt x="182529" y="452555"/>
                </a:lnTo>
                <a:lnTo>
                  <a:pt x="228600" y="457200"/>
                </a:lnTo>
                <a:lnTo>
                  <a:pt x="274670" y="452555"/>
                </a:lnTo>
                <a:lnTo>
                  <a:pt x="317580" y="439235"/>
                </a:lnTo>
                <a:lnTo>
                  <a:pt x="356411" y="418158"/>
                </a:lnTo>
                <a:lnTo>
                  <a:pt x="390244" y="390244"/>
                </a:lnTo>
                <a:lnTo>
                  <a:pt x="418158" y="356411"/>
                </a:lnTo>
                <a:lnTo>
                  <a:pt x="439235" y="317580"/>
                </a:lnTo>
                <a:lnTo>
                  <a:pt x="452555" y="274670"/>
                </a:lnTo>
                <a:lnTo>
                  <a:pt x="457200" y="228600"/>
                </a:lnTo>
                <a:lnTo>
                  <a:pt x="452555" y="182529"/>
                </a:lnTo>
                <a:lnTo>
                  <a:pt x="439235" y="139619"/>
                </a:lnTo>
                <a:lnTo>
                  <a:pt x="418158" y="100788"/>
                </a:lnTo>
                <a:lnTo>
                  <a:pt x="390244" y="66955"/>
                </a:lnTo>
                <a:lnTo>
                  <a:pt x="356411" y="39041"/>
                </a:lnTo>
                <a:lnTo>
                  <a:pt x="317580" y="17964"/>
                </a:lnTo>
                <a:lnTo>
                  <a:pt x="274670" y="4644"/>
                </a:lnTo>
                <a:lnTo>
                  <a:pt x="228600" y="0"/>
                </a:lnTo>
                <a:close/>
              </a:path>
            </a:pathLst>
          </a:custGeom>
          <a:solidFill>
            <a:srgbClr val="D24717"/>
          </a:solidFill>
        </p:spPr>
        <p:txBody>
          <a:bodyPr wrap="square" lIns="0" tIns="0" rIns="0" bIns="0" rtlCol="0"/>
          <a:lstStyle/>
          <a:p>
            <a:endParaRPr/>
          </a:p>
        </p:txBody>
      </p:sp>
      <p:sp>
        <p:nvSpPr>
          <p:cNvPr id="7" name="Date Placeholder 6">
            <a:extLst>
              <a:ext uri="{FF2B5EF4-FFF2-40B4-BE49-F238E27FC236}">
                <a16:creationId xmlns:a16="http://schemas.microsoft.com/office/drawing/2014/main" id="{3E48295B-0036-45ED-AA08-3D46C7B0F7F9}"/>
              </a:ext>
            </a:extLst>
          </p:cNvPr>
          <p:cNvSpPr>
            <a:spLocks noGrp="1"/>
          </p:cNvSpPr>
          <p:nvPr>
            <p:ph type="dt" sz="half" idx="6"/>
          </p:nvPr>
        </p:nvSpPr>
        <p:spPr/>
        <p:txBody>
          <a:bodyPr/>
          <a:lstStyle/>
          <a:p>
            <a:fld id="{99B6E1EF-EE63-4962-9AB0-632B59CBCE6C}" type="datetime2">
              <a:rPr lang="en-US" smtClean="0"/>
              <a:t>Monday, August 26, 2019</a:t>
            </a:fld>
            <a:endParaRPr lang="en-US" dirty="0"/>
          </a:p>
        </p:txBody>
      </p:sp>
      <p:sp>
        <p:nvSpPr>
          <p:cNvPr id="5" name="Slide Number Placeholder 4">
            <a:extLst>
              <a:ext uri="{FF2B5EF4-FFF2-40B4-BE49-F238E27FC236}">
                <a16:creationId xmlns:a16="http://schemas.microsoft.com/office/drawing/2014/main" id="{BA586696-CE7D-4C57-86D4-25CE91E827E8}"/>
              </a:ext>
            </a:extLst>
          </p:cNvPr>
          <p:cNvSpPr>
            <a:spLocks noGrp="1"/>
          </p:cNvSpPr>
          <p:nvPr>
            <p:ph type="sldNum" sz="quarter" idx="7"/>
          </p:nvPr>
        </p:nvSpPr>
        <p:spPr/>
        <p:txBody>
          <a:bodyPr/>
          <a:lstStyle/>
          <a:p>
            <a:pPr marL="25400">
              <a:lnSpc>
                <a:spcPts val="1664"/>
              </a:lnSpc>
            </a:pPr>
            <a:fld id="{81D60167-4931-47E6-BA6A-407CBD079E47}" type="slidenum">
              <a:rPr lang="en-IN" smtClean="0"/>
              <a:t>91</a:t>
            </a:fld>
            <a:endParaRPr lang="en-I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88152" y="453977"/>
            <a:ext cx="6912742" cy="6063785"/>
          </a:xfrm>
          <a:prstGeom prst="rect">
            <a:avLst/>
          </a:prstGeom>
          <a:blipFill>
            <a:blip r:embed="rId2" cstate="print"/>
            <a:stretch>
              <a:fillRect/>
            </a:stretch>
          </a:blipFill>
        </p:spPr>
        <p:txBody>
          <a:bodyPr wrap="square" lIns="0" tIns="0" rIns="0" bIns="0" rtlCol="0"/>
          <a:lstStyle/>
          <a:p>
            <a:endParaRPr dirty="0"/>
          </a:p>
        </p:txBody>
      </p:sp>
      <p:sp>
        <p:nvSpPr>
          <p:cNvPr id="3" name="object 3"/>
          <p:cNvSpPr/>
          <p:nvPr/>
        </p:nvSpPr>
        <p:spPr>
          <a:xfrm>
            <a:off x="146304" y="6210300"/>
            <a:ext cx="457200" cy="457200"/>
          </a:xfrm>
          <a:custGeom>
            <a:avLst/>
            <a:gdLst/>
            <a:ahLst/>
            <a:cxnLst/>
            <a:rect l="l" t="t" r="r" b="b"/>
            <a:pathLst>
              <a:path w="457200" h="457200">
                <a:moveTo>
                  <a:pt x="228600" y="0"/>
                </a:moveTo>
                <a:lnTo>
                  <a:pt x="182529" y="4644"/>
                </a:lnTo>
                <a:lnTo>
                  <a:pt x="139619" y="17964"/>
                </a:lnTo>
                <a:lnTo>
                  <a:pt x="100788" y="39041"/>
                </a:lnTo>
                <a:lnTo>
                  <a:pt x="66955" y="66955"/>
                </a:lnTo>
                <a:lnTo>
                  <a:pt x="39041" y="100788"/>
                </a:lnTo>
                <a:lnTo>
                  <a:pt x="17964" y="139619"/>
                </a:lnTo>
                <a:lnTo>
                  <a:pt x="4644" y="182529"/>
                </a:lnTo>
                <a:lnTo>
                  <a:pt x="0" y="228600"/>
                </a:lnTo>
                <a:lnTo>
                  <a:pt x="4644" y="274670"/>
                </a:lnTo>
                <a:lnTo>
                  <a:pt x="17964" y="317580"/>
                </a:lnTo>
                <a:lnTo>
                  <a:pt x="39041" y="356411"/>
                </a:lnTo>
                <a:lnTo>
                  <a:pt x="66955" y="390244"/>
                </a:lnTo>
                <a:lnTo>
                  <a:pt x="100788" y="418158"/>
                </a:lnTo>
                <a:lnTo>
                  <a:pt x="139619" y="439235"/>
                </a:lnTo>
                <a:lnTo>
                  <a:pt x="182529" y="452555"/>
                </a:lnTo>
                <a:lnTo>
                  <a:pt x="228600" y="457200"/>
                </a:lnTo>
                <a:lnTo>
                  <a:pt x="274670" y="452555"/>
                </a:lnTo>
                <a:lnTo>
                  <a:pt x="317580" y="439235"/>
                </a:lnTo>
                <a:lnTo>
                  <a:pt x="356411" y="418158"/>
                </a:lnTo>
                <a:lnTo>
                  <a:pt x="390244" y="390244"/>
                </a:lnTo>
                <a:lnTo>
                  <a:pt x="418158" y="356411"/>
                </a:lnTo>
                <a:lnTo>
                  <a:pt x="439235" y="317580"/>
                </a:lnTo>
                <a:lnTo>
                  <a:pt x="452555" y="274670"/>
                </a:lnTo>
                <a:lnTo>
                  <a:pt x="457200" y="228600"/>
                </a:lnTo>
                <a:lnTo>
                  <a:pt x="452555" y="182529"/>
                </a:lnTo>
                <a:lnTo>
                  <a:pt x="439235" y="139619"/>
                </a:lnTo>
                <a:lnTo>
                  <a:pt x="418158" y="100788"/>
                </a:lnTo>
                <a:lnTo>
                  <a:pt x="390244" y="66955"/>
                </a:lnTo>
                <a:lnTo>
                  <a:pt x="356411" y="39041"/>
                </a:lnTo>
                <a:lnTo>
                  <a:pt x="317580" y="17964"/>
                </a:lnTo>
                <a:lnTo>
                  <a:pt x="274670" y="4644"/>
                </a:lnTo>
                <a:lnTo>
                  <a:pt x="228600" y="0"/>
                </a:lnTo>
                <a:close/>
              </a:path>
            </a:pathLst>
          </a:custGeom>
          <a:solidFill>
            <a:srgbClr val="D24717"/>
          </a:solidFill>
        </p:spPr>
        <p:txBody>
          <a:bodyPr wrap="square" lIns="0" tIns="0" rIns="0" bIns="0" rtlCol="0"/>
          <a:lstStyle/>
          <a:p>
            <a:endParaRPr/>
          </a:p>
        </p:txBody>
      </p:sp>
      <p:sp>
        <p:nvSpPr>
          <p:cNvPr id="6" name="Date Placeholder 5">
            <a:extLst>
              <a:ext uri="{FF2B5EF4-FFF2-40B4-BE49-F238E27FC236}">
                <a16:creationId xmlns:a16="http://schemas.microsoft.com/office/drawing/2014/main" id="{876E13EB-ABC7-43BE-A4B0-F9EC9310A921}"/>
              </a:ext>
            </a:extLst>
          </p:cNvPr>
          <p:cNvSpPr>
            <a:spLocks noGrp="1"/>
          </p:cNvSpPr>
          <p:nvPr>
            <p:ph type="dt" sz="half" idx="6"/>
          </p:nvPr>
        </p:nvSpPr>
        <p:spPr/>
        <p:txBody>
          <a:bodyPr/>
          <a:lstStyle/>
          <a:p>
            <a:fld id="{7C74DD57-0273-404C-A89D-6F602CBEF205}" type="datetime2">
              <a:rPr lang="en-US" smtClean="0"/>
              <a:t>Monday, August 26, 2019</a:t>
            </a:fld>
            <a:endParaRPr lang="en-US"/>
          </a:p>
        </p:txBody>
      </p:sp>
      <p:sp>
        <p:nvSpPr>
          <p:cNvPr id="4" name="Slide Number Placeholder 3">
            <a:extLst>
              <a:ext uri="{FF2B5EF4-FFF2-40B4-BE49-F238E27FC236}">
                <a16:creationId xmlns:a16="http://schemas.microsoft.com/office/drawing/2014/main" id="{2F30D4F3-0AC5-4876-A1E1-F078F70757A6}"/>
              </a:ext>
            </a:extLst>
          </p:cNvPr>
          <p:cNvSpPr>
            <a:spLocks noGrp="1"/>
          </p:cNvSpPr>
          <p:nvPr>
            <p:ph type="sldNum" sz="quarter" idx="7"/>
          </p:nvPr>
        </p:nvSpPr>
        <p:spPr/>
        <p:txBody>
          <a:bodyPr/>
          <a:lstStyle/>
          <a:p>
            <a:pPr marL="25400">
              <a:lnSpc>
                <a:spcPts val="1664"/>
              </a:lnSpc>
            </a:pPr>
            <a:fld id="{81D60167-4931-47E6-BA6A-407CBD079E47}" type="slidenum">
              <a:rPr lang="en-IN" smtClean="0"/>
              <a:t>92</a:t>
            </a:fld>
            <a:endParaRPr lang="en-IN" dirty="0"/>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93444" y="688974"/>
            <a:ext cx="1609725" cy="635000"/>
          </a:xfrm>
          <a:prstGeom prst="rect">
            <a:avLst/>
          </a:prstGeom>
        </p:spPr>
        <p:txBody>
          <a:bodyPr vert="horz" wrap="square" lIns="0" tIns="12065" rIns="0" bIns="0" rtlCol="0">
            <a:spAutoFit/>
          </a:bodyPr>
          <a:lstStyle/>
          <a:p>
            <a:pPr marL="12700">
              <a:lnSpc>
                <a:spcPct val="100000"/>
              </a:lnSpc>
              <a:spcBef>
                <a:spcPts val="95"/>
              </a:spcBef>
            </a:pPr>
            <a:r>
              <a:rPr spc="-10" dirty="0">
                <a:solidFill>
                  <a:srgbClr val="696363"/>
                </a:solidFill>
              </a:rPr>
              <a:t>-</a:t>
            </a:r>
            <a:r>
              <a:rPr spc="-5" dirty="0">
                <a:solidFill>
                  <a:srgbClr val="696363"/>
                </a:solidFill>
              </a:rPr>
              <a:t>con</a:t>
            </a:r>
            <a:r>
              <a:rPr spc="-25" dirty="0">
                <a:solidFill>
                  <a:srgbClr val="696363"/>
                </a:solidFill>
              </a:rPr>
              <a:t>t</a:t>
            </a:r>
            <a:r>
              <a:rPr spc="-5" dirty="0">
                <a:solidFill>
                  <a:srgbClr val="696363"/>
                </a:solidFill>
              </a:rPr>
              <a:t>d..</a:t>
            </a:r>
          </a:p>
        </p:txBody>
      </p:sp>
      <p:sp>
        <p:nvSpPr>
          <p:cNvPr id="3" name="object 3"/>
          <p:cNvSpPr txBox="1"/>
          <p:nvPr/>
        </p:nvSpPr>
        <p:spPr>
          <a:xfrm>
            <a:off x="993444" y="1433830"/>
            <a:ext cx="7499984" cy="4294505"/>
          </a:xfrm>
          <a:prstGeom prst="rect">
            <a:avLst/>
          </a:prstGeom>
        </p:spPr>
        <p:txBody>
          <a:bodyPr vert="horz" wrap="square" lIns="0" tIns="13335" rIns="0" bIns="0" rtlCol="0">
            <a:spAutoFit/>
          </a:bodyPr>
          <a:lstStyle/>
          <a:p>
            <a:pPr marL="286385" marR="5080" indent="-274320" algn="just">
              <a:lnSpc>
                <a:spcPct val="100000"/>
              </a:lnSpc>
              <a:spcBef>
                <a:spcPts val="105"/>
              </a:spcBef>
              <a:buClr>
                <a:srgbClr val="D24717"/>
              </a:buClr>
              <a:buSzPct val="84615"/>
              <a:buFont typeface="Wingdings 2"/>
              <a:buChar char=""/>
              <a:tabLst>
                <a:tab pos="287020" algn="l"/>
              </a:tabLst>
            </a:pPr>
            <a:r>
              <a:rPr sz="2600" dirty="0">
                <a:latin typeface="Perpetua"/>
                <a:cs typeface="Perpetua"/>
              </a:rPr>
              <a:t>3-tier architecture – </a:t>
            </a:r>
            <a:r>
              <a:rPr sz="2600" spc="-30" dirty="0">
                <a:solidFill>
                  <a:srgbClr val="FF0000"/>
                </a:solidFill>
                <a:latin typeface="Perpetua"/>
                <a:cs typeface="Perpetua"/>
              </a:rPr>
              <a:t>web </a:t>
            </a:r>
            <a:r>
              <a:rPr sz="2600" spc="-45" dirty="0">
                <a:solidFill>
                  <a:srgbClr val="FF0000"/>
                </a:solidFill>
                <a:latin typeface="Perpetua"/>
                <a:cs typeface="Perpetua"/>
              </a:rPr>
              <a:t>tier, </a:t>
            </a:r>
            <a:r>
              <a:rPr sz="2600" spc="-5" dirty="0">
                <a:solidFill>
                  <a:srgbClr val="FF0000"/>
                </a:solidFill>
                <a:latin typeface="Perpetua"/>
                <a:cs typeface="Perpetua"/>
              </a:rPr>
              <a:t>an application </a:t>
            </a:r>
            <a:r>
              <a:rPr sz="2600" dirty="0">
                <a:solidFill>
                  <a:srgbClr val="FF0000"/>
                </a:solidFill>
                <a:latin typeface="Perpetua"/>
                <a:cs typeface="Perpetua"/>
              </a:rPr>
              <a:t>or </a:t>
            </a:r>
            <a:r>
              <a:rPr sz="2600" spc="-5" dirty="0">
                <a:solidFill>
                  <a:srgbClr val="FF0000"/>
                </a:solidFill>
                <a:latin typeface="Perpetua"/>
                <a:cs typeface="Perpetua"/>
              </a:rPr>
              <a:t>business</a:t>
            </a:r>
            <a:r>
              <a:rPr sz="2600" spc="-100" dirty="0">
                <a:solidFill>
                  <a:srgbClr val="FF0000"/>
                </a:solidFill>
                <a:latin typeface="Perpetua"/>
                <a:cs typeface="Perpetua"/>
              </a:rPr>
              <a:t> </a:t>
            </a:r>
            <a:r>
              <a:rPr sz="2600" spc="-45" dirty="0">
                <a:solidFill>
                  <a:srgbClr val="FF0000"/>
                </a:solidFill>
                <a:latin typeface="Perpetua"/>
                <a:cs typeface="Perpetua"/>
              </a:rPr>
              <a:t>tier,  </a:t>
            </a:r>
            <a:r>
              <a:rPr sz="2600" spc="-10" dirty="0">
                <a:solidFill>
                  <a:srgbClr val="FF0000"/>
                </a:solidFill>
                <a:latin typeface="Perpetua"/>
                <a:cs typeface="Perpetua"/>
              </a:rPr>
              <a:t>data</a:t>
            </a:r>
            <a:r>
              <a:rPr sz="2600" spc="-5" dirty="0">
                <a:solidFill>
                  <a:srgbClr val="FF0000"/>
                </a:solidFill>
                <a:latin typeface="Perpetua"/>
                <a:cs typeface="Perpetua"/>
              </a:rPr>
              <a:t> </a:t>
            </a:r>
            <a:r>
              <a:rPr sz="2600" dirty="0">
                <a:solidFill>
                  <a:srgbClr val="FF0000"/>
                </a:solidFill>
                <a:latin typeface="Perpetua"/>
                <a:cs typeface="Perpetua"/>
              </a:rPr>
              <a:t>tier</a:t>
            </a:r>
            <a:endParaRPr sz="2600" dirty="0">
              <a:latin typeface="Perpetua"/>
              <a:cs typeface="Perpetua"/>
            </a:endParaRPr>
          </a:p>
          <a:p>
            <a:pPr marL="286385" marR="1055370" indent="-274320">
              <a:lnSpc>
                <a:spcPct val="100000"/>
              </a:lnSpc>
              <a:spcBef>
                <a:spcPts val="600"/>
              </a:spcBef>
              <a:buClr>
                <a:srgbClr val="D24717"/>
              </a:buClr>
              <a:buSzPct val="84615"/>
              <a:buFont typeface="Wingdings 2"/>
              <a:buChar char=""/>
              <a:tabLst>
                <a:tab pos="287020" algn="l"/>
              </a:tabLst>
            </a:pPr>
            <a:r>
              <a:rPr sz="2600" spc="-10" dirty="0">
                <a:solidFill>
                  <a:srgbClr val="FF0000"/>
                </a:solidFill>
                <a:latin typeface="Perpetua"/>
                <a:cs typeface="Perpetua"/>
              </a:rPr>
              <a:t>Auto-scaling </a:t>
            </a:r>
            <a:r>
              <a:rPr sz="2600" spc="-5" dirty="0">
                <a:solidFill>
                  <a:srgbClr val="FF0000"/>
                </a:solidFill>
                <a:latin typeface="Perpetua"/>
                <a:cs typeface="Perpetua"/>
              </a:rPr>
              <a:t>and load </a:t>
            </a:r>
            <a:r>
              <a:rPr sz="2600" dirty="0">
                <a:solidFill>
                  <a:srgbClr val="FF0000"/>
                </a:solidFill>
                <a:latin typeface="Perpetua"/>
                <a:cs typeface="Perpetua"/>
              </a:rPr>
              <a:t>balancers for </a:t>
            </a:r>
            <a:r>
              <a:rPr sz="2600" spc="-30" dirty="0">
                <a:solidFill>
                  <a:srgbClr val="FF0000"/>
                </a:solidFill>
                <a:latin typeface="Perpetua"/>
                <a:cs typeface="Perpetua"/>
              </a:rPr>
              <a:t>web </a:t>
            </a:r>
            <a:r>
              <a:rPr sz="2600" spc="15" dirty="0">
                <a:solidFill>
                  <a:srgbClr val="FF0000"/>
                </a:solidFill>
                <a:latin typeface="Perpetua"/>
                <a:cs typeface="Perpetua"/>
              </a:rPr>
              <a:t>servers </a:t>
            </a:r>
            <a:r>
              <a:rPr sz="2600" spc="-5" dirty="0">
                <a:solidFill>
                  <a:srgbClr val="FF0000"/>
                </a:solidFill>
                <a:latin typeface="Perpetua"/>
                <a:cs typeface="Perpetua"/>
              </a:rPr>
              <a:t>and  </a:t>
            </a:r>
            <a:r>
              <a:rPr sz="2600" spc="-10" dirty="0">
                <a:solidFill>
                  <a:srgbClr val="FF0000"/>
                </a:solidFill>
                <a:latin typeface="Perpetua"/>
                <a:cs typeface="Perpetua"/>
              </a:rPr>
              <a:t>application</a:t>
            </a:r>
            <a:r>
              <a:rPr sz="2600" spc="-5" dirty="0">
                <a:solidFill>
                  <a:srgbClr val="FF0000"/>
                </a:solidFill>
                <a:latin typeface="Perpetua"/>
                <a:cs typeface="Perpetua"/>
              </a:rPr>
              <a:t> </a:t>
            </a:r>
            <a:r>
              <a:rPr sz="2600" spc="15" dirty="0">
                <a:solidFill>
                  <a:srgbClr val="FF0000"/>
                </a:solidFill>
                <a:latin typeface="Perpetua"/>
                <a:cs typeface="Perpetua"/>
              </a:rPr>
              <a:t>servers</a:t>
            </a:r>
            <a:endParaRPr sz="2600" dirty="0">
              <a:latin typeface="Perpetua"/>
              <a:cs typeface="Perpetua"/>
            </a:endParaRPr>
          </a:p>
          <a:p>
            <a:pPr marL="286385" marR="368300" indent="-274320">
              <a:lnSpc>
                <a:spcPct val="100000"/>
              </a:lnSpc>
              <a:spcBef>
                <a:spcPts val="600"/>
              </a:spcBef>
              <a:buClr>
                <a:srgbClr val="D24717"/>
              </a:buClr>
              <a:buSzPct val="84615"/>
              <a:buFont typeface="Wingdings 2"/>
              <a:buChar char=""/>
              <a:tabLst>
                <a:tab pos="287020" algn="l"/>
              </a:tabLst>
            </a:pPr>
            <a:r>
              <a:rPr sz="2600" dirty="0">
                <a:latin typeface="Perpetua"/>
                <a:cs typeface="Perpetua"/>
              </a:rPr>
              <a:t>Exhibits </a:t>
            </a:r>
            <a:r>
              <a:rPr sz="2600" spc="-15" dirty="0">
                <a:solidFill>
                  <a:srgbClr val="FF0000"/>
                </a:solidFill>
                <a:latin typeface="Perpetua"/>
                <a:cs typeface="Perpetua"/>
              </a:rPr>
              <a:t>Master-slave </a:t>
            </a:r>
            <a:r>
              <a:rPr sz="2600" spc="-10" dirty="0">
                <a:solidFill>
                  <a:srgbClr val="FF0000"/>
                </a:solidFill>
                <a:latin typeface="Perpetua"/>
                <a:cs typeface="Perpetua"/>
              </a:rPr>
              <a:t>database </a:t>
            </a:r>
            <a:r>
              <a:rPr sz="2600" spc="-5" dirty="0">
                <a:solidFill>
                  <a:srgbClr val="FF0000"/>
                </a:solidFill>
                <a:latin typeface="Perpetua"/>
                <a:cs typeface="Perpetua"/>
              </a:rPr>
              <a:t>model </a:t>
            </a:r>
            <a:r>
              <a:rPr sz="2600" spc="-10" dirty="0">
                <a:latin typeface="Perpetua"/>
                <a:cs typeface="Perpetua"/>
              </a:rPr>
              <a:t>across </a:t>
            </a:r>
            <a:r>
              <a:rPr sz="2600" spc="-35" dirty="0">
                <a:latin typeface="Perpetua"/>
                <a:cs typeface="Perpetua"/>
              </a:rPr>
              <a:t>two </a:t>
            </a:r>
            <a:r>
              <a:rPr sz="2600" spc="-5" dirty="0">
                <a:latin typeface="Perpetua"/>
                <a:cs typeface="Perpetua"/>
              </a:rPr>
              <a:t>different  zones </a:t>
            </a:r>
            <a:r>
              <a:rPr sz="2600" dirty="0">
                <a:latin typeface="Perpetua"/>
                <a:cs typeface="Perpetua"/>
              </a:rPr>
              <a:t>or </a:t>
            </a:r>
            <a:r>
              <a:rPr sz="2600" spc="-10" dirty="0">
                <a:latin typeface="Perpetua"/>
                <a:cs typeface="Perpetua"/>
              </a:rPr>
              <a:t>data </a:t>
            </a:r>
            <a:r>
              <a:rPr sz="2600" spc="5" dirty="0">
                <a:latin typeface="Perpetua"/>
                <a:cs typeface="Perpetua"/>
              </a:rPr>
              <a:t>centers</a:t>
            </a:r>
            <a:endParaRPr sz="2600" dirty="0">
              <a:latin typeface="Perpetua"/>
              <a:cs typeface="Perpetua"/>
            </a:endParaRPr>
          </a:p>
          <a:p>
            <a:pPr marL="286385" indent="-274320">
              <a:lnSpc>
                <a:spcPct val="100000"/>
              </a:lnSpc>
              <a:spcBef>
                <a:spcPts val="605"/>
              </a:spcBef>
              <a:buClr>
                <a:srgbClr val="D24717"/>
              </a:buClr>
              <a:buSzPct val="84615"/>
              <a:buFont typeface="Wingdings 2"/>
              <a:buChar char=""/>
              <a:tabLst>
                <a:tab pos="287020" algn="l"/>
              </a:tabLst>
            </a:pPr>
            <a:r>
              <a:rPr sz="2600" dirty="0">
                <a:latin typeface="Perpetua"/>
                <a:cs typeface="Perpetua"/>
              </a:rPr>
              <a:t>The </a:t>
            </a:r>
            <a:r>
              <a:rPr sz="2600" spc="-5" dirty="0">
                <a:latin typeface="Perpetua"/>
                <a:cs typeface="Perpetua"/>
              </a:rPr>
              <a:t>master </a:t>
            </a:r>
            <a:r>
              <a:rPr sz="2600" spc="-10" dirty="0">
                <a:latin typeface="Perpetua"/>
                <a:cs typeface="Perpetua"/>
              </a:rPr>
              <a:t>database </a:t>
            </a:r>
            <a:r>
              <a:rPr sz="2600" dirty="0">
                <a:latin typeface="Perpetua"/>
                <a:cs typeface="Perpetua"/>
              </a:rPr>
              <a:t>is </a:t>
            </a:r>
            <a:r>
              <a:rPr sz="2600" spc="-5" dirty="0">
                <a:latin typeface="Perpetua"/>
                <a:cs typeface="Perpetua"/>
              </a:rPr>
              <a:t>synchronously </a:t>
            </a:r>
            <a:r>
              <a:rPr sz="2600" spc="-10" dirty="0">
                <a:latin typeface="Perpetua"/>
                <a:cs typeface="Perpetua"/>
              </a:rPr>
              <a:t>replicated </a:t>
            </a:r>
            <a:r>
              <a:rPr sz="2600" dirty="0">
                <a:latin typeface="Perpetua"/>
                <a:cs typeface="Perpetua"/>
              </a:rPr>
              <a:t>to the</a:t>
            </a:r>
            <a:r>
              <a:rPr sz="2600" spc="25" dirty="0">
                <a:latin typeface="Perpetua"/>
                <a:cs typeface="Perpetua"/>
              </a:rPr>
              <a:t> </a:t>
            </a:r>
            <a:r>
              <a:rPr sz="2600" spc="-30" dirty="0">
                <a:latin typeface="Perpetua"/>
                <a:cs typeface="Perpetua"/>
              </a:rPr>
              <a:t>slave</a:t>
            </a:r>
            <a:endParaRPr sz="2600" dirty="0">
              <a:latin typeface="Perpetua"/>
              <a:cs typeface="Perpetua"/>
            </a:endParaRPr>
          </a:p>
          <a:p>
            <a:pPr marL="286385" marR="298450" indent="-274320">
              <a:lnSpc>
                <a:spcPct val="100000"/>
              </a:lnSpc>
              <a:spcBef>
                <a:spcPts val="595"/>
              </a:spcBef>
              <a:buClr>
                <a:srgbClr val="D24717"/>
              </a:buClr>
              <a:buSzPct val="84615"/>
              <a:buFont typeface="Wingdings 2"/>
              <a:buChar char=""/>
              <a:tabLst>
                <a:tab pos="287020" algn="l"/>
              </a:tabLst>
            </a:pPr>
            <a:r>
              <a:rPr sz="2600" spc="-10" dirty="0">
                <a:latin typeface="Perpetua"/>
                <a:cs typeface="Perpetua"/>
              </a:rPr>
              <a:t>Overall </a:t>
            </a:r>
            <a:r>
              <a:rPr sz="2600" dirty="0">
                <a:latin typeface="Perpetua"/>
                <a:cs typeface="Perpetua"/>
              </a:rPr>
              <a:t>architecture </a:t>
            </a:r>
            <a:r>
              <a:rPr sz="2600" spc="-5" dirty="0">
                <a:latin typeface="Perpetua"/>
                <a:cs typeface="Perpetua"/>
              </a:rPr>
              <a:t>represents </a:t>
            </a:r>
            <a:r>
              <a:rPr sz="2600" dirty="0">
                <a:latin typeface="Perpetua"/>
                <a:cs typeface="Perpetua"/>
              </a:rPr>
              <a:t>a simple </a:t>
            </a:r>
            <a:r>
              <a:rPr sz="2600" spc="-40" dirty="0">
                <a:latin typeface="Perpetua"/>
                <a:cs typeface="Perpetua"/>
              </a:rPr>
              <a:t>way </a:t>
            </a:r>
            <a:r>
              <a:rPr sz="2600" dirty="0">
                <a:latin typeface="Perpetua"/>
                <a:cs typeface="Perpetua"/>
              </a:rPr>
              <a:t>to </a:t>
            </a:r>
            <a:r>
              <a:rPr sz="2600" spc="-10" dirty="0">
                <a:latin typeface="Perpetua"/>
                <a:cs typeface="Perpetua"/>
              </a:rPr>
              <a:t>achieve </a:t>
            </a:r>
            <a:r>
              <a:rPr sz="2600" spc="-10" dirty="0">
                <a:solidFill>
                  <a:srgbClr val="FF0000"/>
                </a:solidFill>
                <a:latin typeface="Perpetua"/>
                <a:cs typeface="Perpetua"/>
              </a:rPr>
              <a:t> highly scalable </a:t>
            </a:r>
            <a:r>
              <a:rPr sz="2600" spc="-5" dirty="0">
                <a:solidFill>
                  <a:srgbClr val="FF0000"/>
                </a:solidFill>
                <a:latin typeface="Perpetua"/>
                <a:cs typeface="Perpetua"/>
              </a:rPr>
              <a:t>and </a:t>
            </a:r>
            <a:r>
              <a:rPr sz="2600" spc="-10" dirty="0">
                <a:solidFill>
                  <a:srgbClr val="FF0000"/>
                </a:solidFill>
                <a:latin typeface="Perpetua"/>
                <a:cs typeface="Perpetua"/>
              </a:rPr>
              <a:t>highly </a:t>
            </a:r>
            <a:r>
              <a:rPr sz="2600" spc="-25" dirty="0">
                <a:solidFill>
                  <a:srgbClr val="FF0000"/>
                </a:solidFill>
                <a:latin typeface="Perpetua"/>
                <a:cs typeface="Perpetua"/>
              </a:rPr>
              <a:t>available </a:t>
            </a:r>
            <a:r>
              <a:rPr sz="2600" spc="-10" dirty="0">
                <a:latin typeface="Perpetua"/>
                <a:cs typeface="Perpetua"/>
              </a:rPr>
              <a:t>application </a:t>
            </a:r>
            <a:r>
              <a:rPr sz="2600" dirty="0">
                <a:latin typeface="Perpetua"/>
                <a:cs typeface="Perpetua"/>
              </a:rPr>
              <a:t>in the </a:t>
            </a:r>
            <a:r>
              <a:rPr sz="2600" spc="-10" dirty="0">
                <a:latin typeface="Perpetua"/>
                <a:cs typeface="Perpetua"/>
              </a:rPr>
              <a:t>cloud  environment</a:t>
            </a:r>
            <a:endParaRPr sz="2600" dirty="0">
              <a:latin typeface="Perpetua"/>
              <a:cs typeface="Perpetua"/>
            </a:endParaRPr>
          </a:p>
        </p:txBody>
      </p:sp>
      <p:sp>
        <p:nvSpPr>
          <p:cNvPr id="4" name="object 4"/>
          <p:cNvSpPr/>
          <p:nvPr/>
        </p:nvSpPr>
        <p:spPr>
          <a:xfrm>
            <a:off x="146304" y="6210300"/>
            <a:ext cx="457200" cy="457200"/>
          </a:xfrm>
          <a:custGeom>
            <a:avLst/>
            <a:gdLst/>
            <a:ahLst/>
            <a:cxnLst/>
            <a:rect l="l" t="t" r="r" b="b"/>
            <a:pathLst>
              <a:path w="457200" h="457200">
                <a:moveTo>
                  <a:pt x="228600" y="0"/>
                </a:moveTo>
                <a:lnTo>
                  <a:pt x="182529" y="4644"/>
                </a:lnTo>
                <a:lnTo>
                  <a:pt x="139619" y="17964"/>
                </a:lnTo>
                <a:lnTo>
                  <a:pt x="100788" y="39041"/>
                </a:lnTo>
                <a:lnTo>
                  <a:pt x="66955" y="66955"/>
                </a:lnTo>
                <a:lnTo>
                  <a:pt x="39041" y="100788"/>
                </a:lnTo>
                <a:lnTo>
                  <a:pt x="17964" y="139619"/>
                </a:lnTo>
                <a:lnTo>
                  <a:pt x="4644" y="182529"/>
                </a:lnTo>
                <a:lnTo>
                  <a:pt x="0" y="228600"/>
                </a:lnTo>
                <a:lnTo>
                  <a:pt x="4644" y="274670"/>
                </a:lnTo>
                <a:lnTo>
                  <a:pt x="17964" y="317580"/>
                </a:lnTo>
                <a:lnTo>
                  <a:pt x="39041" y="356411"/>
                </a:lnTo>
                <a:lnTo>
                  <a:pt x="66955" y="390244"/>
                </a:lnTo>
                <a:lnTo>
                  <a:pt x="100788" y="418158"/>
                </a:lnTo>
                <a:lnTo>
                  <a:pt x="139619" y="439235"/>
                </a:lnTo>
                <a:lnTo>
                  <a:pt x="182529" y="452555"/>
                </a:lnTo>
                <a:lnTo>
                  <a:pt x="228600" y="457200"/>
                </a:lnTo>
                <a:lnTo>
                  <a:pt x="274670" y="452555"/>
                </a:lnTo>
                <a:lnTo>
                  <a:pt x="317580" y="439235"/>
                </a:lnTo>
                <a:lnTo>
                  <a:pt x="356411" y="418158"/>
                </a:lnTo>
                <a:lnTo>
                  <a:pt x="390244" y="390244"/>
                </a:lnTo>
                <a:lnTo>
                  <a:pt x="418158" y="356411"/>
                </a:lnTo>
                <a:lnTo>
                  <a:pt x="439235" y="317580"/>
                </a:lnTo>
                <a:lnTo>
                  <a:pt x="452555" y="274670"/>
                </a:lnTo>
                <a:lnTo>
                  <a:pt x="457200" y="228600"/>
                </a:lnTo>
                <a:lnTo>
                  <a:pt x="452555" y="182529"/>
                </a:lnTo>
                <a:lnTo>
                  <a:pt x="439235" y="139619"/>
                </a:lnTo>
                <a:lnTo>
                  <a:pt x="418158" y="100788"/>
                </a:lnTo>
                <a:lnTo>
                  <a:pt x="390244" y="66955"/>
                </a:lnTo>
                <a:lnTo>
                  <a:pt x="356411" y="39041"/>
                </a:lnTo>
                <a:lnTo>
                  <a:pt x="317580" y="17964"/>
                </a:lnTo>
                <a:lnTo>
                  <a:pt x="274670" y="4644"/>
                </a:lnTo>
                <a:lnTo>
                  <a:pt x="228600" y="0"/>
                </a:lnTo>
                <a:close/>
              </a:path>
            </a:pathLst>
          </a:custGeom>
          <a:solidFill>
            <a:srgbClr val="D24717"/>
          </a:solidFill>
        </p:spPr>
        <p:txBody>
          <a:bodyPr wrap="square" lIns="0" tIns="0" rIns="0" bIns="0" rtlCol="0"/>
          <a:lstStyle/>
          <a:p>
            <a:endParaRPr/>
          </a:p>
        </p:txBody>
      </p:sp>
      <p:sp>
        <p:nvSpPr>
          <p:cNvPr id="7" name="Date Placeholder 6">
            <a:extLst>
              <a:ext uri="{FF2B5EF4-FFF2-40B4-BE49-F238E27FC236}">
                <a16:creationId xmlns:a16="http://schemas.microsoft.com/office/drawing/2014/main" id="{E617D6A5-EE5D-498D-9FC0-5A0C9D7D37FE}"/>
              </a:ext>
            </a:extLst>
          </p:cNvPr>
          <p:cNvSpPr>
            <a:spLocks noGrp="1"/>
          </p:cNvSpPr>
          <p:nvPr>
            <p:ph type="dt" sz="half" idx="6"/>
          </p:nvPr>
        </p:nvSpPr>
        <p:spPr/>
        <p:txBody>
          <a:bodyPr/>
          <a:lstStyle/>
          <a:p>
            <a:fld id="{7151A85F-3EBE-4F45-AD7B-F95CA4E804CE}" type="datetime2">
              <a:rPr lang="en-US" smtClean="0"/>
              <a:t>Monday, August 26, 2019</a:t>
            </a:fld>
            <a:endParaRPr lang="en-US" dirty="0"/>
          </a:p>
        </p:txBody>
      </p:sp>
      <p:sp>
        <p:nvSpPr>
          <p:cNvPr id="5" name="Slide Number Placeholder 4">
            <a:extLst>
              <a:ext uri="{FF2B5EF4-FFF2-40B4-BE49-F238E27FC236}">
                <a16:creationId xmlns:a16="http://schemas.microsoft.com/office/drawing/2014/main" id="{7C1CF2AE-8E96-432C-8CC7-89922630E5F5}"/>
              </a:ext>
            </a:extLst>
          </p:cNvPr>
          <p:cNvSpPr>
            <a:spLocks noGrp="1"/>
          </p:cNvSpPr>
          <p:nvPr>
            <p:ph type="sldNum" sz="quarter" idx="7"/>
          </p:nvPr>
        </p:nvSpPr>
        <p:spPr/>
        <p:txBody>
          <a:bodyPr/>
          <a:lstStyle/>
          <a:p>
            <a:pPr marL="25400">
              <a:lnSpc>
                <a:spcPts val="1664"/>
              </a:lnSpc>
            </a:pPr>
            <a:fld id="{81D60167-4931-47E6-BA6A-407CBD079E47}" type="slidenum">
              <a:rPr lang="en-IN" smtClean="0"/>
              <a:t>93</a:t>
            </a:fld>
            <a:endParaRPr lang="en-I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93444" y="688974"/>
            <a:ext cx="3927475" cy="635000"/>
          </a:xfrm>
          <a:prstGeom prst="rect">
            <a:avLst/>
          </a:prstGeom>
        </p:spPr>
        <p:txBody>
          <a:bodyPr vert="horz" wrap="square" lIns="0" tIns="12065" rIns="0" bIns="0" rtlCol="0">
            <a:spAutoFit/>
          </a:bodyPr>
          <a:lstStyle/>
          <a:p>
            <a:pPr marL="12700">
              <a:lnSpc>
                <a:spcPct val="100000"/>
              </a:lnSpc>
              <a:spcBef>
                <a:spcPts val="95"/>
              </a:spcBef>
            </a:pPr>
            <a:r>
              <a:rPr spc="-70" dirty="0">
                <a:solidFill>
                  <a:srgbClr val="696363"/>
                </a:solidFill>
              </a:rPr>
              <a:t>AWS </a:t>
            </a:r>
            <a:r>
              <a:rPr spc="-5" dirty="0">
                <a:solidFill>
                  <a:srgbClr val="696363"/>
                </a:solidFill>
              </a:rPr>
              <a:t>-</a:t>
            </a:r>
            <a:r>
              <a:rPr dirty="0">
                <a:solidFill>
                  <a:srgbClr val="696363"/>
                </a:solidFill>
              </a:rPr>
              <a:t> </a:t>
            </a:r>
            <a:r>
              <a:rPr spc="-15" dirty="0">
                <a:solidFill>
                  <a:srgbClr val="696363"/>
                </a:solidFill>
              </a:rPr>
              <a:t>Architecture</a:t>
            </a:r>
          </a:p>
        </p:txBody>
      </p:sp>
      <p:sp>
        <p:nvSpPr>
          <p:cNvPr id="3" name="object 3"/>
          <p:cNvSpPr txBox="1"/>
          <p:nvPr/>
        </p:nvSpPr>
        <p:spPr>
          <a:xfrm>
            <a:off x="993444" y="1433830"/>
            <a:ext cx="6989445" cy="422275"/>
          </a:xfrm>
          <a:prstGeom prst="rect">
            <a:avLst/>
          </a:prstGeom>
        </p:spPr>
        <p:txBody>
          <a:bodyPr vert="horz" wrap="square" lIns="0" tIns="13335" rIns="0" bIns="0" rtlCol="0">
            <a:spAutoFit/>
          </a:bodyPr>
          <a:lstStyle/>
          <a:p>
            <a:pPr marL="286385" indent="-274320">
              <a:lnSpc>
                <a:spcPct val="100000"/>
              </a:lnSpc>
              <a:spcBef>
                <a:spcPts val="105"/>
              </a:spcBef>
              <a:buClr>
                <a:srgbClr val="D24717"/>
              </a:buClr>
              <a:buSzPct val="84615"/>
              <a:buFont typeface="Wingdings 2"/>
              <a:buChar char=""/>
              <a:tabLst>
                <a:tab pos="287020" algn="l"/>
              </a:tabLst>
            </a:pPr>
            <a:r>
              <a:rPr sz="2600" spc="-5" dirty="0">
                <a:latin typeface="Perpetua"/>
                <a:cs typeface="Perpetua"/>
              </a:rPr>
              <a:t>Cloud </a:t>
            </a:r>
            <a:r>
              <a:rPr sz="2600" spc="-10" dirty="0">
                <a:latin typeface="Perpetua"/>
                <a:cs typeface="Perpetua"/>
              </a:rPr>
              <a:t>applications </a:t>
            </a:r>
            <a:r>
              <a:rPr sz="2600" spc="-5" dirty="0">
                <a:latin typeface="Perpetua"/>
                <a:cs typeface="Perpetua"/>
              </a:rPr>
              <a:t>can </a:t>
            </a:r>
            <a:r>
              <a:rPr sz="2600" dirty="0">
                <a:latin typeface="Perpetua"/>
                <a:cs typeface="Perpetua"/>
              </a:rPr>
              <a:t>be </a:t>
            </a:r>
            <a:r>
              <a:rPr sz="2600" spc="-20" dirty="0">
                <a:latin typeface="Perpetua"/>
                <a:cs typeface="Perpetua"/>
              </a:rPr>
              <a:t>deployed </a:t>
            </a:r>
            <a:r>
              <a:rPr sz="2600" dirty="0">
                <a:latin typeface="Perpetua"/>
                <a:cs typeface="Perpetua"/>
              </a:rPr>
              <a:t>in </a:t>
            </a:r>
            <a:r>
              <a:rPr sz="2600" spc="-5" dirty="0">
                <a:latin typeface="Perpetua"/>
                <a:cs typeface="Perpetua"/>
              </a:rPr>
              <a:t>multiple</a:t>
            </a:r>
            <a:r>
              <a:rPr sz="2600" spc="55" dirty="0">
                <a:latin typeface="Perpetua"/>
                <a:cs typeface="Perpetua"/>
              </a:rPr>
              <a:t> </a:t>
            </a:r>
            <a:r>
              <a:rPr sz="2600" spc="-10" dirty="0">
                <a:latin typeface="Perpetua"/>
                <a:cs typeface="Perpetua"/>
              </a:rPr>
              <a:t>locations</a:t>
            </a:r>
            <a:endParaRPr sz="2600">
              <a:latin typeface="Perpetua"/>
              <a:cs typeface="Perpetua"/>
            </a:endParaRPr>
          </a:p>
        </p:txBody>
      </p:sp>
      <p:sp>
        <p:nvSpPr>
          <p:cNvPr id="4" name="object 4"/>
          <p:cNvSpPr/>
          <p:nvPr/>
        </p:nvSpPr>
        <p:spPr>
          <a:xfrm>
            <a:off x="1749470" y="2026158"/>
            <a:ext cx="6082122" cy="4514899"/>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146304" y="6210300"/>
            <a:ext cx="457200" cy="457200"/>
          </a:xfrm>
          <a:custGeom>
            <a:avLst/>
            <a:gdLst/>
            <a:ahLst/>
            <a:cxnLst/>
            <a:rect l="l" t="t" r="r" b="b"/>
            <a:pathLst>
              <a:path w="457200" h="457200">
                <a:moveTo>
                  <a:pt x="228600" y="0"/>
                </a:moveTo>
                <a:lnTo>
                  <a:pt x="182529" y="4644"/>
                </a:lnTo>
                <a:lnTo>
                  <a:pt x="139619" y="17964"/>
                </a:lnTo>
                <a:lnTo>
                  <a:pt x="100788" y="39041"/>
                </a:lnTo>
                <a:lnTo>
                  <a:pt x="66955" y="66955"/>
                </a:lnTo>
                <a:lnTo>
                  <a:pt x="39041" y="100788"/>
                </a:lnTo>
                <a:lnTo>
                  <a:pt x="17964" y="139619"/>
                </a:lnTo>
                <a:lnTo>
                  <a:pt x="4644" y="182529"/>
                </a:lnTo>
                <a:lnTo>
                  <a:pt x="0" y="228600"/>
                </a:lnTo>
                <a:lnTo>
                  <a:pt x="4644" y="274670"/>
                </a:lnTo>
                <a:lnTo>
                  <a:pt x="17964" y="317580"/>
                </a:lnTo>
                <a:lnTo>
                  <a:pt x="39041" y="356411"/>
                </a:lnTo>
                <a:lnTo>
                  <a:pt x="66955" y="390244"/>
                </a:lnTo>
                <a:lnTo>
                  <a:pt x="100788" y="418158"/>
                </a:lnTo>
                <a:lnTo>
                  <a:pt x="139619" y="439235"/>
                </a:lnTo>
                <a:lnTo>
                  <a:pt x="182529" y="452555"/>
                </a:lnTo>
                <a:lnTo>
                  <a:pt x="228600" y="457200"/>
                </a:lnTo>
                <a:lnTo>
                  <a:pt x="274670" y="452555"/>
                </a:lnTo>
                <a:lnTo>
                  <a:pt x="317580" y="439235"/>
                </a:lnTo>
                <a:lnTo>
                  <a:pt x="356411" y="418158"/>
                </a:lnTo>
                <a:lnTo>
                  <a:pt x="390244" y="390244"/>
                </a:lnTo>
                <a:lnTo>
                  <a:pt x="418158" y="356411"/>
                </a:lnTo>
                <a:lnTo>
                  <a:pt x="439235" y="317580"/>
                </a:lnTo>
                <a:lnTo>
                  <a:pt x="452555" y="274670"/>
                </a:lnTo>
                <a:lnTo>
                  <a:pt x="457200" y="228600"/>
                </a:lnTo>
                <a:lnTo>
                  <a:pt x="452555" y="182529"/>
                </a:lnTo>
                <a:lnTo>
                  <a:pt x="439235" y="139619"/>
                </a:lnTo>
                <a:lnTo>
                  <a:pt x="418158" y="100788"/>
                </a:lnTo>
                <a:lnTo>
                  <a:pt x="390244" y="66955"/>
                </a:lnTo>
                <a:lnTo>
                  <a:pt x="356411" y="39041"/>
                </a:lnTo>
                <a:lnTo>
                  <a:pt x="317580" y="17964"/>
                </a:lnTo>
                <a:lnTo>
                  <a:pt x="274670" y="4644"/>
                </a:lnTo>
                <a:lnTo>
                  <a:pt x="228600" y="0"/>
                </a:lnTo>
                <a:close/>
              </a:path>
            </a:pathLst>
          </a:custGeom>
          <a:solidFill>
            <a:srgbClr val="D24717"/>
          </a:solidFill>
        </p:spPr>
        <p:txBody>
          <a:bodyPr wrap="square" lIns="0" tIns="0" rIns="0" bIns="0" rtlCol="0"/>
          <a:lstStyle/>
          <a:p>
            <a:endParaRPr/>
          </a:p>
        </p:txBody>
      </p:sp>
      <p:sp>
        <p:nvSpPr>
          <p:cNvPr id="8" name="Date Placeholder 7">
            <a:extLst>
              <a:ext uri="{FF2B5EF4-FFF2-40B4-BE49-F238E27FC236}">
                <a16:creationId xmlns:a16="http://schemas.microsoft.com/office/drawing/2014/main" id="{BC58B2F9-2AC9-49E5-8049-7190C505DD5F}"/>
              </a:ext>
            </a:extLst>
          </p:cNvPr>
          <p:cNvSpPr>
            <a:spLocks noGrp="1"/>
          </p:cNvSpPr>
          <p:nvPr>
            <p:ph type="dt" sz="half" idx="6"/>
          </p:nvPr>
        </p:nvSpPr>
        <p:spPr/>
        <p:txBody>
          <a:bodyPr/>
          <a:lstStyle/>
          <a:p>
            <a:fld id="{472EC49E-2935-4C02-A58E-2868A40AA0AA}" type="datetime2">
              <a:rPr lang="en-US" smtClean="0"/>
              <a:t>Monday, August 26, 2019</a:t>
            </a:fld>
            <a:endParaRPr lang="en-US" dirty="0"/>
          </a:p>
        </p:txBody>
      </p:sp>
      <p:sp>
        <p:nvSpPr>
          <p:cNvPr id="6" name="Slide Number Placeholder 5">
            <a:extLst>
              <a:ext uri="{FF2B5EF4-FFF2-40B4-BE49-F238E27FC236}">
                <a16:creationId xmlns:a16="http://schemas.microsoft.com/office/drawing/2014/main" id="{55373F90-E7FB-49AA-9932-B46574255E1A}"/>
              </a:ext>
            </a:extLst>
          </p:cNvPr>
          <p:cNvSpPr>
            <a:spLocks noGrp="1"/>
          </p:cNvSpPr>
          <p:nvPr>
            <p:ph type="sldNum" sz="quarter" idx="7"/>
          </p:nvPr>
        </p:nvSpPr>
        <p:spPr/>
        <p:txBody>
          <a:bodyPr/>
          <a:lstStyle/>
          <a:p>
            <a:pPr marL="25400">
              <a:lnSpc>
                <a:spcPts val="1664"/>
              </a:lnSpc>
            </a:pPr>
            <a:fld id="{81D60167-4931-47E6-BA6A-407CBD079E47}" type="slidenum">
              <a:rPr lang="en-IN" smtClean="0"/>
              <a:t>94</a:t>
            </a:fld>
            <a:endParaRPr lang="en-IN" dirty="0"/>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93444" y="688974"/>
            <a:ext cx="5843270" cy="635000"/>
          </a:xfrm>
          <a:prstGeom prst="rect">
            <a:avLst/>
          </a:prstGeom>
        </p:spPr>
        <p:txBody>
          <a:bodyPr vert="horz" wrap="square" lIns="0" tIns="12065" rIns="0" bIns="0" rtlCol="0">
            <a:spAutoFit/>
          </a:bodyPr>
          <a:lstStyle/>
          <a:p>
            <a:pPr marL="12700">
              <a:lnSpc>
                <a:spcPct val="100000"/>
              </a:lnSpc>
              <a:spcBef>
                <a:spcPts val="95"/>
              </a:spcBef>
            </a:pPr>
            <a:r>
              <a:rPr spc="-15" dirty="0">
                <a:solidFill>
                  <a:srgbClr val="696363"/>
                </a:solidFill>
              </a:rPr>
              <a:t>Multi-tenancy </a:t>
            </a:r>
            <a:r>
              <a:rPr spc="-5" dirty="0">
                <a:solidFill>
                  <a:srgbClr val="696363"/>
                </a:solidFill>
              </a:rPr>
              <a:t>in</a:t>
            </a:r>
            <a:r>
              <a:rPr spc="15" dirty="0">
                <a:solidFill>
                  <a:srgbClr val="696363"/>
                </a:solidFill>
              </a:rPr>
              <a:t> </a:t>
            </a:r>
            <a:r>
              <a:rPr spc="-10" dirty="0">
                <a:solidFill>
                  <a:srgbClr val="696363"/>
                </a:solidFill>
              </a:rPr>
              <a:t>Databases</a:t>
            </a:r>
          </a:p>
        </p:txBody>
      </p:sp>
      <p:sp>
        <p:nvSpPr>
          <p:cNvPr id="3" name="object 3"/>
          <p:cNvSpPr txBox="1">
            <a:spLocks noGrp="1"/>
          </p:cNvSpPr>
          <p:nvPr>
            <p:ph type="body" idx="1"/>
          </p:nvPr>
        </p:nvSpPr>
        <p:spPr>
          <a:prstGeom prst="rect">
            <a:avLst/>
          </a:prstGeom>
        </p:spPr>
        <p:txBody>
          <a:bodyPr vert="horz" wrap="square" lIns="0" tIns="88900" rIns="0" bIns="0" rtlCol="0">
            <a:spAutoFit/>
          </a:bodyPr>
          <a:lstStyle/>
          <a:p>
            <a:pPr marL="584835" indent="-274320" algn="just">
              <a:lnSpc>
                <a:spcPct val="100000"/>
              </a:lnSpc>
              <a:spcBef>
                <a:spcPts val="700"/>
              </a:spcBef>
              <a:buClr>
                <a:srgbClr val="D24717"/>
              </a:buClr>
              <a:buSzPct val="84615"/>
              <a:buFont typeface="Wingdings 2"/>
              <a:buChar char=""/>
              <a:tabLst>
                <a:tab pos="586105" algn="l"/>
                <a:tab pos="6186805" algn="l"/>
              </a:tabLst>
            </a:pPr>
            <a:r>
              <a:rPr spc="-10" dirty="0"/>
              <a:t>What </a:t>
            </a:r>
            <a:r>
              <a:rPr dirty="0"/>
              <a:t>is </a:t>
            </a:r>
            <a:r>
              <a:rPr spc="-10" dirty="0"/>
              <a:t>more </a:t>
            </a:r>
            <a:r>
              <a:rPr spc="5" dirty="0"/>
              <a:t>important </a:t>
            </a:r>
            <a:r>
              <a:rPr spc="-5" dirty="0"/>
              <a:t>asset </a:t>
            </a:r>
            <a:r>
              <a:rPr dirty="0"/>
              <a:t>to</a:t>
            </a:r>
            <a:r>
              <a:rPr spc="100" dirty="0"/>
              <a:t> </a:t>
            </a:r>
            <a:r>
              <a:rPr dirty="0"/>
              <a:t>the</a:t>
            </a:r>
            <a:r>
              <a:rPr spc="10" dirty="0"/>
              <a:t> </a:t>
            </a:r>
            <a:r>
              <a:rPr spc="-5" dirty="0"/>
              <a:t>business?	</a:t>
            </a:r>
            <a:r>
              <a:rPr dirty="0"/>
              <a:t>-</a:t>
            </a:r>
            <a:r>
              <a:rPr spc="-5" dirty="0"/>
              <a:t> </a:t>
            </a:r>
            <a:r>
              <a:rPr spc="-135" dirty="0">
                <a:solidFill>
                  <a:srgbClr val="FF0000"/>
                </a:solidFill>
              </a:rPr>
              <a:t>DATA</a:t>
            </a:r>
          </a:p>
          <a:p>
            <a:pPr marL="584835" indent="-274320" algn="just">
              <a:lnSpc>
                <a:spcPct val="100000"/>
              </a:lnSpc>
              <a:spcBef>
                <a:spcPts val="600"/>
              </a:spcBef>
              <a:buClr>
                <a:srgbClr val="D24717"/>
              </a:buClr>
              <a:buSzPct val="84615"/>
              <a:buFont typeface="Wingdings 2"/>
              <a:buChar char=""/>
              <a:tabLst>
                <a:tab pos="586105" algn="l"/>
              </a:tabLst>
            </a:pPr>
            <a:r>
              <a:rPr spc="-25" dirty="0"/>
              <a:t>Trust </a:t>
            </a:r>
            <a:r>
              <a:rPr spc="-15" dirty="0"/>
              <a:t>between </a:t>
            </a:r>
            <a:r>
              <a:rPr dirty="0"/>
              <a:t>the </a:t>
            </a:r>
            <a:r>
              <a:rPr spc="-10" dirty="0"/>
              <a:t>vendor </a:t>
            </a:r>
            <a:r>
              <a:rPr spc="-5" dirty="0"/>
              <a:t>and </a:t>
            </a:r>
            <a:r>
              <a:rPr dirty="0"/>
              <a:t>the </a:t>
            </a:r>
            <a:r>
              <a:rPr spc="-5" dirty="0"/>
              <a:t>customer </a:t>
            </a:r>
            <a:r>
              <a:rPr dirty="0"/>
              <a:t>is </a:t>
            </a:r>
            <a:r>
              <a:rPr spc="-5" dirty="0"/>
              <a:t>the </a:t>
            </a:r>
            <a:r>
              <a:rPr spc="-25" dirty="0"/>
              <a:t>key</a:t>
            </a:r>
            <a:r>
              <a:rPr spc="20" dirty="0"/>
              <a:t> </a:t>
            </a:r>
            <a:r>
              <a:rPr spc="-10" dirty="0"/>
              <a:t>factor</a:t>
            </a:r>
          </a:p>
          <a:p>
            <a:pPr marL="584835" indent="-274320" algn="just">
              <a:lnSpc>
                <a:spcPct val="100000"/>
              </a:lnSpc>
              <a:spcBef>
                <a:spcPts val="600"/>
              </a:spcBef>
              <a:buClr>
                <a:srgbClr val="D24717"/>
              </a:buClr>
              <a:buSzPct val="84615"/>
              <a:buFont typeface="Wingdings 2"/>
              <a:buChar char=""/>
              <a:tabLst>
                <a:tab pos="586105" algn="l"/>
              </a:tabLst>
            </a:pPr>
            <a:r>
              <a:rPr spc="-60" dirty="0"/>
              <a:t>Tenant </a:t>
            </a:r>
            <a:r>
              <a:rPr spc="-10" dirty="0"/>
              <a:t>database </a:t>
            </a:r>
            <a:r>
              <a:rPr dirty="0"/>
              <a:t>is a </a:t>
            </a:r>
            <a:r>
              <a:rPr spc="5" dirty="0"/>
              <a:t>corner-stone </a:t>
            </a:r>
            <a:r>
              <a:rPr dirty="0"/>
              <a:t>of the </a:t>
            </a:r>
            <a:r>
              <a:rPr spc="-5" dirty="0"/>
              <a:t>tenant</a:t>
            </a:r>
            <a:r>
              <a:rPr spc="45" dirty="0"/>
              <a:t> </a:t>
            </a:r>
            <a:r>
              <a:rPr spc="-5" dirty="0"/>
              <a:t>management</a:t>
            </a:r>
          </a:p>
          <a:p>
            <a:pPr marL="584835" indent="-274320" algn="just">
              <a:lnSpc>
                <a:spcPct val="100000"/>
              </a:lnSpc>
              <a:spcBef>
                <a:spcPts val="600"/>
              </a:spcBef>
              <a:buClr>
                <a:srgbClr val="D24717"/>
              </a:buClr>
              <a:buSzPct val="84615"/>
              <a:buFont typeface="Wingdings 2"/>
              <a:buChar char=""/>
              <a:tabLst>
                <a:tab pos="586105" algn="l"/>
              </a:tabLst>
            </a:pPr>
            <a:r>
              <a:rPr spc="-5" dirty="0"/>
              <a:t>Data architecture for multi-tenant </a:t>
            </a:r>
            <a:r>
              <a:rPr dirty="0"/>
              <a:t>system </a:t>
            </a:r>
            <a:r>
              <a:rPr spc="-5" dirty="0"/>
              <a:t>should</a:t>
            </a:r>
            <a:r>
              <a:rPr spc="30" dirty="0"/>
              <a:t> </a:t>
            </a:r>
            <a:r>
              <a:rPr dirty="0"/>
              <a:t>be</a:t>
            </a:r>
          </a:p>
          <a:p>
            <a:pPr marL="859155" lvl="1" indent="-229235" algn="just">
              <a:lnSpc>
                <a:spcPct val="100000"/>
              </a:lnSpc>
              <a:spcBef>
                <a:spcPts val="430"/>
              </a:spcBef>
              <a:buClr>
                <a:srgbClr val="9B2C1F"/>
              </a:buClr>
              <a:buSzPct val="85416"/>
              <a:buFont typeface="Wingdings 2"/>
              <a:buChar char=""/>
              <a:tabLst>
                <a:tab pos="860425" algn="l"/>
              </a:tabLst>
            </a:pPr>
            <a:r>
              <a:rPr sz="2400" spc="-5" dirty="0">
                <a:latin typeface="Perpetua"/>
                <a:cs typeface="Perpetua"/>
              </a:rPr>
              <a:t>Robust, </a:t>
            </a:r>
            <a:r>
              <a:rPr sz="2400" spc="-15" dirty="0">
                <a:latin typeface="Perpetua"/>
                <a:cs typeface="Perpetua"/>
              </a:rPr>
              <a:t>secure, </a:t>
            </a:r>
            <a:r>
              <a:rPr sz="2400" dirty="0">
                <a:latin typeface="Perpetua"/>
                <a:cs typeface="Perpetua"/>
              </a:rPr>
              <a:t>efficient,</a:t>
            </a:r>
            <a:r>
              <a:rPr sz="2400" spc="-315" dirty="0">
                <a:latin typeface="Perpetua"/>
                <a:cs typeface="Perpetua"/>
              </a:rPr>
              <a:t> </a:t>
            </a:r>
            <a:r>
              <a:rPr sz="2400" spc="-5" dirty="0">
                <a:latin typeface="Perpetua"/>
                <a:cs typeface="Perpetua"/>
              </a:rPr>
              <a:t>cost-effective</a:t>
            </a:r>
            <a:endParaRPr sz="2400" dirty="0">
              <a:latin typeface="Perpetua"/>
              <a:cs typeface="Perpetua"/>
            </a:endParaRPr>
          </a:p>
          <a:p>
            <a:pPr marL="584835" marR="361315" indent="-274320" algn="just">
              <a:lnSpc>
                <a:spcPct val="100000"/>
              </a:lnSpc>
              <a:spcBef>
                <a:spcPts val="570"/>
              </a:spcBef>
              <a:buClr>
                <a:srgbClr val="D24717"/>
              </a:buClr>
              <a:buSzPct val="84615"/>
              <a:buFont typeface="Wingdings 2"/>
              <a:buChar char=""/>
              <a:tabLst>
                <a:tab pos="586105" algn="l"/>
              </a:tabLst>
            </a:pPr>
            <a:r>
              <a:rPr spc="-5" dirty="0"/>
              <a:t>Three- </a:t>
            </a:r>
            <a:r>
              <a:rPr dirty="0"/>
              <a:t>approaches to </a:t>
            </a:r>
            <a:r>
              <a:rPr spc="-5" dirty="0"/>
              <a:t>manage multi-tenant </a:t>
            </a:r>
            <a:r>
              <a:rPr spc="-10" dirty="0"/>
              <a:t>data </a:t>
            </a:r>
            <a:r>
              <a:rPr spc="-5" dirty="0"/>
              <a:t>(database  </a:t>
            </a:r>
            <a:r>
              <a:rPr spc="-25" dirty="0"/>
              <a:t>layer)</a:t>
            </a:r>
          </a:p>
          <a:p>
            <a:pPr marL="859155" lvl="1" indent="-229235" algn="just">
              <a:lnSpc>
                <a:spcPct val="100000"/>
              </a:lnSpc>
              <a:spcBef>
                <a:spcPts val="425"/>
              </a:spcBef>
              <a:buClr>
                <a:srgbClr val="9B2C1F"/>
              </a:buClr>
              <a:buSzPct val="85416"/>
              <a:buFont typeface="Wingdings 2"/>
              <a:buChar char=""/>
              <a:tabLst>
                <a:tab pos="860425" algn="l"/>
              </a:tabLst>
            </a:pPr>
            <a:r>
              <a:rPr sz="2400" spc="-5" dirty="0">
                <a:solidFill>
                  <a:srgbClr val="FF0000"/>
                </a:solidFill>
                <a:latin typeface="Perpetua"/>
                <a:cs typeface="Perpetua"/>
              </a:rPr>
              <a:t>Separate database processes, shared</a:t>
            </a:r>
            <a:r>
              <a:rPr sz="2400" spc="-145" dirty="0">
                <a:solidFill>
                  <a:srgbClr val="FF0000"/>
                </a:solidFill>
                <a:latin typeface="Perpetua"/>
                <a:cs typeface="Perpetua"/>
              </a:rPr>
              <a:t> </a:t>
            </a:r>
            <a:r>
              <a:rPr sz="2400" spc="5" dirty="0">
                <a:solidFill>
                  <a:srgbClr val="FF0000"/>
                </a:solidFill>
                <a:latin typeface="Perpetua"/>
                <a:cs typeface="Perpetua"/>
              </a:rPr>
              <a:t>machine</a:t>
            </a:r>
            <a:endParaRPr sz="2400" dirty="0">
              <a:latin typeface="Perpetua"/>
              <a:cs typeface="Perpetua"/>
            </a:endParaRPr>
          </a:p>
          <a:p>
            <a:pPr marL="859155" lvl="1" indent="-229235" algn="just">
              <a:lnSpc>
                <a:spcPct val="100000"/>
              </a:lnSpc>
              <a:spcBef>
                <a:spcPts val="409"/>
              </a:spcBef>
              <a:buClr>
                <a:srgbClr val="9B2C1F"/>
              </a:buClr>
              <a:buSzPct val="85416"/>
              <a:buFont typeface="Wingdings 2"/>
              <a:buChar char=""/>
              <a:tabLst>
                <a:tab pos="860425" algn="l"/>
              </a:tabLst>
            </a:pPr>
            <a:r>
              <a:rPr sz="2400" spc="-5" dirty="0">
                <a:solidFill>
                  <a:srgbClr val="FF0000"/>
                </a:solidFill>
                <a:latin typeface="Perpetua"/>
                <a:cs typeface="Perpetua"/>
              </a:rPr>
              <a:t>Shared database processes, separate</a:t>
            </a:r>
            <a:r>
              <a:rPr sz="2400" spc="-145" dirty="0">
                <a:solidFill>
                  <a:srgbClr val="FF0000"/>
                </a:solidFill>
                <a:latin typeface="Perpetua"/>
                <a:cs typeface="Perpetua"/>
              </a:rPr>
              <a:t> </a:t>
            </a:r>
            <a:r>
              <a:rPr sz="2400" spc="-10" dirty="0">
                <a:solidFill>
                  <a:srgbClr val="FF0000"/>
                </a:solidFill>
                <a:latin typeface="Perpetua"/>
                <a:cs typeface="Perpetua"/>
              </a:rPr>
              <a:t>tables</a:t>
            </a:r>
            <a:endParaRPr sz="2400" dirty="0">
              <a:latin typeface="Perpetua"/>
              <a:cs typeface="Perpetua"/>
            </a:endParaRPr>
          </a:p>
          <a:p>
            <a:pPr marL="859155" lvl="1" indent="-229235" algn="just">
              <a:lnSpc>
                <a:spcPct val="100000"/>
              </a:lnSpc>
              <a:spcBef>
                <a:spcPts val="400"/>
              </a:spcBef>
              <a:buClr>
                <a:srgbClr val="9B2C1F"/>
              </a:buClr>
              <a:buSzPct val="85416"/>
              <a:buFont typeface="Wingdings 2"/>
              <a:buChar char=""/>
              <a:tabLst>
                <a:tab pos="860425" algn="l"/>
              </a:tabLst>
            </a:pPr>
            <a:r>
              <a:rPr sz="2400" spc="-5" dirty="0">
                <a:solidFill>
                  <a:srgbClr val="FF0000"/>
                </a:solidFill>
                <a:latin typeface="Perpetua"/>
                <a:cs typeface="Perpetua"/>
              </a:rPr>
              <a:t>Shared</a:t>
            </a:r>
            <a:r>
              <a:rPr sz="2400" spc="-15" dirty="0">
                <a:solidFill>
                  <a:srgbClr val="FF0000"/>
                </a:solidFill>
                <a:latin typeface="Perpetua"/>
                <a:cs typeface="Perpetua"/>
              </a:rPr>
              <a:t> </a:t>
            </a:r>
            <a:r>
              <a:rPr sz="2400" spc="-10" dirty="0">
                <a:solidFill>
                  <a:srgbClr val="FF0000"/>
                </a:solidFill>
                <a:latin typeface="Perpetua"/>
                <a:cs typeface="Perpetua"/>
              </a:rPr>
              <a:t>table</a:t>
            </a:r>
            <a:endParaRPr sz="2400" dirty="0">
              <a:latin typeface="Perpetua"/>
              <a:cs typeface="Perpetua"/>
            </a:endParaRPr>
          </a:p>
        </p:txBody>
      </p:sp>
      <p:sp>
        <p:nvSpPr>
          <p:cNvPr id="4" name="object 4"/>
          <p:cNvSpPr/>
          <p:nvPr/>
        </p:nvSpPr>
        <p:spPr>
          <a:xfrm>
            <a:off x="146304" y="6210300"/>
            <a:ext cx="457200" cy="457200"/>
          </a:xfrm>
          <a:custGeom>
            <a:avLst/>
            <a:gdLst/>
            <a:ahLst/>
            <a:cxnLst/>
            <a:rect l="l" t="t" r="r" b="b"/>
            <a:pathLst>
              <a:path w="457200" h="457200">
                <a:moveTo>
                  <a:pt x="228600" y="0"/>
                </a:moveTo>
                <a:lnTo>
                  <a:pt x="182529" y="4644"/>
                </a:lnTo>
                <a:lnTo>
                  <a:pt x="139619" y="17964"/>
                </a:lnTo>
                <a:lnTo>
                  <a:pt x="100788" y="39041"/>
                </a:lnTo>
                <a:lnTo>
                  <a:pt x="66955" y="66955"/>
                </a:lnTo>
                <a:lnTo>
                  <a:pt x="39041" y="100788"/>
                </a:lnTo>
                <a:lnTo>
                  <a:pt x="17964" y="139619"/>
                </a:lnTo>
                <a:lnTo>
                  <a:pt x="4644" y="182529"/>
                </a:lnTo>
                <a:lnTo>
                  <a:pt x="0" y="228600"/>
                </a:lnTo>
                <a:lnTo>
                  <a:pt x="4644" y="274670"/>
                </a:lnTo>
                <a:lnTo>
                  <a:pt x="17964" y="317580"/>
                </a:lnTo>
                <a:lnTo>
                  <a:pt x="39041" y="356411"/>
                </a:lnTo>
                <a:lnTo>
                  <a:pt x="66955" y="390244"/>
                </a:lnTo>
                <a:lnTo>
                  <a:pt x="100788" y="418158"/>
                </a:lnTo>
                <a:lnTo>
                  <a:pt x="139619" y="439235"/>
                </a:lnTo>
                <a:lnTo>
                  <a:pt x="182529" y="452555"/>
                </a:lnTo>
                <a:lnTo>
                  <a:pt x="228600" y="457200"/>
                </a:lnTo>
                <a:lnTo>
                  <a:pt x="274670" y="452555"/>
                </a:lnTo>
                <a:lnTo>
                  <a:pt x="317580" y="439235"/>
                </a:lnTo>
                <a:lnTo>
                  <a:pt x="356411" y="418158"/>
                </a:lnTo>
                <a:lnTo>
                  <a:pt x="390244" y="390244"/>
                </a:lnTo>
                <a:lnTo>
                  <a:pt x="418158" y="356411"/>
                </a:lnTo>
                <a:lnTo>
                  <a:pt x="439235" y="317580"/>
                </a:lnTo>
                <a:lnTo>
                  <a:pt x="452555" y="274670"/>
                </a:lnTo>
                <a:lnTo>
                  <a:pt x="457200" y="228600"/>
                </a:lnTo>
                <a:lnTo>
                  <a:pt x="452555" y="182529"/>
                </a:lnTo>
                <a:lnTo>
                  <a:pt x="439235" y="139619"/>
                </a:lnTo>
                <a:lnTo>
                  <a:pt x="418158" y="100788"/>
                </a:lnTo>
                <a:lnTo>
                  <a:pt x="390244" y="66955"/>
                </a:lnTo>
                <a:lnTo>
                  <a:pt x="356411" y="39041"/>
                </a:lnTo>
                <a:lnTo>
                  <a:pt x="317580" y="17964"/>
                </a:lnTo>
                <a:lnTo>
                  <a:pt x="274670" y="4644"/>
                </a:lnTo>
                <a:lnTo>
                  <a:pt x="228600" y="0"/>
                </a:lnTo>
                <a:close/>
              </a:path>
            </a:pathLst>
          </a:custGeom>
          <a:solidFill>
            <a:srgbClr val="D24717"/>
          </a:solidFill>
        </p:spPr>
        <p:txBody>
          <a:bodyPr wrap="square" lIns="0" tIns="0" rIns="0" bIns="0" rtlCol="0"/>
          <a:lstStyle/>
          <a:p>
            <a:endParaRPr/>
          </a:p>
        </p:txBody>
      </p:sp>
      <p:sp>
        <p:nvSpPr>
          <p:cNvPr id="7" name="Date Placeholder 6">
            <a:extLst>
              <a:ext uri="{FF2B5EF4-FFF2-40B4-BE49-F238E27FC236}">
                <a16:creationId xmlns:a16="http://schemas.microsoft.com/office/drawing/2014/main" id="{B3FD968D-E4B4-4E92-9F2A-F9C2FF31C579}"/>
              </a:ext>
            </a:extLst>
          </p:cNvPr>
          <p:cNvSpPr>
            <a:spLocks noGrp="1"/>
          </p:cNvSpPr>
          <p:nvPr>
            <p:ph type="dt" sz="half" idx="6"/>
          </p:nvPr>
        </p:nvSpPr>
        <p:spPr/>
        <p:txBody>
          <a:bodyPr/>
          <a:lstStyle/>
          <a:p>
            <a:fld id="{A9B3E6E6-33F9-4488-83CA-90E45F732D83}" type="datetime2">
              <a:rPr lang="en-US" smtClean="0"/>
              <a:t>Monday, August 26, 2019</a:t>
            </a:fld>
            <a:endParaRPr lang="en-US" dirty="0"/>
          </a:p>
        </p:txBody>
      </p:sp>
      <p:sp>
        <p:nvSpPr>
          <p:cNvPr id="5" name="Slide Number Placeholder 4">
            <a:extLst>
              <a:ext uri="{FF2B5EF4-FFF2-40B4-BE49-F238E27FC236}">
                <a16:creationId xmlns:a16="http://schemas.microsoft.com/office/drawing/2014/main" id="{89D8BD41-B333-4AA0-933A-17C7573F0B53}"/>
              </a:ext>
            </a:extLst>
          </p:cNvPr>
          <p:cNvSpPr>
            <a:spLocks noGrp="1"/>
          </p:cNvSpPr>
          <p:nvPr>
            <p:ph type="sldNum" sz="quarter" idx="7"/>
          </p:nvPr>
        </p:nvSpPr>
        <p:spPr/>
        <p:txBody>
          <a:bodyPr/>
          <a:lstStyle/>
          <a:p>
            <a:pPr marL="25400">
              <a:lnSpc>
                <a:spcPts val="1664"/>
              </a:lnSpc>
            </a:pPr>
            <a:fld id="{81D60167-4931-47E6-BA6A-407CBD079E47}" type="slidenum">
              <a:rPr lang="en-IN" smtClean="0"/>
              <a:t>95</a:t>
            </a:fld>
            <a:endParaRPr lang="en-I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93444" y="688974"/>
            <a:ext cx="1355090" cy="635000"/>
          </a:xfrm>
          <a:prstGeom prst="rect">
            <a:avLst/>
          </a:prstGeom>
        </p:spPr>
        <p:txBody>
          <a:bodyPr vert="horz" wrap="square" lIns="0" tIns="12065" rIns="0" bIns="0" rtlCol="0">
            <a:spAutoFit/>
          </a:bodyPr>
          <a:lstStyle/>
          <a:p>
            <a:pPr marL="12700">
              <a:lnSpc>
                <a:spcPct val="100000"/>
              </a:lnSpc>
              <a:spcBef>
                <a:spcPts val="95"/>
              </a:spcBef>
            </a:pPr>
            <a:r>
              <a:rPr spc="-10" dirty="0">
                <a:solidFill>
                  <a:srgbClr val="696363"/>
                </a:solidFill>
              </a:rPr>
              <a:t>-</a:t>
            </a:r>
            <a:r>
              <a:rPr spc="-5" dirty="0">
                <a:solidFill>
                  <a:srgbClr val="696363"/>
                </a:solidFill>
              </a:rPr>
              <a:t>con</a:t>
            </a:r>
            <a:r>
              <a:rPr spc="-25" dirty="0">
                <a:solidFill>
                  <a:srgbClr val="696363"/>
                </a:solidFill>
              </a:rPr>
              <a:t>t</a:t>
            </a:r>
            <a:r>
              <a:rPr spc="-5" dirty="0">
                <a:solidFill>
                  <a:srgbClr val="696363"/>
                </a:solidFill>
              </a:rPr>
              <a:t>d</a:t>
            </a:r>
          </a:p>
        </p:txBody>
      </p:sp>
      <p:sp>
        <p:nvSpPr>
          <p:cNvPr id="3" name="object 3"/>
          <p:cNvSpPr txBox="1"/>
          <p:nvPr/>
        </p:nvSpPr>
        <p:spPr>
          <a:xfrm>
            <a:off x="993444" y="1374963"/>
            <a:ext cx="5723890" cy="1788160"/>
          </a:xfrm>
          <a:prstGeom prst="rect">
            <a:avLst/>
          </a:prstGeom>
        </p:spPr>
        <p:txBody>
          <a:bodyPr vert="horz" wrap="square" lIns="0" tIns="71755" rIns="0" bIns="0" rtlCol="0">
            <a:spAutoFit/>
          </a:bodyPr>
          <a:lstStyle/>
          <a:p>
            <a:pPr marL="286385" indent="-274320">
              <a:lnSpc>
                <a:spcPct val="100000"/>
              </a:lnSpc>
              <a:spcBef>
                <a:spcPts val="565"/>
              </a:spcBef>
              <a:buClr>
                <a:srgbClr val="D24717"/>
              </a:buClr>
              <a:buSzPct val="84615"/>
              <a:buFont typeface="Wingdings 2"/>
              <a:buChar char=""/>
              <a:tabLst>
                <a:tab pos="287020" algn="l"/>
              </a:tabLst>
            </a:pPr>
            <a:r>
              <a:rPr sz="2600" spc="-5" dirty="0">
                <a:latin typeface="Perpetua"/>
                <a:cs typeface="Perpetua"/>
              </a:rPr>
              <a:t>Addressing </a:t>
            </a:r>
            <a:r>
              <a:rPr sz="2600" spc="-10" dirty="0">
                <a:latin typeface="Perpetua"/>
                <a:cs typeface="Perpetua"/>
              </a:rPr>
              <a:t>data-at-rest </a:t>
            </a:r>
            <a:r>
              <a:rPr sz="2600" spc="5" dirty="0">
                <a:latin typeface="Perpetua"/>
                <a:cs typeface="Perpetua"/>
              </a:rPr>
              <a:t>security</a:t>
            </a:r>
            <a:r>
              <a:rPr sz="2600" spc="-20" dirty="0">
                <a:latin typeface="Perpetua"/>
                <a:cs typeface="Perpetua"/>
              </a:rPr>
              <a:t> </a:t>
            </a:r>
            <a:r>
              <a:rPr sz="2600" spc="-5" dirty="0">
                <a:latin typeface="Perpetua"/>
                <a:cs typeface="Perpetua"/>
              </a:rPr>
              <a:t>requirements</a:t>
            </a:r>
            <a:endParaRPr sz="2600" dirty="0">
              <a:latin typeface="Perpetua"/>
              <a:cs typeface="Perpetua"/>
            </a:endParaRPr>
          </a:p>
          <a:p>
            <a:pPr marL="560705" lvl="1" indent="-229235">
              <a:lnSpc>
                <a:spcPct val="100000"/>
              </a:lnSpc>
              <a:spcBef>
                <a:spcPts val="430"/>
              </a:spcBef>
              <a:buClr>
                <a:srgbClr val="9B2C1F"/>
              </a:buClr>
              <a:buSzPct val="85416"/>
              <a:buFont typeface="Wingdings 2"/>
              <a:buChar char=""/>
              <a:tabLst>
                <a:tab pos="561340" algn="l"/>
              </a:tabLst>
            </a:pPr>
            <a:r>
              <a:rPr sz="2400" spc="-55" dirty="0">
                <a:latin typeface="Perpetua"/>
                <a:cs typeface="Perpetua"/>
              </a:rPr>
              <a:t>Tenant</a:t>
            </a:r>
            <a:r>
              <a:rPr sz="2400" spc="-25" dirty="0">
                <a:latin typeface="Perpetua"/>
                <a:cs typeface="Perpetua"/>
              </a:rPr>
              <a:t> </a:t>
            </a:r>
            <a:r>
              <a:rPr sz="2400" spc="-20" dirty="0">
                <a:latin typeface="Perpetua"/>
                <a:cs typeface="Perpetua"/>
              </a:rPr>
              <a:t>level</a:t>
            </a:r>
            <a:endParaRPr sz="2400" dirty="0">
              <a:latin typeface="Perpetua"/>
              <a:cs typeface="Perpetua"/>
            </a:endParaRPr>
          </a:p>
          <a:p>
            <a:pPr marL="560705" lvl="1" indent="-229235">
              <a:lnSpc>
                <a:spcPct val="100000"/>
              </a:lnSpc>
              <a:spcBef>
                <a:spcPts val="400"/>
              </a:spcBef>
              <a:buClr>
                <a:srgbClr val="9B2C1F"/>
              </a:buClr>
              <a:buSzPct val="85416"/>
              <a:buFont typeface="Wingdings 2"/>
              <a:buChar char=""/>
              <a:tabLst>
                <a:tab pos="561340" algn="l"/>
              </a:tabLst>
            </a:pPr>
            <a:r>
              <a:rPr sz="2400" dirty="0">
                <a:latin typeface="Perpetua"/>
                <a:cs typeface="Perpetua"/>
              </a:rPr>
              <a:t>End user</a:t>
            </a:r>
            <a:r>
              <a:rPr sz="2400" spc="-25" dirty="0">
                <a:latin typeface="Perpetua"/>
                <a:cs typeface="Perpetua"/>
              </a:rPr>
              <a:t> </a:t>
            </a:r>
            <a:r>
              <a:rPr sz="2400" spc="-20" dirty="0">
                <a:latin typeface="Perpetua"/>
                <a:cs typeface="Perpetua"/>
              </a:rPr>
              <a:t>level</a:t>
            </a:r>
            <a:endParaRPr sz="2400" dirty="0">
              <a:latin typeface="Perpetua"/>
              <a:cs typeface="Perpetua"/>
            </a:endParaRPr>
          </a:p>
          <a:p>
            <a:pPr marL="286385" indent="-274320">
              <a:lnSpc>
                <a:spcPct val="100000"/>
              </a:lnSpc>
              <a:spcBef>
                <a:spcPts val="580"/>
              </a:spcBef>
              <a:buClr>
                <a:srgbClr val="D24717"/>
              </a:buClr>
              <a:buSzPct val="84615"/>
              <a:buFont typeface="Wingdings 2"/>
              <a:buChar char=""/>
              <a:tabLst>
                <a:tab pos="287020" algn="l"/>
              </a:tabLst>
            </a:pPr>
            <a:r>
              <a:rPr sz="2600" spc="-5" dirty="0">
                <a:latin typeface="Perpetua"/>
                <a:cs typeface="Perpetua"/>
              </a:rPr>
              <a:t>Addressing </a:t>
            </a:r>
            <a:r>
              <a:rPr sz="2600" spc="-10" dirty="0">
                <a:latin typeface="Perpetua"/>
                <a:cs typeface="Perpetua"/>
              </a:rPr>
              <a:t>data </a:t>
            </a:r>
            <a:r>
              <a:rPr sz="2600" dirty="0">
                <a:latin typeface="Perpetua"/>
                <a:cs typeface="Perpetua"/>
              </a:rPr>
              <a:t>extensibility</a:t>
            </a:r>
            <a:r>
              <a:rPr sz="2600" spc="-30" dirty="0">
                <a:latin typeface="Perpetua"/>
                <a:cs typeface="Perpetua"/>
              </a:rPr>
              <a:t> </a:t>
            </a:r>
            <a:r>
              <a:rPr sz="2600" spc="-5" dirty="0">
                <a:latin typeface="Perpetua"/>
                <a:cs typeface="Perpetua"/>
              </a:rPr>
              <a:t>requirements</a:t>
            </a:r>
            <a:endParaRPr sz="2600" dirty="0">
              <a:latin typeface="Perpetua"/>
              <a:cs typeface="Perpetua"/>
            </a:endParaRPr>
          </a:p>
        </p:txBody>
      </p:sp>
      <p:sp>
        <p:nvSpPr>
          <p:cNvPr id="4" name="object 4"/>
          <p:cNvSpPr/>
          <p:nvPr/>
        </p:nvSpPr>
        <p:spPr>
          <a:xfrm>
            <a:off x="146304" y="6210300"/>
            <a:ext cx="457200" cy="457200"/>
          </a:xfrm>
          <a:custGeom>
            <a:avLst/>
            <a:gdLst/>
            <a:ahLst/>
            <a:cxnLst/>
            <a:rect l="l" t="t" r="r" b="b"/>
            <a:pathLst>
              <a:path w="457200" h="457200">
                <a:moveTo>
                  <a:pt x="228600" y="0"/>
                </a:moveTo>
                <a:lnTo>
                  <a:pt x="182529" y="4644"/>
                </a:lnTo>
                <a:lnTo>
                  <a:pt x="139619" y="17964"/>
                </a:lnTo>
                <a:lnTo>
                  <a:pt x="100788" y="39041"/>
                </a:lnTo>
                <a:lnTo>
                  <a:pt x="66955" y="66955"/>
                </a:lnTo>
                <a:lnTo>
                  <a:pt x="39041" y="100788"/>
                </a:lnTo>
                <a:lnTo>
                  <a:pt x="17964" y="139619"/>
                </a:lnTo>
                <a:lnTo>
                  <a:pt x="4644" y="182529"/>
                </a:lnTo>
                <a:lnTo>
                  <a:pt x="0" y="228600"/>
                </a:lnTo>
                <a:lnTo>
                  <a:pt x="4644" y="274670"/>
                </a:lnTo>
                <a:lnTo>
                  <a:pt x="17964" y="317580"/>
                </a:lnTo>
                <a:lnTo>
                  <a:pt x="39041" y="356411"/>
                </a:lnTo>
                <a:lnTo>
                  <a:pt x="66955" y="390244"/>
                </a:lnTo>
                <a:lnTo>
                  <a:pt x="100788" y="418158"/>
                </a:lnTo>
                <a:lnTo>
                  <a:pt x="139619" y="439235"/>
                </a:lnTo>
                <a:lnTo>
                  <a:pt x="182529" y="452555"/>
                </a:lnTo>
                <a:lnTo>
                  <a:pt x="228600" y="457200"/>
                </a:lnTo>
                <a:lnTo>
                  <a:pt x="274670" y="452555"/>
                </a:lnTo>
                <a:lnTo>
                  <a:pt x="317580" y="439235"/>
                </a:lnTo>
                <a:lnTo>
                  <a:pt x="356411" y="418158"/>
                </a:lnTo>
                <a:lnTo>
                  <a:pt x="390244" y="390244"/>
                </a:lnTo>
                <a:lnTo>
                  <a:pt x="418158" y="356411"/>
                </a:lnTo>
                <a:lnTo>
                  <a:pt x="439235" y="317580"/>
                </a:lnTo>
                <a:lnTo>
                  <a:pt x="452555" y="274670"/>
                </a:lnTo>
                <a:lnTo>
                  <a:pt x="457200" y="228600"/>
                </a:lnTo>
                <a:lnTo>
                  <a:pt x="452555" y="182529"/>
                </a:lnTo>
                <a:lnTo>
                  <a:pt x="439235" y="139619"/>
                </a:lnTo>
                <a:lnTo>
                  <a:pt x="418158" y="100788"/>
                </a:lnTo>
                <a:lnTo>
                  <a:pt x="390244" y="66955"/>
                </a:lnTo>
                <a:lnTo>
                  <a:pt x="356411" y="39041"/>
                </a:lnTo>
                <a:lnTo>
                  <a:pt x="317580" y="17964"/>
                </a:lnTo>
                <a:lnTo>
                  <a:pt x="274670" y="4644"/>
                </a:lnTo>
                <a:lnTo>
                  <a:pt x="228600" y="0"/>
                </a:lnTo>
                <a:close/>
              </a:path>
            </a:pathLst>
          </a:custGeom>
          <a:solidFill>
            <a:srgbClr val="D24717"/>
          </a:solidFill>
        </p:spPr>
        <p:txBody>
          <a:bodyPr wrap="square" lIns="0" tIns="0" rIns="0" bIns="0" rtlCol="0"/>
          <a:lstStyle/>
          <a:p>
            <a:endParaRPr/>
          </a:p>
        </p:txBody>
      </p:sp>
      <p:sp>
        <p:nvSpPr>
          <p:cNvPr id="7" name="Date Placeholder 6">
            <a:extLst>
              <a:ext uri="{FF2B5EF4-FFF2-40B4-BE49-F238E27FC236}">
                <a16:creationId xmlns:a16="http://schemas.microsoft.com/office/drawing/2014/main" id="{9EA4475A-9F0B-448A-BC41-A193E9089CE5}"/>
              </a:ext>
            </a:extLst>
          </p:cNvPr>
          <p:cNvSpPr>
            <a:spLocks noGrp="1"/>
          </p:cNvSpPr>
          <p:nvPr>
            <p:ph type="dt" sz="half" idx="6"/>
          </p:nvPr>
        </p:nvSpPr>
        <p:spPr/>
        <p:txBody>
          <a:bodyPr/>
          <a:lstStyle/>
          <a:p>
            <a:fld id="{C2E5171D-9792-41C9-B5C0-81EE8C617E82}" type="datetime2">
              <a:rPr lang="en-US" smtClean="0"/>
              <a:t>Monday, August 26, 2019</a:t>
            </a:fld>
            <a:endParaRPr lang="en-US" dirty="0"/>
          </a:p>
        </p:txBody>
      </p:sp>
      <p:sp>
        <p:nvSpPr>
          <p:cNvPr id="5" name="Slide Number Placeholder 4">
            <a:extLst>
              <a:ext uri="{FF2B5EF4-FFF2-40B4-BE49-F238E27FC236}">
                <a16:creationId xmlns:a16="http://schemas.microsoft.com/office/drawing/2014/main" id="{D080F3C4-7946-4A34-BB79-B76DB5E83BBD}"/>
              </a:ext>
            </a:extLst>
          </p:cNvPr>
          <p:cNvSpPr>
            <a:spLocks noGrp="1"/>
          </p:cNvSpPr>
          <p:nvPr>
            <p:ph type="sldNum" sz="quarter" idx="7"/>
          </p:nvPr>
        </p:nvSpPr>
        <p:spPr/>
        <p:txBody>
          <a:bodyPr/>
          <a:lstStyle/>
          <a:p>
            <a:pPr marL="25400">
              <a:lnSpc>
                <a:spcPts val="1664"/>
              </a:lnSpc>
            </a:pPr>
            <a:fld id="{81D60167-4931-47E6-BA6A-407CBD079E47}" type="slidenum">
              <a:rPr lang="en-IN" smtClean="0"/>
              <a:t>96</a:t>
            </a:fld>
            <a:endParaRPr lang="en-IN" dirty="0"/>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507923" y="533401"/>
            <a:ext cx="7664449" cy="584793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46304" y="6210300"/>
            <a:ext cx="457200" cy="457200"/>
          </a:xfrm>
          <a:custGeom>
            <a:avLst/>
            <a:gdLst/>
            <a:ahLst/>
            <a:cxnLst/>
            <a:rect l="l" t="t" r="r" b="b"/>
            <a:pathLst>
              <a:path w="457200" h="457200">
                <a:moveTo>
                  <a:pt x="228600" y="0"/>
                </a:moveTo>
                <a:lnTo>
                  <a:pt x="182529" y="4644"/>
                </a:lnTo>
                <a:lnTo>
                  <a:pt x="139619" y="17964"/>
                </a:lnTo>
                <a:lnTo>
                  <a:pt x="100788" y="39041"/>
                </a:lnTo>
                <a:lnTo>
                  <a:pt x="66955" y="66955"/>
                </a:lnTo>
                <a:lnTo>
                  <a:pt x="39041" y="100788"/>
                </a:lnTo>
                <a:lnTo>
                  <a:pt x="17964" y="139619"/>
                </a:lnTo>
                <a:lnTo>
                  <a:pt x="4644" y="182529"/>
                </a:lnTo>
                <a:lnTo>
                  <a:pt x="0" y="228600"/>
                </a:lnTo>
                <a:lnTo>
                  <a:pt x="4644" y="274670"/>
                </a:lnTo>
                <a:lnTo>
                  <a:pt x="17964" y="317580"/>
                </a:lnTo>
                <a:lnTo>
                  <a:pt x="39041" y="356411"/>
                </a:lnTo>
                <a:lnTo>
                  <a:pt x="66955" y="390244"/>
                </a:lnTo>
                <a:lnTo>
                  <a:pt x="100788" y="418158"/>
                </a:lnTo>
                <a:lnTo>
                  <a:pt x="139619" y="439235"/>
                </a:lnTo>
                <a:lnTo>
                  <a:pt x="182529" y="452555"/>
                </a:lnTo>
                <a:lnTo>
                  <a:pt x="228600" y="457200"/>
                </a:lnTo>
                <a:lnTo>
                  <a:pt x="274670" y="452555"/>
                </a:lnTo>
                <a:lnTo>
                  <a:pt x="317580" y="439235"/>
                </a:lnTo>
                <a:lnTo>
                  <a:pt x="356411" y="418158"/>
                </a:lnTo>
                <a:lnTo>
                  <a:pt x="390244" y="390244"/>
                </a:lnTo>
                <a:lnTo>
                  <a:pt x="418158" y="356411"/>
                </a:lnTo>
                <a:lnTo>
                  <a:pt x="439235" y="317580"/>
                </a:lnTo>
                <a:lnTo>
                  <a:pt x="452555" y="274670"/>
                </a:lnTo>
                <a:lnTo>
                  <a:pt x="457200" y="228600"/>
                </a:lnTo>
                <a:lnTo>
                  <a:pt x="452555" y="182529"/>
                </a:lnTo>
                <a:lnTo>
                  <a:pt x="439235" y="139619"/>
                </a:lnTo>
                <a:lnTo>
                  <a:pt x="418158" y="100788"/>
                </a:lnTo>
                <a:lnTo>
                  <a:pt x="390244" y="66955"/>
                </a:lnTo>
                <a:lnTo>
                  <a:pt x="356411" y="39041"/>
                </a:lnTo>
                <a:lnTo>
                  <a:pt x="317580" y="17964"/>
                </a:lnTo>
                <a:lnTo>
                  <a:pt x="274670" y="4644"/>
                </a:lnTo>
                <a:lnTo>
                  <a:pt x="228600" y="0"/>
                </a:lnTo>
                <a:close/>
              </a:path>
            </a:pathLst>
          </a:custGeom>
          <a:solidFill>
            <a:srgbClr val="D24717"/>
          </a:solidFill>
        </p:spPr>
        <p:txBody>
          <a:bodyPr wrap="square" lIns="0" tIns="0" rIns="0" bIns="0" rtlCol="0"/>
          <a:lstStyle/>
          <a:p>
            <a:endParaRPr/>
          </a:p>
        </p:txBody>
      </p:sp>
      <p:sp>
        <p:nvSpPr>
          <p:cNvPr id="6" name="Date Placeholder 5">
            <a:extLst>
              <a:ext uri="{FF2B5EF4-FFF2-40B4-BE49-F238E27FC236}">
                <a16:creationId xmlns:a16="http://schemas.microsoft.com/office/drawing/2014/main" id="{790F6AF9-77A7-426E-B59E-7CEC7ADAEB4B}"/>
              </a:ext>
            </a:extLst>
          </p:cNvPr>
          <p:cNvSpPr>
            <a:spLocks noGrp="1"/>
          </p:cNvSpPr>
          <p:nvPr>
            <p:ph type="dt" sz="half" idx="6"/>
          </p:nvPr>
        </p:nvSpPr>
        <p:spPr/>
        <p:txBody>
          <a:bodyPr/>
          <a:lstStyle/>
          <a:p>
            <a:fld id="{90B2B45F-7577-4995-8A34-280913F02EE3}" type="datetime2">
              <a:rPr lang="en-US" smtClean="0"/>
              <a:t>Monday, August 26, 2019</a:t>
            </a:fld>
            <a:endParaRPr lang="en-US"/>
          </a:p>
        </p:txBody>
      </p:sp>
      <p:sp>
        <p:nvSpPr>
          <p:cNvPr id="4" name="Slide Number Placeholder 3">
            <a:extLst>
              <a:ext uri="{FF2B5EF4-FFF2-40B4-BE49-F238E27FC236}">
                <a16:creationId xmlns:a16="http://schemas.microsoft.com/office/drawing/2014/main" id="{447D6D99-2D3A-4852-8196-A75A9F1ABC47}"/>
              </a:ext>
            </a:extLst>
          </p:cNvPr>
          <p:cNvSpPr>
            <a:spLocks noGrp="1"/>
          </p:cNvSpPr>
          <p:nvPr>
            <p:ph type="sldNum" sz="quarter" idx="7"/>
          </p:nvPr>
        </p:nvSpPr>
        <p:spPr/>
        <p:txBody>
          <a:bodyPr/>
          <a:lstStyle/>
          <a:p>
            <a:pPr marL="25400">
              <a:lnSpc>
                <a:spcPts val="1664"/>
              </a:lnSpc>
            </a:pPr>
            <a:fld id="{81D60167-4931-47E6-BA6A-407CBD079E47}" type="slidenum">
              <a:rPr lang="en-IN" smtClean="0"/>
              <a:t>97</a:t>
            </a:fld>
            <a:endParaRPr lang="en-IN" dirty="0"/>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60297" y="1478902"/>
            <a:ext cx="7690903" cy="4932172"/>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46304" y="6210300"/>
            <a:ext cx="457200" cy="457200"/>
          </a:xfrm>
          <a:custGeom>
            <a:avLst/>
            <a:gdLst/>
            <a:ahLst/>
            <a:cxnLst/>
            <a:rect l="l" t="t" r="r" b="b"/>
            <a:pathLst>
              <a:path w="457200" h="457200">
                <a:moveTo>
                  <a:pt x="228600" y="0"/>
                </a:moveTo>
                <a:lnTo>
                  <a:pt x="182529" y="4644"/>
                </a:lnTo>
                <a:lnTo>
                  <a:pt x="139619" y="17964"/>
                </a:lnTo>
                <a:lnTo>
                  <a:pt x="100788" y="39041"/>
                </a:lnTo>
                <a:lnTo>
                  <a:pt x="66955" y="66955"/>
                </a:lnTo>
                <a:lnTo>
                  <a:pt x="39041" y="100788"/>
                </a:lnTo>
                <a:lnTo>
                  <a:pt x="17964" y="139619"/>
                </a:lnTo>
                <a:lnTo>
                  <a:pt x="4644" y="182529"/>
                </a:lnTo>
                <a:lnTo>
                  <a:pt x="0" y="228600"/>
                </a:lnTo>
                <a:lnTo>
                  <a:pt x="4644" y="274670"/>
                </a:lnTo>
                <a:lnTo>
                  <a:pt x="17964" y="317580"/>
                </a:lnTo>
                <a:lnTo>
                  <a:pt x="39041" y="356411"/>
                </a:lnTo>
                <a:lnTo>
                  <a:pt x="66955" y="390244"/>
                </a:lnTo>
                <a:lnTo>
                  <a:pt x="100788" y="418158"/>
                </a:lnTo>
                <a:lnTo>
                  <a:pt x="139619" y="439235"/>
                </a:lnTo>
                <a:lnTo>
                  <a:pt x="182529" y="452555"/>
                </a:lnTo>
                <a:lnTo>
                  <a:pt x="228600" y="457200"/>
                </a:lnTo>
                <a:lnTo>
                  <a:pt x="274670" y="452555"/>
                </a:lnTo>
                <a:lnTo>
                  <a:pt x="317580" y="439235"/>
                </a:lnTo>
                <a:lnTo>
                  <a:pt x="356411" y="418158"/>
                </a:lnTo>
                <a:lnTo>
                  <a:pt x="390244" y="390244"/>
                </a:lnTo>
                <a:lnTo>
                  <a:pt x="418158" y="356411"/>
                </a:lnTo>
                <a:lnTo>
                  <a:pt x="439235" y="317580"/>
                </a:lnTo>
                <a:lnTo>
                  <a:pt x="452555" y="274670"/>
                </a:lnTo>
                <a:lnTo>
                  <a:pt x="457200" y="228600"/>
                </a:lnTo>
                <a:lnTo>
                  <a:pt x="452555" y="182529"/>
                </a:lnTo>
                <a:lnTo>
                  <a:pt x="439235" y="139619"/>
                </a:lnTo>
                <a:lnTo>
                  <a:pt x="418158" y="100788"/>
                </a:lnTo>
                <a:lnTo>
                  <a:pt x="390244" y="66955"/>
                </a:lnTo>
                <a:lnTo>
                  <a:pt x="356411" y="39041"/>
                </a:lnTo>
                <a:lnTo>
                  <a:pt x="317580" y="17964"/>
                </a:lnTo>
                <a:lnTo>
                  <a:pt x="274670" y="4644"/>
                </a:lnTo>
                <a:lnTo>
                  <a:pt x="228600" y="0"/>
                </a:lnTo>
                <a:close/>
              </a:path>
            </a:pathLst>
          </a:custGeom>
          <a:solidFill>
            <a:srgbClr val="D24717"/>
          </a:solidFill>
        </p:spPr>
        <p:txBody>
          <a:bodyPr wrap="square" lIns="0" tIns="0" rIns="0" bIns="0" rtlCol="0"/>
          <a:lstStyle/>
          <a:p>
            <a:endParaRPr/>
          </a:p>
        </p:txBody>
      </p:sp>
      <p:sp>
        <p:nvSpPr>
          <p:cNvPr id="6" name="Date Placeholder 5">
            <a:extLst>
              <a:ext uri="{FF2B5EF4-FFF2-40B4-BE49-F238E27FC236}">
                <a16:creationId xmlns:a16="http://schemas.microsoft.com/office/drawing/2014/main" id="{75258AE4-7494-4792-82A8-5A12FDCCF29A}"/>
              </a:ext>
            </a:extLst>
          </p:cNvPr>
          <p:cNvSpPr>
            <a:spLocks noGrp="1"/>
          </p:cNvSpPr>
          <p:nvPr>
            <p:ph type="dt" sz="half" idx="6"/>
          </p:nvPr>
        </p:nvSpPr>
        <p:spPr/>
        <p:txBody>
          <a:bodyPr/>
          <a:lstStyle/>
          <a:p>
            <a:fld id="{C5F3C729-DA87-4FAB-880F-6B018C7CC3EC}" type="datetime2">
              <a:rPr lang="en-US" smtClean="0"/>
              <a:t>Monday, August 26, 2019</a:t>
            </a:fld>
            <a:endParaRPr lang="en-US"/>
          </a:p>
        </p:txBody>
      </p:sp>
      <p:sp>
        <p:nvSpPr>
          <p:cNvPr id="4" name="Slide Number Placeholder 3">
            <a:extLst>
              <a:ext uri="{FF2B5EF4-FFF2-40B4-BE49-F238E27FC236}">
                <a16:creationId xmlns:a16="http://schemas.microsoft.com/office/drawing/2014/main" id="{D1E72536-7D36-4F0D-98F9-4E6A8526FD19}"/>
              </a:ext>
            </a:extLst>
          </p:cNvPr>
          <p:cNvSpPr>
            <a:spLocks noGrp="1"/>
          </p:cNvSpPr>
          <p:nvPr>
            <p:ph type="sldNum" sz="quarter" idx="7"/>
          </p:nvPr>
        </p:nvSpPr>
        <p:spPr/>
        <p:txBody>
          <a:bodyPr/>
          <a:lstStyle/>
          <a:p>
            <a:pPr marL="25400">
              <a:lnSpc>
                <a:spcPts val="1664"/>
              </a:lnSpc>
            </a:pPr>
            <a:fld id="{81D60167-4931-47E6-BA6A-407CBD079E47}" type="slidenum">
              <a:rPr lang="en-IN" smtClean="0"/>
              <a:t>98</a:t>
            </a:fld>
            <a:endParaRPr lang="en-IN" dirty="0"/>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27582" y="1484769"/>
            <a:ext cx="7848854" cy="4966208"/>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46304" y="6210300"/>
            <a:ext cx="457200" cy="457200"/>
          </a:xfrm>
          <a:custGeom>
            <a:avLst/>
            <a:gdLst/>
            <a:ahLst/>
            <a:cxnLst/>
            <a:rect l="l" t="t" r="r" b="b"/>
            <a:pathLst>
              <a:path w="457200" h="457200">
                <a:moveTo>
                  <a:pt x="228600" y="0"/>
                </a:moveTo>
                <a:lnTo>
                  <a:pt x="182529" y="4644"/>
                </a:lnTo>
                <a:lnTo>
                  <a:pt x="139619" y="17964"/>
                </a:lnTo>
                <a:lnTo>
                  <a:pt x="100788" y="39041"/>
                </a:lnTo>
                <a:lnTo>
                  <a:pt x="66955" y="66955"/>
                </a:lnTo>
                <a:lnTo>
                  <a:pt x="39041" y="100788"/>
                </a:lnTo>
                <a:lnTo>
                  <a:pt x="17964" y="139619"/>
                </a:lnTo>
                <a:lnTo>
                  <a:pt x="4644" y="182529"/>
                </a:lnTo>
                <a:lnTo>
                  <a:pt x="0" y="228600"/>
                </a:lnTo>
                <a:lnTo>
                  <a:pt x="4644" y="274670"/>
                </a:lnTo>
                <a:lnTo>
                  <a:pt x="17964" y="317580"/>
                </a:lnTo>
                <a:lnTo>
                  <a:pt x="39041" y="356411"/>
                </a:lnTo>
                <a:lnTo>
                  <a:pt x="66955" y="390244"/>
                </a:lnTo>
                <a:lnTo>
                  <a:pt x="100788" y="418158"/>
                </a:lnTo>
                <a:lnTo>
                  <a:pt x="139619" y="439235"/>
                </a:lnTo>
                <a:lnTo>
                  <a:pt x="182529" y="452555"/>
                </a:lnTo>
                <a:lnTo>
                  <a:pt x="228600" y="457200"/>
                </a:lnTo>
                <a:lnTo>
                  <a:pt x="274670" y="452555"/>
                </a:lnTo>
                <a:lnTo>
                  <a:pt x="317580" y="439235"/>
                </a:lnTo>
                <a:lnTo>
                  <a:pt x="356411" y="418158"/>
                </a:lnTo>
                <a:lnTo>
                  <a:pt x="390244" y="390244"/>
                </a:lnTo>
                <a:lnTo>
                  <a:pt x="418158" y="356411"/>
                </a:lnTo>
                <a:lnTo>
                  <a:pt x="439235" y="317580"/>
                </a:lnTo>
                <a:lnTo>
                  <a:pt x="452555" y="274670"/>
                </a:lnTo>
                <a:lnTo>
                  <a:pt x="457200" y="228600"/>
                </a:lnTo>
                <a:lnTo>
                  <a:pt x="452555" y="182529"/>
                </a:lnTo>
                <a:lnTo>
                  <a:pt x="439235" y="139619"/>
                </a:lnTo>
                <a:lnTo>
                  <a:pt x="418158" y="100788"/>
                </a:lnTo>
                <a:lnTo>
                  <a:pt x="390244" y="66955"/>
                </a:lnTo>
                <a:lnTo>
                  <a:pt x="356411" y="39041"/>
                </a:lnTo>
                <a:lnTo>
                  <a:pt x="317580" y="17964"/>
                </a:lnTo>
                <a:lnTo>
                  <a:pt x="274670" y="4644"/>
                </a:lnTo>
                <a:lnTo>
                  <a:pt x="228600" y="0"/>
                </a:lnTo>
                <a:close/>
              </a:path>
            </a:pathLst>
          </a:custGeom>
          <a:solidFill>
            <a:srgbClr val="D24717"/>
          </a:solidFill>
        </p:spPr>
        <p:txBody>
          <a:bodyPr wrap="square" lIns="0" tIns="0" rIns="0" bIns="0" rtlCol="0"/>
          <a:lstStyle/>
          <a:p>
            <a:endParaRPr/>
          </a:p>
        </p:txBody>
      </p:sp>
      <p:sp>
        <p:nvSpPr>
          <p:cNvPr id="6" name="Date Placeholder 5">
            <a:extLst>
              <a:ext uri="{FF2B5EF4-FFF2-40B4-BE49-F238E27FC236}">
                <a16:creationId xmlns:a16="http://schemas.microsoft.com/office/drawing/2014/main" id="{392EB305-8894-4C8C-A1DB-8E0691A3F8FB}"/>
              </a:ext>
            </a:extLst>
          </p:cNvPr>
          <p:cNvSpPr>
            <a:spLocks noGrp="1"/>
          </p:cNvSpPr>
          <p:nvPr>
            <p:ph type="dt" sz="half" idx="6"/>
          </p:nvPr>
        </p:nvSpPr>
        <p:spPr/>
        <p:txBody>
          <a:bodyPr/>
          <a:lstStyle/>
          <a:p>
            <a:fld id="{02454A20-5708-4B02-A6CF-99AB5C47F78C}" type="datetime2">
              <a:rPr lang="en-US" smtClean="0"/>
              <a:t>Monday, August 26, 2019</a:t>
            </a:fld>
            <a:endParaRPr lang="en-US"/>
          </a:p>
        </p:txBody>
      </p:sp>
      <p:sp>
        <p:nvSpPr>
          <p:cNvPr id="4" name="Slide Number Placeholder 3">
            <a:extLst>
              <a:ext uri="{FF2B5EF4-FFF2-40B4-BE49-F238E27FC236}">
                <a16:creationId xmlns:a16="http://schemas.microsoft.com/office/drawing/2014/main" id="{C9DCF253-003E-4FE4-A8DC-F8B60A57EDB9}"/>
              </a:ext>
            </a:extLst>
          </p:cNvPr>
          <p:cNvSpPr>
            <a:spLocks noGrp="1"/>
          </p:cNvSpPr>
          <p:nvPr>
            <p:ph type="sldNum" sz="quarter" idx="7"/>
          </p:nvPr>
        </p:nvSpPr>
        <p:spPr/>
        <p:txBody>
          <a:bodyPr/>
          <a:lstStyle/>
          <a:p>
            <a:pPr marL="25400">
              <a:lnSpc>
                <a:spcPts val="1664"/>
              </a:lnSpc>
            </a:pPr>
            <a:fld id="{81D60167-4931-47E6-BA6A-407CBD079E47}" type="slidenum">
              <a:rPr lang="en-IN" smtClean="0"/>
              <a:t>99</a:t>
            </a:fld>
            <a:endParaRPr lang="en-IN"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TM10001105[[fn=Crop]]</Template>
  <TotalTime>4261</TotalTime>
  <Words>5222</Words>
  <Application>Microsoft Office PowerPoint</Application>
  <PresentationFormat>On-screen Show (4:3)</PresentationFormat>
  <Paragraphs>823</Paragraphs>
  <Slides>106</Slides>
  <Notes>32</Notes>
  <HiddenSlides>1</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106</vt:i4>
      </vt:variant>
    </vt:vector>
  </HeadingPairs>
  <TitlesOfParts>
    <vt:vector size="114" baseType="lpstr">
      <vt:lpstr>Arial</vt:lpstr>
      <vt:lpstr>Calibri</vt:lpstr>
      <vt:lpstr>Courier New</vt:lpstr>
      <vt:lpstr>Franklin Gothic Book</vt:lpstr>
      <vt:lpstr>Perpetua</vt:lpstr>
      <vt:lpstr>Times New Roman</vt:lpstr>
      <vt:lpstr>Wingdings 2</vt:lpstr>
      <vt:lpstr>Office Theme</vt:lpstr>
      <vt:lpstr>PowerPoint Presentation</vt:lpstr>
      <vt:lpstr>PowerPoint Presentation</vt:lpstr>
      <vt:lpstr>PowerPoint Presentation</vt:lpstr>
      <vt:lpstr>PowerPoint Presentation</vt:lpstr>
      <vt:lpstr>PowerPoint Presentation</vt:lpstr>
      <vt:lpstr>PowerPoint Presentation</vt:lpstr>
      <vt:lpstr>Why Cloud?</vt:lpstr>
      <vt:lpstr>Example</vt:lpstr>
      <vt:lpstr>PowerPoint Presentation</vt:lpstr>
      <vt:lpstr>PowerPoint Presentation</vt:lpstr>
      <vt:lpstr>Six advantages of cloud computing</vt:lpstr>
      <vt:lpstr>PowerPoint Presentation</vt:lpstr>
      <vt:lpstr>Course Outline</vt:lpstr>
      <vt:lpstr>Agenda</vt:lpstr>
      <vt:lpstr>Reading Resources</vt:lpstr>
      <vt:lpstr>Unit 1</vt:lpstr>
      <vt:lpstr>Where are we now?</vt:lpstr>
      <vt:lpstr>PowerPoint Presentation</vt:lpstr>
      <vt:lpstr>Evolution of the Web</vt:lpstr>
      <vt:lpstr>PowerPoint Presentation</vt:lpstr>
      <vt:lpstr>PowerPoint Presentation</vt:lpstr>
      <vt:lpstr>PowerPoint Presentation</vt:lpstr>
      <vt:lpstr>PowerPoint Presentation</vt:lpstr>
      <vt:lpstr>PowerPoint Presentation</vt:lpstr>
      <vt:lpstr>Web 2.0 vs Web 3.0</vt:lpstr>
      <vt:lpstr>In short</vt:lpstr>
      <vt:lpstr>Current/Future Evolution</vt:lpstr>
      <vt:lpstr>Why Cloud?</vt:lpstr>
      <vt:lpstr>News</vt:lpstr>
      <vt:lpstr>“Facepalm”</vt:lpstr>
      <vt:lpstr>The cloud (r)evolution: solving problems that  current technology models can’t solve</vt:lpstr>
      <vt:lpstr>What is Cloud Computing? </vt:lpstr>
      <vt:lpstr>Everything as a Service</vt:lpstr>
      <vt:lpstr>Characteristics of Cloud</vt:lpstr>
      <vt:lpstr>PowerPoint Presentation</vt:lpstr>
      <vt:lpstr>What do we mean by cloud?</vt:lpstr>
      <vt:lpstr>Traditional Vs Cloud Computing</vt:lpstr>
      <vt:lpstr>Major components of Cloud</vt:lpstr>
      <vt:lpstr>OS Virtualization</vt:lpstr>
      <vt:lpstr>What is the concept behind the Virtualization?</vt:lpstr>
      <vt:lpstr>Virtualization vs. Cloud Computing</vt:lpstr>
      <vt:lpstr>Virtualization types explanation</vt:lpstr>
      <vt:lpstr>PowerPoint Presentation</vt:lpstr>
      <vt:lpstr>PowerPoint Presentation</vt:lpstr>
      <vt:lpstr>Virtualization merits and demerits</vt:lpstr>
      <vt:lpstr>PowerPoint Presentation</vt:lpstr>
      <vt:lpstr>Hypervisor</vt:lpstr>
      <vt:lpstr>How it works?</vt:lpstr>
      <vt:lpstr>PowerPoint Presentation</vt:lpstr>
      <vt:lpstr>Hypervisors are divided into two types:</vt:lpstr>
      <vt:lpstr>Types of Hypervisors</vt:lpstr>
      <vt:lpstr>CLOUD DEPLOYMENT MODELS </vt:lpstr>
      <vt:lpstr>PowerPoint Presentation</vt:lpstr>
      <vt:lpstr>PowerPoint Presentation</vt:lpstr>
      <vt:lpstr>Private vs. Public Cloud</vt:lpstr>
      <vt:lpstr>Cost Comparison 2011</vt:lpstr>
      <vt:lpstr>PowerPoint Presentation</vt:lpstr>
      <vt:lpstr>Cloud Deployment models</vt:lpstr>
      <vt:lpstr>Cloud Service Models /Technologies</vt:lpstr>
      <vt:lpstr>IaaS</vt:lpstr>
      <vt:lpstr>IaaS</vt:lpstr>
      <vt:lpstr>IaaS</vt:lpstr>
      <vt:lpstr>PowerPoint Presentation</vt:lpstr>
      <vt:lpstr>PowerPoint Presentation</vt:lpstr>
      <vt:lpstr>PaaS</vt:lpstr>
      <vt:lpstr>PowerPoint Presentation</vt:lpstr>
      <vt:lpstr>PaaS</vt:lpstr>
      <vt:lpstr>PowerPoint Presentation</vt:lpstr>
      <vt:lpstr>SaaS</vt:lpstr>
      <vt:lpstr>SaaS</vt:lpstr>
      <vt:lpstr>Cloud Architecture</vt:lpstr>
      <vt:lpstr>PowerPoint Presentation</vt:lpstr>
      <vt:lpstr>PowerPoint Presentation</vt:lpstr>
      <vt:lpstr>Market Players</vt:lpstr>
      <vt:lpstr>PowerPoint Presentation</vt:lpstr>
      <vt:lpstr>PowerPoint Presentation</vt:lpstr>
      <vt:lpstr>PowerPoint Presentation</vt:lpstr>
      <vt:lpstr>Advantages – Business Drivers</vt:lpstr>
      <vt:lpstr>Challenges</vt:lpstr>
      <vt:lpstr>Break for Setting up of AWS</vt:lpstr>
      <vt:lpstr>Technology Challenges for  Cloud</vt:lpstr>
      <vt:lpstr>Challenges</vt:lpstr>
      <vt:lpstr>PowerPoint Presentation</vt:lpstr>
      <vt:lpstr>Amazon’s Data Centre 2011</vt:lpstr>
      <vt:lpstr>Multi-tenancy</vt:lpstr>
      <vt:lpstr>Basic models of Multi-tenancy types</vt:lpstr>
      <vt:lpstr>PowerPoint Presentation</vt:lpstr>
      <vt:lpstr>PowerPoint Presentation</vt:lpstr>
      <vt:lpstr>Applications deployment</vt:lpstr>
      <vt:lpstr>Designing Cloud Applications</vt:lpstr>
      <vt:lpstr>-contd..</vt:lpstr>
      <vt:lpstr>PowerPoint Presentation</vt:lpstr>
      <vt:lpstr>-contd..</vt:lpstr>
      <vt:lpstr>AWS - Architecture</vt:lpstr>
      <vt:lpstr>Multi-tenancy in Databases</vt:lpstr>
      <vt:lpstr>-contd</vt:lpstr>
      <vt:lpstr>PowerPoint Presentation</vt:lpstr>
      <vt:lpstr>PowerPoint Presentation</vt:lpstr>
      <vt:lpstr>PowerPoint Presentation</vt:lpstr>
      <vt:lpstr>Cloud application design principles</vt:lpstr>
      <vt:lpstr>Emerging cloud application architectures</vt:lpstr>
      <vt:lpstr>Spark-based Architecture</vt:lpstr>
      <vt:lpstr>Lamda Architecture</vt:lpstr>
      <vt:lpstr>Kappa architecture</vt:lpstr>
      <vt:lpstr>Machine pipelining</vt:lpstr>
      <vt:lpstr>End of Unit 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Tamal</dc:creator>
  <cp:lastModifiedBy>Tamal Dey</cp:lastModifiedBy>
  <cp:revision>142</cp:revision>
  <dcterms:created xsi:type="dcterms:W3CDTF">2019-08-02T04:59:02Z</dcterms:created>
  <dcterms:modified xsi:type="dcterms:W3CDTF">2019-08-26T03:02:44Z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LastSaved">
    <vt:filetime>2019-08-02T00:00:00Z</vt:filetime>
  </property>
</Properties>
</file>